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9170D1-9E17-AF4E-B9CC-20CB441C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55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0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4525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8568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9CF722DF-B34E-AA48-8745-6B39783B57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49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2510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1995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3887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318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4689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383166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8B782A-268F-F746-A924-A68B61F8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7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3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7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595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7921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13142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36131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81763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6"/>
            <a:ext cx="434072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r>
              <a:rPr lang="en-US"/>
              <a:t>Click icon to add media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947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r>
              <a:rPr lang="en-US"/>
              <a:t>Click icon to add media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7410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r>
              <a:rPr lang="en-US"/>
              <a:t>Click icon to add media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13B02A-465A-1D44-9431-04C1C7D8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51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/>
              <a:t>Click icon to add media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908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20595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141693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lIns="183600" rIns="183600" numCol="3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7735080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accent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595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17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chart</a:t>
            </a:r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241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C0242C9-A629-0C4A-AA6C-4376DAEE64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BEC248-4EE6-914A-863F-33EC9AEA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6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A6A10C-2DA7-B540-88F5-17593C5D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947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55737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7378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60730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B4A2-B89D-4688-8F29-FFD783A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FD4E-DECC-4B9E-B926-28713FB80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C93C-E71C-4FF9-8A8D-8893FADC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478E-6A65-4CAE-A84C-F307D13DAFB7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C628-02E2-4C63-8314-3F395BBE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D34A-5A0B-4921-85B1-080C7308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229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AD3D75-5D96-6643-9A20-0B8D2F40D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90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9F811D-BE2D-C34E-BEC3-B8573504B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2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6EFD01-6524-2C48-A6D4-E8688A6C4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99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5E1DE4-6355-AD4D-9944-8927593A3B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214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9394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80BAD3A3-0F6C-44B4-AF2F-C9AE7FA66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0776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3707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5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1569C73-BDFE-41C8-97D0-4277299073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3628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91501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1025098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7292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FFC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6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2026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5051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9094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7E007E7B-F554-7C4C-BD43-9F889CF243E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05506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</a:t>
            </a:r>
            <a:r>
              <a:rPr lang="it-IT" dirty="0">
                <a:solidFill>
                  <a:schemeClr val="bg1"/>
                </a:solidFill>
              </a:rPr>
              <a:t>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22569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9587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67987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17491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273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14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371625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7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273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206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671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341373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520284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1739389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98456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5"/>
            <a:ext cx="4340729" cy="3280017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r>
              <a:rPr lang="en-US"/>
              <a:t>Click icon to add media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69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2193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r>
              <a:rPr lang="en-US"/>
              <a:t>Click icon to add media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8352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r>
              <a:rPr lang="en-US"/>
              <a:t>Click icon to add media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722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/>
              <a:t>Click icon to add media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9581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106051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311289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wrap="square" lIns="183600" rIns="183600" numCol="3" spcCol="547200">
            <a:norm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17565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1761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8541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chart</a:t>
            </a:r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4575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2178764-9265-6A45-927D-D825C37FA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17127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01AADB-3962-6E4D-BD7F-53AA3BDB8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571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25624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00422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42632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82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81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926826-D4E6-4D03-BC95-CE15381332C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0159C1D-1400-5442-81C6-35F58E08AC0D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BFAC9A-A603-7146-A2B8-D6618A7A545E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3BFB5B-05B0-4598-B1FA-9F548EA9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053" y="1133222"/>
            <a:ext cx="2303085" cy="28760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A92EBB-CBCA-45B5-B3B3-792D435E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Norm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AF90C-C2F2-4D6B-A2B5-A3CFB6F2714C}"/>
              </a:ext>
            </a:extLst>
          </p:cNvPr>
          <p:cNvSpPr txBox="1"/>
          <p:nvPr/>
        </p:nvSpPr>
        <p:spPr>
          <a:xfrm>
            <a:off x="230819" y="1331650"/>
            <a:ext cx="67026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current reference ISO standard is the 8608:2016</a:t>
            </a:r>
          </a:p>
          <a:p>
            <a:endParaRPr lang="en-GB" sz="1400" dirty="0"/>
          </a:p>
          <a:p>
            <a:r>
              <a:rPr lang="en-GB" sz="1400" dirty="0"/>
              <a:t>The VI-Grade implementation, although it is not clearly specified, seem to comply with it looking to the support manual. (displacement description)</a:t>
            </a:r>
          </a:p>
          <a:p>
            <a:endParaRPr lang="en-GB" sz="1400" dirty="0"/>
          </a:p>
          <a:p>
            <a:r>
              <a:rPr lang="en-GB" sz="1400" dirty="0"/>
              <a:t>The free parameters are basically the PSD of the road profile at a lower and higher frequency references, and the coherency between left and right side.</a:t>
            </a:r>
          </a:p>
          <a:p>
            <a:endParaRPr lang="en-GB" sz="1400" dirty="0"/>
          </a:p>
          <a:p>
            <a:r>
              <a:rPr lang="en-GB" sz="1400" dirty="0"/>
              <a:t>These parameters can be calculated from the norm classification according to the following formula and tables.</a:t>
            </a:r>
          </a:p>
          <a:p>
            <a:endParaRPr lang="en-GB" sz="1400" dirty="0"/>
          </a:p>
          <a:p>
            <a:r>
              <a:rPr lang="en-GB" sz="1400" dirty="0"/>
              <a:t>The exponent w=2 is a typical suggestion in the norm, especially for paved roads.</a:t>
            </a:r>
          </a:p>
        </p:txBody>
      </p:sp>
      <p:pic>
        <p:nvPicPr>
          <p:cNvPr id="7" name="Picture 6" descr="rdf_irregularities">
            <a:extLst>
              <a:ext uri="{FF2B5EF4-FFF2-40B4-BE49-F238E27FC236}">
                <a16:creationId xmlns:a16="http://schemas.microsoft.com/office/drawing/2014/main" id="{110F15C1-BCBA-477A-9DBE-9271B7E14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" t="30443" r="74522" b="45020"/>
          <a:stretch/>
        </p:blipFill>
        <p:spPr bwMode="auto">
          <a:xfrm>
            <a:off x="7478277" y="1724205"/>
            <a:ext cx="2037776" cy="14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0E6DC-9501-4777-82D9-9B90BAE50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19"/>
          <a:stretch/>
        </p:blipFill>
        <p:spPr>
          <a:xfrm>
            <a:off x="582920" y="4241906"/>
            <a:ext cx="5705475" cy="1600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C79B6-8845-4CFF-87B4-18B447C124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160"/>
          <a:stretch/>
        </p:blipFill>
        <p:spPr>
          <a:xfrm>
            <a:off x="7558689" y="4130099"/>
            <a:ext cx="4260449" cy="21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A36C-1C83-40F8-9D8D-41A915C2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VI-Grade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32608-66EE-44DD-8B1C-3F7A285EEF5F}"/>
              </a:ext>
            </a:extLst>
          </p:cNvPr>
          <p:cNvSpPr txBox="1"/>
          <p:nvPr/>
        </p:nvSpPr>
        <p:spPr>
          <a:xfrm>
            <a:off x="213064" y="1331650"/>
            <a:ext cx="64718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roughness parameters can be specified via GUI in VI-Road or by editing the .</a:t>
            </a:r>
            <a:r>
              <a:rPr lang="en-GB" sz="1400" dirty="0" err="1"/>
              <a:t>rdf</a:t>
            </a:r>
            <a:r>
              <a:rPr lang="en-GB" sz="1400" dirty="0"/>
              <a:t> road file.</a:t>
            </a:r>
          </a:p>
          <a:p>
            <a:endParaRPr lang="en-GB" sz="1400" dirty="0"/>
          </a:p>
          <a:p>
            <a:r>
              <a:rPr lang="en-GB" sz="1400" dirty="0"/>
              <a:t>From the ISO norm and taking the same 0.1 rad/m and 32 rad/m as reference we get the following options:</a:t>
            </a:r>
          </a:p>
          <a:p>
            <a:endParaRPr lang="en-GB" sz="1400" dirty="0"/>
          </a:p>
          <a:p>
            <a:r>
              <a:rPr lang="en-GB" sz="1400" dirty="0"/>
              <a:t>Class	</a:t>
            </a:r>
            <a:r>
              <a:rPr lang="en-GB" sz="1400" dirty="0" err="1"/>
              <a:t>Gd</a:t>
            </a:r>
            <a:r>
              <a:rPr lang="en-GB" sz="1400" dirty="0"/>
              <a:t>(Omega0)	PSD_Omega1	PSD_Omega2</a:t>
            </a:r>
          </a:p>
          <a:p>
            <a:r>
              <a:rPr lang="en-GB" sz="1400" dirty="0"/>
              <a:t>A	1		1e-4		1e-9</a:t>
            </a:r>
          </a:p>
          <a:p>
            <a:r>
              <a:rPr lang="en-GB" sz="1400" dirty="0"/>
              <a:t>B	4		4e-4		4e-9</a:t>
            </a:r>
          </a:p>
          <a:p>
            <a:r>
              <a:rPr lang="en-GB" sz="1400" dirty="0"/>
              <a:t>C	…</a:t>
            </a:r>
          </a:p>
          <a:p>
            <a:endParaRPr lang="en-GB" sz="1400" dirty="0"/>
          </a:p>
          <a:p>
            <a:r>
              <a:rPr lang="en-GB" sz="1400" dirty="0"/>
              <a:t>So basically having opportunistically chosen omega1 and 2, we get that</a:t>
            </a:r>
          </a:p>
          <a:p>
            <a:endParaRPr lang="en-GB" sz="1400" dirty="0"/>
          </a:p>
          <a:p>
            <a:r>
              <a:rPr lang="en-GB" sz="1400" dirty="0"/>
              <a:t>PSD_Omega1 = </a:t>
            </a:r>
            <a:r>
              <a:rPr lang="en-GB" sz="1400" dirty="0" err="1"/>
              <a:t>Gd</a:t>
            </a:r>
            <a:r>
              <a:rPr lang="en-GB" sz="1400" dirty="0"/>
              <a:t>(Omega0) * 1e-4</a:t>
            </a:r>
          </a:p>
          <a:p>
            <a:r>
              <a:rPr lang="en-GB" sz="1400" dirty="0"/>
              <a:t>PSD_Omega2 = </a:t>
            </a:r>
            <a:r>
              <a:rPr lang="en-GB" sz="1400" dirty="0" err="1"/>
              <a:t>Gd</a:t>
            </a:r>
            <a:r>
              <a:rPr lang="en-GB" sz="1400" dirty="0"/>
              <a:t>(Omega0) * 1e-9</a:t>
            </a:r>
          </a:p>
          <a:p>
            <a:endParaRPr lang="en-GB" sz="1400" dirty="0"/>
          </a:p>
          <a:p>
            <a:r>
              <a:rPr lang="en-GB" sz="1400" b="1" dirty="0"/>
              <a:t>Only for w=2</a:t>
            </a:r>
            <a:r>
              <a:rPr lang="en-GB" sz="1400" dirty="0"/>
              <a:t> ! (which is true mostly for highways)</a:t>
            </a:r>
          </a:p>
          <a:p>
            <a:endParaRPr lang="en-GB" sz="1400" dirty="0"/>
          </a:p>
          <a:p>
            <a:r>
              <a:rPr lang="en-GB" sz="1400" dirty="0"/>
              <a:t>Unknown parameters:</a:t>
            </a:r>
          </a:p>
          <a:p>
            <a:r>
              <a:rPr lang="en-GB" sz="1400" dirty="0">
                <a:solidFill>
                  <a:srgbClr val="FF0000"/>
                </a:solidFill>
              </a:rPr>
              <a:t>Coherency</a:t>
            </a:r>
          </a:p>
          <a:p>
            <a:r>
              <a:rPr lang="en-GB" sz="1400" dirty="0">
                <a:solidFill>
                  <a:srgbClr val="FF0000"/>
                </a:solidFill>
              </a:rPr>
              <a:t>Phase</a:t>
            </a:r>
          </a:p>
          <a:p>
            <a:r>
              <a:rPr lang="en-GB" sz="1400" dirty="0">
                <a:solidFill>
                  <a:srgbClr val="FF0000"/>
                </a:solidFill>
              </a:rPr>
              <a:t>FFT Points</a:t>
            </a:r>
          </a:p>
        </p:txBody>
      </p:sp>
      <p:pic>
        <p:nvPicPr>
          <p:cNvPr id="4" name="Picture 3" descr="rdf_irregularities">
            <a:extLst>
              <a:ext uri="{FF2B5EF4-FFF2-40B4-BE49-F238E27FC236}">
                <a16:creationId xmlns:a16="http://schemas.microsoft.com/office/drawing/2014/main" id="{4E97D50F-E92E-419B-A992-C94A0D232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" t="10299" r="74522" b="15449"/>
          <a:stretch/>
        </p:blipFill>
        <p:spPr bwMode="auto">
          <a:xfrm>
            <a:off x="9658905" y="1331650"/>
            <a:ext cx="2320031" cy="48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28EB6-A304-4F1D-8D9E-A80F7F6A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396" y="2376675"/>
            <a:ext cx="192431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4A68-D696-4036-B992-68073173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FFT Points sensitivity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CCC16-9585-4749-9FD6-B1FA0AE8F77D}"/>
              </a:ext>
            </a:extLst>
          </p:cNvPr>
          <p:cNvSpPr txBox="1"/>
          <p:nvPr/>
        </p:nvSpPr>
        <p:spPr>
          <a:xfrm>
            <a:off x="221942" y="1313895"/>
            <a:ext cx="52822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Trying to identify what is a suitable number for FFT points.</a:t>
            </a:r>
          </a:p>
          <a:p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/>
              <a:t>Default VI-Road value 128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Example .</a:t>
            </a:r>
            <a:r>
              <a:rPr lang="en-GB" sz="1400" dirty="0" err="1"/>
              <a:t>rdf</a:t>
            </a:r>
            <a:r>
              <a:rPr lang="en-GB" sz="1400" dirty="0"/>
              <a:t> file description 512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  <a:p>
            <a:r>
              <a:rPr lang="en-GB" sz="1400" dirty="0"/>
              <a:t>Tested: 128,512,1024</a:t>
            </a:r>
          </a:p>
          <a:p>
            <a:endParaRPr lang="en-GB" sz="1400" dirty="0"/>
          </a:p>
          <a:p>
            <a:r>
              <a:rPr lang="en-GB" sz="1400" dirty="0"/>
              <a:t>The higher the number of FFT points -&gt; the “smoother” the road roughness is distributed on the frequency range.</a:t>
            </a:r>
          </a:p>
          <a:p>
            <a:endParaRPr lang="en-GB" sz="1400" dirty="0"/>
          </a:p>
          <a:p>
            <a:r>
              <a:rPr lang="en-GB" sz="1400" dirty="0"/>
              <a:t>There seem no good reason to reduce the number of points, as the calculation performance is affected in a negligible way </a:t>
            </a:r>
            <a:r>
              <a:rPr lang="en-GB" sz="1400" u="sng" dirty="0"/>
              <a:t>in this range</a:t>
            </a:r>
            <a:r>
              <a:rPr lang="en-GB" sz="1400" dirty="0"/>
              <a:t>.</a:t>
            </a:r>
          </a:p>
          <a:p>
            <a:endParaRPr lang="en-GB" sz="1400" dirty="0"/>
          </a:p>
          <a:p>
            <a:r>
              <a:rPr lang="en-GB" sz="1400" dirty="0"/>
              <a:t>The current idea is to use 1024 or higher.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0000"/>
                </a:solidFill>
              </a:rPr>
              <a:t>There are more details in the norm document, to be evaluated.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E9FA5-B970-45AE-A85C-A13F22FB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71" y="1119228"/>
            <a:ext cx="3192787" cy="50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EC18C-3AFA-401D-A290-A2B5A1CD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00" y="1119228"/>
            <a:ext cx="315222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4A68-D696-4036-B992-68073173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FFT Points sensitivity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CCC16-9585-4749-9FD6-B1FA0AE8F77D}"/>
              </a:ext>
            </a:extLst>
          </p:cNvPr>
          <p:cNvSpPr txBox="1"/>
          <p:nvPr/>
        </p:nvSpPr>
        <p:spPr>
          <a:xfrm>
            <a:off x="221942" y="1313895"/>
            <a:ext cx="5282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Increasing from 1024 to 16384 points: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400" dirty="0"/>
              <a:t>Much lower execution speed (&gt;10 times)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Similar results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  <a:p>
            <a:r>
              <a:rPr lang="en-GB" sz="1400" dirty="0"/>
              <a:t>2048 points should be a good compromise.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8E163-C732-41E0-BA18-DE8B722AA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1" t="4013" r="51804" b="5891"/>
          <a:stretch/>
        </p:blipFill>
        <p:spPr>
          <a:xfrm>
            <a:off x="5504155" y="1225119"/>
            <a:ext cx="2954483" cy="50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D4C6D-723B-4CCF-B691-7B113F27A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8" t="4919" r="48711" b="5631"/>
          <a:stretch/>
        </p:blipFill>
        <p:spPr>
          <a:xfrm>
            <a:off x="8680565" y="1225119"/>
            <a:ext cx="328949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E7A1-1467-4CB7-B929-D4D6EE9A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assignments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77175-9B02-4683-A92F-BA315DA7C8E0}"/>
              </a:ext>
            </a:extLst>
          </p:cNvPr>
          <p:cNvSpPr txBox="1"/>
          <p:nvPr/>
        </p:nvSpPr>
        <p:spPr>
          <a:xfrm>
            <a:off x="186431" y="1296140"/>
            <a:ext cx="72974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we look to the data from different publications</a:t>
            </a:r>
          </a:p>
          <a:p>
            <a:r>
              <a:rPr lang="en-GB" sz="1000" dirty="0"/>
              <a:t>(resumed in “Simulated Road Profiles According to ISO 8608 in Vibration Analysis” by </a:t>
            </a:r>
            <a:r>
              <a:rPr lang="en-GB" sz="1000" dirty="0" err="1"/>
              <a:t>Mucka</a:t>
            </a:r>
            <a:r>
              <a:rPr lang="en-GB" sz="1000" dirty="0"/>
              <a:t> 2018)</a:t>
            </a:r>
          </a:p>
          <a:p>
            <a:endParaRPr lang="en-GB" sz="1000" dirty="0"/>
          </a:p>
          <a:p>
            <a:endParaRPr lang="en-GB" sz="1400" dirty="0"/>
          </a:p>
          <a:p>
            <a:r>
              <a:rPr lang="en-GB" sz="1200" dirty="0"/>
              <a:t>				</a:t>
            </a:r>
            <a:r>
              <a:rPr lang="en-GB" sz="1200" b="1" dirty="0" err="1"/>
              <a:t>Gd</a:t>
            </a:r>
            <a:r>
              <a:rPr lang="en-GB" sz="1200" b="1" dirty="0"/>
              <a:t>(Omega0)	w</a:t>
            </a:r>
          </a:p>
          <a:p>
            <a:r>
              <a:rPr lang="en-GB" sz="1200" dirty="0"/>
              <a:t>Le Mans	“Extra urban roads, Germany”	5e-6 m</a:t>
            </a:r>
            <a:r>
              <a:rPr lang="en-GB" sz="1200" baseline="30000" dirty="0"/>
              <a:t>3</a:t>
            </a:r>
            <a:r>
              <a:rPr lang="en-GB" sz="1200" dirty="0"/>
              <a:t>/rad		2</a:t>
            </a:r>
          </a:p>
          <a:p>
            <a:endParaRPr lang="en-GB" sz="1200" dirty="0"/>
          </a:p>
          <a:p>
            <a:r>
              <a:rPr lang="en-GB" sz="1200" dirty="0"/>
              <a:t>Sebring	“Urban roads, Eastern Europe”	25e-6 m</a:t>
            </a:r>
            <a:r>
              <a:rPr lang="en-GB" sz="1200" baseline="30000" dirty="0"/>
              <a:t>3</a:t>
            </a:r>
            <a:r>
              <a:rPr lang="en-GB" sz="1200" dirty="0"/>
              <a:t>/rad		2.6</a:t>
            </a:r>
            <a:br>
              <a:rPr lang="en-GB" sz="1400" dirty="0"/>
            </a:b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2369D-1BCB-4D4A-B547-4ABC3F54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01" y="3097988"/>
            <a:ext cx="3735087" cy="32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707FD-A655-4529-9EDD-D6F010347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7988"/>
            <a:ext cx="343890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730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2.xml><?xml version="1.0" encoding="utf-8"?>
<a:theme xmlns:a="http://schemas.openxmlformats.org/drawingml/2006/main" name="2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ReadMe - Folder Manual</Template>
  <TotalTime>80</TotalTime>
  <Words>436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Bebas Neue</vt:lpstr>
      <vt:lpstr>Gill Sans</vt:lpstr>
      <vt:lpstr>Helvetica Neue Light</vt:lpstr>
      <vt:lpstr>Lato Light</vt:lpstr>
      <vt:lpstr>Lato Regular</vt:lpstr>
      <vt:lpstr>1_TemaPODIUM</vt:lpstr>
      <vt:lpstr>2_TemaPODIUM</vt:lpstr>
      <vt:lpstr>ISO Norm</vt:lpstr>
      <vt:lpstr>VI-Grade parameters</vt:lpstr>
      <vt:lpstr>FFT Points sensitivity</vt:lpstr>
      <vt:lpstr>FFT Points sensitivity</vt:lpstr>
      <vt:lpstr>Track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Norm</dc:title>
  <dc:creator>Stefano Rapisarda</dc:creator>
  <cp:lastModifiedBy>Stefano Rapisarda</cp:lastModifiedBy>
  <cp:revision>10</cp:revision>
  <dcterms:created xsi:type="dcterms:W3CDTF">2020-07-14T09:49:21Z</dcterms:created>
  <dcterms:modified xsi:type="dcterms:W3CDTF">2020-07-15T14:16:34Z</dcterms:modified>
</cp:coreProperties>
</file>