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  <p:sldMasterId id="2147483757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9" r:id="rId4"/>
    <p:sldId id="265" r:id="rId5"/>
    <p:sldId id="267" r:id="rId6"/>
    <p:sldId id="266" r:id="rId7"/>
    <p:sldId id="263" r:id="rId8"/>
    <p:sldId id="264" r:id="rId9"/>
    <p:sldId id="268" r:id="rId10"/>
    <p:sldId id="270" r:id="rId11"/>
    <p:sldId id="271" r:id="rId12"/>
    <p:sldId id="272" r:id="rId13"/>
    <p:sldId id="273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4"/>
    <a:srgbClr val="5C6E72"/>
    <a:srgbClr val="3A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1" autoAdjust="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24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64B8055-6FAC-5B4F-B19C-4C308C0282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F8072A-40F4-4042-B2AF-62213D0AE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B198-748A-9649-B201-8DAAD06145B5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7F3A9-AFA2-1848-87EA-48FD2B23E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8BE871-6AF3-DD4F-B1E6-4366478BC9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0233-02BA-5A4C-8335-498615E20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163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4506-09E9-D543-8021-A8BF389ECD62}" type="datetimeFigureOut">
              <a:rPr lang="it-IT" smtClean="0"/>
              <a:t>22/07/2020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E348-57F6-0C4A-9BDD-619072FF6A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322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9170D1-9E17-AF4E-B9CC-20CB441C4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2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87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4525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8568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9CF722DF-B34E-AA48-8745-6B39783B57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08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939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389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518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647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2596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837579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8B782A-268F-F746-A924-A68B61F891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7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23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7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86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7417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0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1190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6"/>
            <a:ext cx="434072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907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5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13B02A-465A-1D44-9431-04C1C7D88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99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0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48101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013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lIns="183600" rIns="183600" numCol="3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17127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accent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484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333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2011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C0242C9-A629-0C4A-AA6C-4376DAEE64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BEC248-4EE6-914A-863F-33EC9AEAA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67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A6A10C-2DA7-B540-88F5-17593C5DF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6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373708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14077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80821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AD3D75-5D96-6643-9A20-0B8D2F40D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46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9F811D-BE2D-C34E-BEC3-B8573504B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7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6EFD01-6524-2C48-A6D4-E8688A6C4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11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5E1DE4-6355-AD4D-9944-8927593A3B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4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164386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80BAD3A3-0F6C-44B4-AF2F-C9AE7FA66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5469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133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8278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1569C73-BDFE-41C8-97D0-4277299073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32454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845539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347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FFC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6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80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5051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9094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7E007E7B-F554-7C4C-BD43-9F889CF243E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2579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</a:t>
            </a:r>
            <a:r>
              <a:rPr lang="it-IT" dirty="0">
                <a:solidFill>
                  <a:schemeClr val="bg1"/>
                </a:solidFill>
              </a:rPr>
              <a:t>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4341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6207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77413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75294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51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63375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9492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87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22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49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6255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7559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3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8610495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8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5"/>
            <a:ext cx="4340729" cy="3280017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7759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0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 userDrawn="1"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2466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3649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5522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213270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213621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wrap="square" lIns="183600" rIns="183600" numCol="3" spcCol="547200">
            <a:norm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59840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7122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3937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272136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2178764-9265-6A45-927D-D825C37FA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34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01AADB-3962-6E4D-BD7F-53AA3BDB8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 userDrawn="1"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15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721311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1307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9075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slideLayout" Target="../slideLayouts/slideLayout80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4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 userDrawn="1"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 userDrawn="1"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PARAGRAFO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 userDrawn="1"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0159C1D-1400-5442-81C6-35F58E08AC0D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97" r:id="rId4"/>
    <p:sldLayoutId id="2147483799" r:id="rId5"/>
    <p:sldLayoutId id="2147483723" r:id="rId6"/>
    <p:sldLayoutId id="2147483800" r:id="rId7"/>
    <p:sldLayoutId id="2147483801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  <p:sldLayoutId id="2147483750" r:id="rId34"/>
    <p:sldLayoutId id="2147483751" r:id="rId35"/>
    <p:sldLayoutId id="2147483752" r:id="rId36"/>
    <p:sldLayoutId id="2147483753" r:id="rId37"/>
    <p:sldLayoutId id="2147483754" r:id="rId38"/>
    <p:sldLayoutId id="2147483755" r:id="rId39"/>
    <p:sldLayoutId id="2147483756" r:id="rId4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 userDrawn="1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 userDrawn="1"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 userDrawn="1"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 userDrawn="1"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BFAC9A-A603-7146-A2B8-D6618A7A545E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96" r:id="rId2"/>
    <p:sldLayoutId id="2147483759" r:id="rId3"/>
    <p:sldLayoutId id="2147483760" r:id="rId4"/>
    <p:sldLayoutId id="2147483798" r:id="rId5"/>
    <p:sldLayoutId id="2147483761" r:id="rId6"/>
    <p:sldLayoutId id="2147483762" r:id="rId7"/>
    <p:sldLayoutId id="2147483802" r:id="rId8"/>
    <p:sldLayoutId id="214748380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71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Loosening verification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E38B5-9C6B-4D63-B93A-FBC2CD117641}"/>
                  </a:ext>
                </a:extLst>
              </p:cNvPr>
              <p:cNvSpPr txBox="1"/>
              <p:nvPr/>
            </p:nvSpPr>
            <p:spPr>
              <a:xfrm>
                <a:off x="286586" y="3279792"/>
                <a:ext cx="3086929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E38B5-9C6B-4D63-B93A-FBC2CD11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86" y="3279792"/>
                <a:ext cx="3086929" cy="298415"/>
              </a:xfrm>
              <a:prstGeom prst="rect">
                <a:avLst/>
              </a:prstGeom>
              <a:blipFill>
                <a:blip r:embed="rId2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E02C0F6-AC95-46C8-9B7C-8478DC539999}"/>
              </a:ext>
            </a:extLst>
          </p:cNvPr>
          <p:cNvSpPr/>
          <p:nvPr/>
        </p:nvSpPr>
        <p:spPr>
          <a:xfrm>
            <a:off x="2720327" y="3159435"/>
            <a:ext cx="531424" cy="517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E88849-D75E-4E27-AE01-451CC896A6DF}"/>
              </a:ext>
            </a:extLst>
          </p:cNvPr>
          <p:cNvSpPr/>
          <p:nvPr/>
        </p:nvSpPr>
        <p:spPr>
          <a:xfrm>
            <a:off x="1626165" y="3279792"/>
            <a:ext cx="319596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29868-78DB-4FCC-9FC4-52A87FBFF38F}"/>
              </a:ext>
            </a:extLst>
          </p:cNvPr>
          <p:cNvSpPr/>
          <p:nvPr/>
        </p:nvSpPr>
        <p:spPr>
          <a:xfrm>
            <a:off x="2093421" y="3159435"/>
            <a:ext cx="532661" cy="532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260D-B582-4B4B-86E8-7003A352B9EE}"/>
              </a:ext>
            </a:extLst>
          </p:cNvPr>
          <p:cNvSpPr txBox="1"/>
          <p:nvPr/>
        </p:nvSpPr>
        <p:spPr>
          <a:xfrm>
            <a:off x="2145666" y="1588431"/>
            <a:ext cx="1944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Clamped members preload reduction due to external loads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7EA25-C1CD-4A41-8E4D-75BA95998F8B}"/>
              </a:ext>
            </a:extLst>
          </p:cNvPr>
          <p:cNvSpPr txBox="1"/>
          <p:nvPr/>
        </p:nvSpPr>
        <p:spPr>
          <a:xfrm>
            <a:off x="12066" y="2542068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Torque wrench precision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4539C-B082-4350-81D1-77304576261A}"/>
              </a:ext>
            </a:extLst>
          </p:cNvPr>
          <p:cNvSpPr txBox="1"/>
          <p:nvPr/>
        </p:nvSpPr>
        <p:spPr>
          <a:xfrm>
            <a:off x="1626165" y="4114579"/>
            <a:ext cx="191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Minimum acceptable axial preload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2E6203-F2D9-4950-A0A5-7985B586479B}"/>
                  </a:ext>
                </a:extLst>
              </p:cNvPr>
              <p:cNvSpPr txBox="1"/>
              <p:nvPr/>
            </p:nvSpPr>
            <p:spPr>
              <a:xfrm>
                <a:off x="2118069" y="4637329"/>
                <a:ext cx="912942" cy="574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2E6203-F2D9-4950-A0A5-7985B586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069" y="4637329"/>
                <a:ext cx="912942" cy="574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0C051B-C8D8-4F5C-A9DC-7F28E2FD7793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2585209" y="3677065"/>
            <a:ext cx="400830" cy="43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6734D-150D-44B7-84A2-52F1E97E49E1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1078866" y="2849845"/>
            <a:ext cx="707097" cy="42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3A14D-248D-4CFC-8DDE-39B288A3D179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2359752" y="2327095"/>
            <a:ext cx="757962" cy="8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925DFB-5FEE-4AB8-863E-1EB6458C69DD}"/>
              </a:ext>
            </a:extLst>
          </p:cNvPr>
          <p:cNvSpPr txBox="1"/>
          <p:nvPr/>
        </p:nvSpPr>
        <p:spPr>
          <a:xfrm>
            <a:off x="5554870" y="2089034"/>
            <a:ext cx="451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Flim</a:t>
            </a:r>
            <a:r>
              <a:rPr lang="en-US" dirty="0"/>
              <a:t> = 15377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Fv</a:t>
            </a:r>
            <a:r>
              <a:rPr lang="en-US" dirty="0"/>
              <a:t> min = 16571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A7D4A9-5F0E-45B8-BE68-B242DB6E9C0F}"/>
              </a:ext>
            </a:extLst>
          </p:cNvPr>
          <p:cNvSpPr txBox="1"/>
          <p:nvPr/>
        </p:nvSpPr>
        <p:spPr>
          <a:xfrm>
            <a:off x="5554870" y="3895822"/>
            <a:ext cx="451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Flim</a:t>
            </a:r>
            <a:r>
              <a:rPr lang="en-US" dirty="0"/>
              <a:t> = 18465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Fv</a:t>
            </a:r>
            <a:r>
              <a:rPr lang="en-US" dirty="0"/>
              <a:t> min = 21127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5D260E-04F8-492B-867D-520DD0554834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 flipV="1">
            <a:off x="3373515" y="2550699"/>
            <a:ext cx="2181355" cy="8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CD9A86-4135-4CF5-91FB-5A534514475D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3373515" y="3429000"/>
            <a:ext cx="2181355" cy="92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9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Xtrac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33231-4604-4523-9E0E-07A670EB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052513"/>
            <a:ext cx="6839036" cy="52425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E80FDB-5067-4BBC-95A6-601F046D4E32}"/>
              </a:ext>
            </a:extLst>
          </p:cNvPr>
          <p:cNvSpPr/>
          <p:nvPr/>
        </p:nvSpPr>
        <p:spPr>
          <a:xfrm>
            <a:off x="3027285" y="4341181"/>
            <a:ext cx="4208016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5C72A-94D1-45CE-9C61-5C10676D9657}"/>
              </a:ext>
            </a:extLst>
          </p:cNvPr>
          <p:cNvSpPr txBox="1"/>
          <p:nvPr/>
        </p:nvSpPr>
        <p:spPr>
          <a:xfrm>
            <a:off x="124286" y="1136342"/>
            <a:ext cx="6063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Monocoque to engine studs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 Nm tightening 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Lubricated threads during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above 90 Nm, the operation SF goes below 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to bellhousing studs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80 Nm tightening 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Lubricated threads during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 Nm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above 90 Nm, the operation SF goes below 2 </a:t>
            </a:r>
          </a:p>
        </p:txBody>
      </p:sp>
    </p:spTree>
    <p:extLst>
      <p:ext uri="{BB962C8B-B14F-4D97-AF65-F5344CB8AC3E}">
        <p14:creationId xmlns:p14="http://schemas.microsoft.com/office/powerpoint/2010/main" val="190682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6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Studs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65EEA-5FDC-4D8E-B5F5-4808BB53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" y="2013801"/>
            <a:ext cx="6299848" cy="33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CEA1E7-E619-42D1-ADD7-F9980D8A8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99" y="2013800"/>
            <a:ext cx="5370473" cy="33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D002C-2C2E-410A-B318-FE998D06A699}"/>
              </a:ext>
            </a:extLst>
          </p:cNvPr>
          <p:cNvSpPr txBox="1"/>
          <p:nvPr/>
        </p:nvSpPr>
        <p:spPr>
          <a:xfrm>
            <a:off x="1825670" y="1631242"/>
            <a:ext cx="30361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D6F66-34F7-4617-8C4F-205B7E3797F3}"/>
              </a:ext>
            </a:extLst>
          </p:cNvPr>
          <p:cNvSpPr txBox="1"/>
          <p:nvPr/>
        </p:nvSpPr>
        <p:spPr>
          <a:xfrm>
            <a:off x="7790322" y="1631242"/>
            <a:ext cx="304522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</p:txBody>
      </p:sp>
    </p:spTree>
    <p:extLst>
      <p:ext uri="{BB962C8B-B14F-4D97-AF65-F5344CB8AC3E}">
        <p14:creationId xmlns:p14="http://schemas.microsoft.com/office/powerpoint/2010/main" val="289642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Load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1B4A8-000C-4105-84F0-D171F90C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7731"/>
            <a:ext cx="12192000" cy="1343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A80AB-404D-405F-AE2C-93594052B7CF}"/>
              </a:ext>
            </a:extLst>
          </p:cNvPr>
          <p:cNvSpPr txBox="1"/>
          <p:nvPr/>
        </p:nvSpPr>
        <p:spPr>
          <a:xfrm>
            <a:off x="4596968" y="1561652"/>
            <a:ext cx="30361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5A532-1C88-4761-9246-049BAC3314B4}"/>
              </a:ext>
            </a:extLst>
          </p:cNvPr>
          <p:cNvSpPr txBox="1"/>
          <p:nvPr/>
        </p:nvSpPr>
        <p:spPr>
          <a:xfrm>
            <a:off x="4573387" y="3815916"/>
            <a:ext cx="304522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F781E-E948-4309-8ECB-F9A1D6C6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304"/>
            <a:ext cx="12192000" cy="13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Required axial load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E4EAEA-40DC-4243-8AE4-4FC907DEA5D4}"/>
                  </a:ext>
                </a:extLst>
              </p:cNvPr>
              <p:cNvSpPr txBox="1"/>
              <p:nvPr/>
            </p:nvSpPr>
            <p:spPr>
              <a:xfrm>
                <a:off x="3637606" y="1330625"/>
                <a:ext cx="1399679" cy="576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E4EAEA-40DC-4243-8AE4-4FC907DE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606" y="1330625"/>
                <a:ext cx="1399679" cy="576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5301D1-6C36-4205-99A4-3AEB9817BE78}"/>
              </a:ext>
            </a:extLst>
          </p:cNvPr>
          <p:cNvSpPr txBox="1"/>
          <p:nvPr/>
        </p:nvSpPr>
        <p:spPr>
          <a:xfrm>
            <a:off x="97654" y="1434243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axial load calculation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5E6EF-F5E4-4343-9CF7-33B1C9E9CD9C}"/>
              </a:ext>
            </a:extLst>
          </p:cNvPr>
          <p:cNvSpPr txBox="1"/>
          <p:nvPr/>
        </p:nvSpPr>
        <p:spPr>
          <a:xfrm>
            <a:off x="4736884" y="2138997"/>
            <a:ext cx="271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Monocoque to engine studs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D603-7821-4030-B898-F76ECED262EA}"/>
              </a:ext>
            </a:extLst>
          </p:cNvPr>
          <p:cNvSpPr txBox="1"/>
          <p:nvPr/>
        </p:nvSpPr>
        <p:spPr>
          <a:xfrm>
            <a:off x="4756165" y="4288821"/>
            <a:ext cx="267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 to bellhousing studs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D2D50-46DD-4F32-9BC8-16094825B646}"/>
              </a:ext>
            </a:extLst>
          </p:cNvPr>
          <p:cNvSpPr txBox="1"/>
          <p:nvPr/>
        </p:nvSpPr>
        <p:spPr>
          <a:xfrm>
            <a:off x="8058752" y="4243721"/>
            <a:ext cx="15291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Max: 37000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D6D8B-F9E1-4A65-9603-581A45AD8CC3}"/>
              </a:ext>
            </a:extLst>
          </p:cNvPr>
          <p:cNvSpPr txBox="1"/>
          <p:nvPr/>
        </p:nvSpPr>
        <p:spPr>
          <a:xfrm>
            <a:off x="8066010" y="2079422"/>
            <a:ext cx="15218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Max: 43000 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ED0992-8A7B-4DCE-AF00-A5732313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010" y="1107184"/>
            <a:ext cx="3001339" cy="90530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B469D-F46A-41E5-8313-342D89D395E1}"/>
              </a:ext>
            </a:extLst>
          </p:cNvPr>
          <p:cNvCxnSpPr/>
          <p:nvPr/>
        </p:nvCxnSpPr>
        <p:spPr>
          <a:xfrm>
            <a:off x="8066010" y="1754032"/>
            <a:ext cx="25308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673B9A-74CF-456B-A27E-D127A4149B8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7455116" y="2248699"/>
            <a:ext cx="610894" cy="59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0046A5-2638-45BF-A3F5-D7C37491672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435834" y="4412998"/>
            <a:ext cx="622918" cy="45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C1B5873-9B50-44AE-A62A-8E1EB9EBC3C2}"/>
              </a:ext>
            </a:extLst>
          </p:cNvPr>
          <p:cNvSpPr/>
          <p:nvPr/>
        </p:nvSpPr>
        <p:spPr>
          <a:xfrm>
            <a:off x="4422430" y="1628134"/>
            <a:ext cx="314454" cy="314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D16C8C-C453-4028-AC50-E98D4EA03BE0}"/>
              </a:ext>
            </a:extLst>
          </p:cNvPr>
          <p:cNvSpPr/>
          <p:nvPr/>
        </p:nvSpPr>
        <p:spPr>
          <a:xfrm>
            <a:off x="4717171" y="1283564"/>
            <a:ext cx="314454" cy="314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5BCD2E-3144-4702-BA06-F7C04DD6B994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736884" y="1783936"/>
            <a:ext cx="3321868" cy="1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28DADF-3E2B-41A2-BC30-EBD0C0EC2996}"/>
              </a:ext>
            </a:extLst>
          </p:cNvPr>
          <p:cNvSpPr txBox="1"/>
          <p:nvPr/>
        </p:nvSpPr>
        <p:spPr>
          <a:xfrm>
            <a:off x="5469139" y="1079147"/>
            <a:ext cx="141737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2.8 monocoque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507415-4897-472E-A97A-64C36A2F92DE}"/>
              </a:ext>
            </a:extLst>
          </p:cNvPr>
          <p:cNvCxnSpPr>
            <a:stCxn id="26" idx="6"/>
            <a:endCxn id="29" idx="1"/>
          </p:cNvCxnSpPr>
          <p:nvPr/>
        </p:nvCxnSpPr>
        <p:spPr>
          <a:xfrm flipV="1">
            <a:off x="5031625" y="1233036"/>
            <a:ext cx="437514" cy="207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A247B4-FC51-47A0-869B-21F9C5209545}"/>
              </a:ext>
            </a:extLst>
          </p:cNvPr>
          <p:cNvSpPr txBox="1"/>
          <p:nvPr/>
        </p:nvSpPr>
        <p:spPr>
          <a:xfrm>
            <a:off x="5469633" y="1418953"/>
            <a:ext cx="123944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 bellhousing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FA5394-E533-4F4C-89F3-F755D24EF485}"/>
              </a:ext>
            </a:extLst>
          </p:cNvPr>
          <p:cNvCxnSpPr>
            <a:cxnSpLocks/>
            <a:stCxn id="26" idx="6"/>
            <a:endCxn id="36" idx="1"/>
          </p:cNvCxnSpPr>
          <p:nvPr/>
        </p:nvCxnSpPr>
        <p:spPr>
          <a:xfrm>
            <a:off x="5031625" y="1440791"/>
            <a:ext cx="438008" cy="132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674D588-3868-48A2-9392-02492CB8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46" y="4607964"/>
            <a:ext cx="12192000" cy="1760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99B4D3-27E9-4D52-BB62-6CA73E478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867" y="2437254"/>
            <a:ext cx="12192000" cy="17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9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Thread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50873-58E2-42BD-9314-12D0A560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1" y="1296743"/>
            <a:ext cx="5086350" cy="4619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847ED4-1E7C-42E3-AE9E-CD39894C8B54}"/>
              </a:ext>
            </a:extLst>
          </p:cNvPr>
          <p:cNvSpPr/>
          <p:nvPr/>
        </p:nvSpPr>
        <p:spPr>
          <a:xfrm>
            <a:off x="773840" y="5717220"/>
            <a:ext cx="5086351" cy="181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7CC89-0C5B-48ED-A333-D6E96B4D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14" y="1296743"/>
            <a:ext cx="3793725" cy="1604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9244B-3038-44B4-A96E-FF535A019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14" y="2901372"/>
            <a:ext cx="4097255" cy="34356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C033A6-42D5-44F0-8EA2-F74E21BBD8BD}"/>
              </a:ext>
            </a:extLst>
          </p:cNvPr>
          <p:cNvSpPr/>
          <p:nvPr/>
        </p:nvSpPr>
        <p:spPr>
          <a:xfrm>
            <a:off x="7266234" y="5237825"/>
            <a:ext cx="3524435" cy="577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Tightening torque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74A5D-F564-4598-8F07-FF2F8E45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" y="1183679"/>
            <a:ext cx="6776669" cy="276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5B7DC-1929-4D94-8D92-432C07CE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" y="4077970"/>
            <a:ext cx="7158983" cy="21660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B270AA-1348-43BC-AAB3-E963E7049D94}"/>
              </a:ext>
            </a:extLst>
          </p:cNvPr>
          <p:cNvSpPr/>
          <p:nvPr/>
        </p:nvSpPr>
        <p:spPr>
          <a:xfrm>
            <a:off x="5051384" y="5912531"/>
            <a:ext cx="941033" cy="248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67B42-1071-4325-9769-CEE74783300B}"/>
              </a:ext>
            </a:extLst>
          </p:cNvPr>
          <p:cNvSpPr txBox="1"/>
          <p:nvPr/>
        </p:nvSpPr>
        <p:spPr>
          <a:xfrm>
            <a:off x="7670306" y="2688196"/>
            <a:ext cx="43500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Monocoque to engine studs: 89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to bellhousing studs: 78 Nm</a:t>
            </a:r>
          </a:p>
        </p:txBody>
      </p:sp>
    </p:spTree>
    <p:extLst>
      <p:ext uri="{BB962C8B-B14F-4D97-AF65-F5344CB8AC3E}">
        <p14:creationId xmlns:p14="http://schemas.microsoft.com/office/powerpoint/2010/main" val="179734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Members compliances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79242-11DA-4B78-A60F-0C7E1DF2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156" y="1839136"/>
            <a:ext cx="2725847" cy="2910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DDD73-F388-4481-B9C6-C5BFBD36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1" y="4854647"/>
            <a:ext cx="3561573" cy="660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E5C31D-C19C-4099-8089-42E509B7A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46" y="2446409"/>
            <a:ext cx="4464636" cy="2071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402A18-C6C1-4D85-A0F4-88610E058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69" y="4680660"/>
            <a:ext cx="5193991" cy="660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6281C0-44AB-4248-9D3C-A0C9D2B89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3508" y="5515421"/>
            <a:ext cx="1729138" cy="7870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4248C9-8762-428D-93ED-C09BAAF888E0}"/>
              </a:ext>
            </a:extLst>
          </p:cNvPr>
          <p:cNvSpPr txBox="1"/>
          <p:nvPr/>
        </p:nvSpPr>
        <p:spPr>
          <a:xfrm>
            <a:off x="1793290" y="1624614"/>
            <a:ext cx="6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1A54D-48B5-4224-962C-DFF58448393F}"/>
              </a:ext>
            </a:extLst>
          </p:cNvPr>
          <p:cNvSpPr txBox="1"/>
          <p:nvPr/>
        </p:nvSpPr>
        <p:spPr>
          <a:xfrm>
            <a:off x="8389443" y="1469804"/>
            <a:ext cx="21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Clamped elements</a:t>
            </a:r>
          </a:p>
        </p:txBody>
      </p:sp>
    </p:spTree>
    <p:extLst>
      <p:ext uri="{BB962C8B-B14F-4D97-AF65-F5344CB8AC3E}">
        <p14:creationId xmlns:p14="http://schemas.microsoft.com/office/powerpoint/2010/main" val="378361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External load repartition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8302F-2095-4D75-952E-BD619810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8" y="2632062"/>
            <a:ext cx="1945936" cy="159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86388-522E-4A87-B117-D12ABBC867CD}"/>
              </a:ext>
            </a:extLst>
          </p:cNvPr>
          <p:cNvSpPr txBox="1"/>
          <p:nvPr/>
        </p:nvSpPr>
        <p:spPr>
          <a:xfrm>
            <a:off x="3187956" y="1485636"/>
            <a:ext cx="4519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tensile load: 29015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on clamped elements: 26309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on stud: 2706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A2E8B-EF30-4394-BA48-327F872621BA}"/>
              </a:ext>
            </a:extLst>
          </p:cNvPr>
          <p:cNvSpPr txBox="1"/>
          <p:nvPr/>
        </p:nvSpPr>
        <p:spPr>
          <a:xfrm>
            <a:off x="3187956" y="3916699"/>
            <a:ext cx="45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tensile load: 21240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on clamped elements: 15641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on stud: 5599 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2F716-F6CA-4231-BBC6-B56C5FED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17" y="3591667"/>
            <a:ext cx="4270387" cy="2127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DDC7-E861-481A-84F1-35E676C4E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936" y="1246000"/>
            <a:ext cx="4273467" cy="16796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AF49B4-46BF-47EA-AA9C-2CBAEBD9CA5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62284" y="2085801"/>
            <a:ext cx="925672" cy="134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FC8224-21E2-4864-AE3F-D6F917E7BB3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62284" y="3429000"/>
            <a:ext cx="925672" cy="122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 safety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0E7CE-5543-467E-8F3F-A2DBE118EAED}"/>
              </a:ext>
            </a:extLst>
          </p:cNvPr>
          <p:cNvSpPr txBox="1"/>
          <p:nvPr/>
        </p:nvSpPr>
        <p:spPr>
          <a:xfrm>
            <a:off x="7316078" y="2050979"/>
            <a:ext cx="451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 SF: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Tightening SF: 1.6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1DFC0-AAFC-438C-8A06-B8BC328BCCBE}"/>
              </a:ext>
            </a:extLst>
          </p:cNvPr>
          <p:cNvSpPr txBox="1"/>
          <p:nvPr/>
        </p:nvSpPr>
        <p:spPr>
          <a:xfrm>
            <a:off x="7316078" y="4482042"/>
            <a:ext cx="4519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 SF: 2.3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Tightening SF: 1.9</a:t>
            </a:r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CAC725-336F-4347-8D55-5B1DD6BC9A94}"/>
              </a:ext>
            </a:extLst>
          </p:cNvPr>
          <p:cNvCxnSpPr>
            <a:endCxn id="11" idx="1"/>
          </p:cNvCxnSpPr>
          <p:nvPr/>
        </p:nvCxnSpPr>
        <p:spPr>
          <a:xfrm flipV="1">
            <a:off x="6390406" y="2512644"/>
            <a:ext cx="925672" cy="148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64ECC-019B-4DEF-93ED-B6CF4EECCDD0}"/>
              </a:ext>
            </a:extLst>
          </p:cNvPr>
          <p:cNvCxnSpPr>
            <a:endCxn id="13" idx="1"/>
          </p:cNvCxnSpPr>
          <p:nvPr/>
        </p:nvCxnSpPr>
        <p:spPr>
          <a:xfrm>
            <a:off x="6390406" y="3994343"/>
            <a:ext cx="925672" cy="108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137432-6F3A-4461-8A18-ED1F69EB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8" y="3257345"/>
            <a:ext cx="5072432" cy="633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2F127-B99F-483C-A1CD-858F49269B57}"/>
              </a:ext>
            </a:extLst>
          </p:cNvPr>
          <p:cNvSpPr txBox="1"/>
          <p:nvPr/>
        </p:nvSpPr>
        <p:spPr>
          <a:xfrm>
            <a:off x="575448" y="2083372"/>
            <a:ext cx="5814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Loads: axial preload + peak external tensile load + torque from thread friction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section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735CF-CE57-4E4B-B57F-C6F328D2B99F}"/>
              </a:ext>
            </a:extLst>
          </p:cNvPr>
          <p:cNvSpPr txBox="1"/>
          <p:nvPr/>
        </p:nvSpPr>
        <p:spPr>
          <a:xfrm>
            <a:off x="575448" y="4193698"/>
            <a:ext cx="581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Tightening SF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Loads: axial preload + tightening torque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section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C5445-25A3-44FE-9D57-5130BAC4D6A1}"/>
              </a:ext>
            </a:extLst>
          </p:cNvPr>
          <p:cNvSpPr/>
          <p:nvPr/>
        </p:nvSpPr>
        <p:spPr>
          <a:xfrm>
            <a:off x="575448" y="1962510"/>
            <a:ext cx="5718819" cy="1954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722783-15F7-4C50-A142-2BF248EA361B}"/>
              </a:ext>
            </a:extLst>
          </p:cNvPr>
          <p:cNvSpPr/>
          <p:nvPr/>
        </p:nvSpPr>
        <p:spPr>
          <a:xfrm>
            <a:off x="575448" y="4100637"/>
            <a:ext cx="5718819" cy="1087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170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2.xml><?xml version="1.0" encoding="utf-8"?>
<a:theme xmlns:a="http://schemas.openxmlformats.org/drawingml/2006/main" name="2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TemaPODIUM</Template>
  <TotalTime>1116</TotalTime>
  <Words>285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Narrow</vt:lpstr>
      <vt:lpstr>Bebas Neue</vt:lpstr>
      <vt:lpstr>Calibri</vt:lpstr>
      <vt:lpstr>Cambria Math</vt:lpstr>
      <vt:lpstr>Gill Sans</vt:lpstr>
      <vt:lpstr>Helvetica Neue Light</vt:lpstr>
      <vt:lpstr>Lato Light</vt:lpstr>
      <vt:lpstr>Lato Regular</vt:lpstr>
      <vt:lpstr>1_TemaPODIUM</vt:lpstr>
      <vt:lpstr>2_TemaPODIUM</vt:lpstr>
      <vt:lpstr>PowerPoint Presentation</vt:lpstr>
      <vt:lpstr>Studs overview</vt:lpstr>
      <vt:lpstr>Load cases</vt:lpstr>
      <vt:lpstr>Required axial load computation</vt:lpstr>
      <vt:lpstr>Thread data</vt:lpstr>
      <vt:lpstr>Tightening torque calculation</vt:lpstr>
      <vt:lpstr>Members compliances</vt:lpstr>
      <vt:lpstr>External load repartition</vt:lpstr>
      <vt:lpstr>Stud safety factors</vt:lpstr>
      <vt:lpstr>Loosening verification</vt:lpstr>
      <vt:lpstr>Xtrac reference</vt:lpstr>
      <vt:lpstr>Conclusions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Podium</dc:title>
  <dc:subject/>
  <dc:creator>Marco.Cova</dc:creator>
  <cp:keywords/>
  <dc:description/>
  <cp:lastModifiedBy>Marco.Cova</cp:lastModifiedBy>
  <cp:revision>104</cp:revision>
  <dcterms:created xsi:type="dcterms:W3CDTF">2018-04-03T13:12:41Z</dcterms:created>
  <dcterms:modified xsi:type="dcterms:W3CDTF">2020-07-22T13:13:12Z</dcterms:modified>
  <cp:category/>
</cp:coreProperties>
</file>