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403020202020204" pitchFamily="34" charset="0"/>
      <p:regular r:id="rId5"/>
      <p:bold r:id="rId6"/>
      <p:italic r:id="rId7"/>
      <p:boldItalic r:id="rId8"/>
    </p:embeddedFont>
    <p:embeddedFont>
      <p:font typeface="Helvetica Neue Light" panose="020B0403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font" Target="fonts/font3.fntdata" /><Relationship Id="rId12" Type="http://schemas.openxmlformats.org/officeDocument/2006/relationships/font" Target="fonts/font8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2.fntdata" /><Relationship Id="rId11" Type="http://schemas.openxmlformats.org/officeDocument/2006/relationships/font" Target="fonts/font7.fntdata" /><Relationship Id="rId5" Type="http://schemas.openxmlformats.org/officeDocument/2006/relationships/font" Target="fonts/font1.fntdata" /><Relationship Id="rId15" Type="http://schemas.openxmlformats.org/officeDocument/2006/relationships/theme" Target="theme/theme1.xml" /><Relationship Id="rId10" Type="http://schemas.openxmlformats.org/officeDocument/2006/relationships/font" Target="fonts/font6.fntdata" /><Relationship Id="rId4" Type="http://schemas.openxmlformats.org/officeDocument/2006/relationships/notesMaster" Target="notesMasters/notesMaster1.xml" /><Relationship Id="rId9" Type="http://schemas.openxmlformats.org/officeDocument/2006/relationships/font" Target="fonts/font5.fntdata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99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sottotito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Immagin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4430" y="52252"/>
            <a:ext cx="4923800" cy="197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Immagine 5"/>
          <p:cNvPicPr preferRelativeResize="0"/>
          <p:nvPr/>
        </p:nvPicPr>
        <p:blipFill rotWithShape="1">
          <a:blip r:embed="rId3">
            <a:alphaModFix/>
          </a:blip>
          <a:srcRect r="1622"/>
          <a:stretch/>
        </p:blipFill>
        <p:spPr>
          <a:xfrm>
            <a:off x="-2" y="-3"/>
            <a:ext cx="3538518" cy="1371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">
  <p:cSld name="Citazion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>
  <p:cSld name="Vuot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Orizzontal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- Centrato">
  <p:cSld name="Titolo - Centrat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e">
  <p:cSld name="Foto - Vertica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- In alto">
  <p:cSld name="Titolo - In al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punti elenco">
  <p:cSld name="Titolo e punti elenc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punti elenco e foto">
  <p:cSld name="Titolo, punti elenco e f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nti elenco">
  <p:cSld name="Punti elenc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3 per pagina">
  <p:cSld name="Foto - 3 per pagina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5681341" y="70358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939932" y="3676274"/>
            <a:ext cx="18001612" cy="431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</a:pPr>
            <a:r>
              <a:rPr lang="it-IT" sz="6000" b="1" dirty="0">
                <a:latin typeface="Helvetica Neue" panose="020B0604020202020204" charset="0"/>
              </a:rPr>
              <a:t>HYBRID DRIVELINE FOR A DIESEL-ELECTRIC URBAN BUS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B6E0210-0F4E-4E76-9939-96332CB22DED}"/>
              </a:ext>
            </a:extLst>
          </p:cNvPr>
          <p:cNvCxnSpPr>
            <a:cxnSpLocks/>
          </p:cNvCxnSpPr>
          <p:nvPr/>
        </p:nvCxnSpPr>
        <p:spPr>
          <a:xfrm>
            <a:off x="4939932" y="2160000"/>
            <a:ext cx="180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D6BFD979-74CB-444B-8936-6DC1F0DE9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" t="21043" b="20441"/>
          <a:stretch/>
        </p:blipFill>
        <p:spPr>
          <a:xfrm>
            <a:off x="19221058" y="223936"/>
            <a:ext cx="4901710" cy="18288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2C288DC-5860-449A-B15E-FD0DFD31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582" y="461216"/>
            <a:ext cx="4468700" cy="157348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6D1518-3E58-4832-A469-55A836549BA6}"/>
              </a:ext>
            </a:extLst>
          </p:cNvPr>
          <p:cNvSpPr txBox="1"/>
          <p:nvPr/>
        </p:nvSpPr>
        <p:spPr>
          <a:xfrm>
            <a:off x="4939932" y="9816158"/>
            <a:ext cx="8154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Helvetica Neue" panose="020B0604020202020204" charset="0"/>
                <a:cs typeface="Times New Roman" panose="02020603050405020304" pitchFamily="18" charset="0"/>
              </a:rPr>
              <a:t>Advisor: Chiar.mo Prof. Claudio Rossi</a:t>
            </a:r>
          </a:p>
          <a:p>
            <a:endParaRPr lang="it-IT" sz="3200" dirty="0">
              <a:latin typeface="Helvetica Neue" panose="020B0604020202020204" charset="0"/>
              <a:cs typeface="Times New Roman" panose="02020603050405020304" pitchFamily="18" charset="0"/>
            </a:endParaRPr>
          </a:p>
          <a:p>
            <a:r>
              <a:rPr lang="it-IT" sz="3200" dirty="0">
                <a:latin typeface="Helvetica Neue" panose="020B0604020202020204" charset="0"/>
                <a:cs typeface="Times New Roman" panose="02020603050405020304" pitchFamily="18" charset="0"/>
              </a:rPr>
              <a:t>Company advisor: Ing. Rosario Geracitano</a:t>
            </a:r>
          </a:p>
          <a:p>
            <a:endParaRPr lang="it-IT" sz="3200" dirty="0">
              <a:latin typeface="Helvetica Neue" panose="020B0604020202020204" charset="0"/>
              <a:cs typeface="Times New Roman" panose="02020603050405020304" pitchFamily="18" charset="0"/>
            </a:endParaRPr>
          </a:p>
          <a:p>
            <a:r>
              <a:rPr lang="it-IT" sz="3200" dirty="0">
                <a:latin typeface="Helvetica Neue" panose="020B0604020202020204" charset="0"/>
                <a:cs typeface="Times New Roman" panose="02020603050405020304" pitchFamily="18" charset="0"/>
              </a:rPr>
              <a:t>Co-Advisor: Dott. Ing. Marco Bertoldi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C77DAA-D41C-4189-A15B-F6C4F880617D}"/>
              </a:ext>
            </a:extLst>
          </p:cNvPr>
          <p:cNvSpPr txBox="1"/>
          <p:nvPr/>
        </p:nvSpPr>
        <p:spPr>
          <a:xfrm>
            <a:off x="15554577" y="9816158"/>
            <a:ext cx="738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Helvetica Neue" panose="020B0604020202020204" charset="0"/>
              </a:rPr>
              <a:t>Candidate: Stefano Giovanni Pappalardo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220860" y="3695156"/>
            <a:ext cx="17720683" cy="31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</a:pPr>
            <a:endParaRPr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B6E0210-0F4E-4E76-9939-96332CB22DED}"/>
              </a:ext>
            </a:extLst>
          </p:cNvPr>
          <p:cNvCxnSpPr>
            <a:cxnSpLocks/>
          </p:cNvCxnSpPr>
          <p:nvPr/>
        </p:nvCxnSpPr>
        <p:spPr>
          <a:xfrm>
            <a:off x="4939932" y="2160000"/>
            <a:ext cx="180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D6BFD979-74CB-444B-8936-6DC1F0DE9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" t="21043" b="20441"/>
          <a:stretch/>
        </p:blipFill>
        <p:spPr>
          <a:xfrm>
            <a:off x="19221058" y="223936"/>
            <a:ext cx="4901710" cy="182880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4674AC7-54FE-45CF-B3D5-E293931D7A1B}"/>
              </a:ext>
            </a:extLst>
          </p:cNvPr>
          <p:cNvCxnSpPr>
            <a:cxnSpLocks/>
          </p:cNvCxnSpPr>
          <p:nvPr/>
        </p:nvCxnSpPr>
        <p:spPr>
          <a:xfrm>
            <a:off x="4943044" y="12816000"/>
            <a:ext cx="180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2A0107-5CF6-4EAD-ACB1-9C3B87BFB3A4}"/>
              </a:ext>
            </a:extLst>
          </p:cNvPr>
          <p:cNvSpPr txBox="1"/>
          <p:nvPr/>
        </p:nvSpPr>
        <p:spPr>
          <a:xfrm>
            <a:off x="3652888" y="13021339"/>
            <a:ext cx="5808351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2000" dirty="0">
                <a:latin typeface="Helvetica Neue" panose="020B0604020202020204" charset="0"/>
              </a:rPr>
              <a:t>Candidate: Stefano Giovanni Pappalardo, 136595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B60482-F5D1-4F55-B13B-D0F1B83B18C7}"/>
              </a:ext>
            </a:extLst>
          </p:cNvPr>
          <p:cNvSpPr txBox="1"/>
          <p:nvPr/>
        </p:nvSpPr>
        <p:spPr>
          <a:xfrm>
            <a:off x="12326892" y="13023437"/>
            <a:ext cx="322607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2000" dirty="0" err="1">
                <a:latin typeface="Helvetica Neue" panose="020B0604020202020204" charset="0"/>
              </a:rPr>
              <a:t>Academic</a:t>
            </a:r>
            <a:r>
              <a:rPr lang="it-IT" sz="2000" dirty="0">
                <a:latin typeface="Helvetica Neue" panose="020B0604020202020204" charset="0"/>
              </a:rPr>
              <a:t> </a:t>
            </a:r>
            <a:r>
              <a:rPr lang="it-IT" sz="2000" dirty="0" err="1">
                <a:latin typeface="Helvetica Neue" panose="020B0604020202020204" charset="0"/>
              </a:rPr>
              <a:t>Year</a:t>
            </a:r>
            <a:r>
              <a:rPr lang="it-IT" sz="2000" dirty="0">
                <a:latin typeface="Helvetica Neue" panose="020B0604020202020204" charset="0"/>
              </a:rPr>
              <a:t>: 2019/2020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7E87F6-5683-4C8F-A371-E3A34509AFA6}"/>
              </a:ext>
            </a:extLst>
          </p:cNvPr>
          <p:cNvSpPr txBox="1"/>
          <p:nvPr/>
        </p:nvSpPr>
        <p:spPr>
          <a:xfrm>
            <a:off x="19706253" y="13023437"/>
            <a:ext cx="441651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2000" dirty="0">
                <a:latin typeface="Helvetica Neue" panose="020B0604020202020204" charset="0"/>
              </a:rPr>
              <a:t>Curriculum: Advanced </a:t>
            </a:r>
            <a:r>
              <a:rPr lang="it-IT" sz="2000" dirty="0" err="1">
                <a:latin typeface="Helvetica Neue" panose="020B0604020202020204" charset="0"/>
              </a:rPr>
              <a:t>Powertrain</a:t>
            </a:r>
            <a:r>
              <a:rPr lang="it-IT" sz="2000" dirty="0">
                <a:latin typeface="Helvetica Neue" panose="020B0604020202020204" charset="0"/>
              </a:rPr>
              <a:t>, BO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42A391-F5D3-4FC6-A5BA-08933453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582" y="461216"/>
            <a:ext cx="4468700" cy="1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43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Personalizzato</PresentationFormat>
  <Paragraphs>10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White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Matteo Paganini</cp:lastModifiedBy>
  <cp:revision>9</cp:revision>
  <dcterms:modified xsi:type="dcterms:W3CDTF">2021-11-27T15:47:00Z</dcterms:modified>
</cp:coreProperties>
</file>