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0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Поиск простых чисел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Решето Эратостфена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4.5</c:v>
                </c:pt>
                <c:pt idx="3">
                  <c:v>10.5</c:v>
                </c:pt>
                <c:pt idx="4">
                  <c:v>20.100000000000001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Решето Аткина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0.1</c:v>
                </c:pt>
                <c:pt idx="1">
                  <c:v>0.8</c:v>
                </c:pt>
                <c:pt idx="2">
                  <c:v>4.0999999999999996</c:v>
                </c:pt>
                <c:pt idx="3">
                  <c:v>9.4</c:v>
                </c:pt>
                <c:pt idx="4">
                  <c:v>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 факторной</a:t>
                </a:r>
                <a:r>
                  <a:rPr lang="ru-RU" baseline="0" dirty="0"/>
                  <a:t> базы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Просеивание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Обычное просеивание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</c:v>
                </c:pt>
                <c:pt idx="1">
                  <c:v>4.5</c:v>
                </c:pt>
                <c:pt idx="2">
                  <c:v>10</c:v>
                </c:pt>
                <c:pt idx="3">
                  <c:v>20</c:v>
                </c:pt>
                <c:pt idx="4">
                  <c:v>60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Мультипроцессорная реализация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0.4</c:v>
                </c:pt>
                <c:pt idx="1">
                  <c:v>3.2</c:v>
                </c:pt>
                <c:pt idx="2">
                  <c:v>8</c:v>
                </c:pt>
                <c:pt idx="3">
                  <c:v>15</c:v>
                </c:pt>
                <c:pt idx="4">
                  <c:v>40</c:v>
                </c:pt>
                <c:pt idx="5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 простых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Решение матрицы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Метод Гаусса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8</c:v>
                </c:pt>
                <c:pt idx="1">
                  <c:v>15</c:v>
                </c:pt>
                <c:pt idx="2">
                  <c:v>25</c:v>
                </c:pt>
                <c:pt idx="3">
                  <c:v>60</c:v>
                </c:pt>
                <c:pt idx="4">
                  <c:v>120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Битовые срезы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7</c:v>
                </c:pt>
                <c:pt idx="1">
                  <c:v>14</c:v>
                </c:pt>
                <c:pt idx="2">
                  <c:v>22</c:v>
                </c:pt>
                <c:pt idx="3">
                  <c:v>55</c:v>
                </c:pt>
                <c:pt idx="4">
                  <c:v>100</c:v>
                </c:pt>
                <c:pt idx="5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Кол-во гладких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Итоговое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Поллард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5</c:v>
                </c:pt>
                <c:pt idx="1">
                  <c:v>9</c:v>
                </c:pt>
                <c:pt idx="2">
                  <c:v>14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50</c:v>
                </c:pt>
                <c:pt idx="7">
                  <c:v>55</c:v>
                </c:pt>
                <c:pt idx="8">
                  <c:v>60</c:v>
                </c:pt>
                <c:pt idx="9">
                  <c:v>70</c:v>
                </c:pt>
                <c:pt idx="10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FF-48ED-9FD4-2E9E60A3A25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QS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14</c:v>
                </c:pt>
                <c:pt idx="5">
                  <c:v>20</c:v>
                </c:pt>
                <c:pt idx="6">
                  <c:v>23</c:v>
                </c:pt>
                <c:pt idx="7">
                  <c:v>26</c:v>
                </c:pt>
                <c:pt idx="8">
                  <c:v>32</c:v>
                </c:pt>
                <c:pt idx="9">
                  <c:v>37</c:v>
                </c:pt>
                <c:pt idx="1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FF-48ED-9FD4-2E9E60A3A25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QS с улучшениями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Лист1!$D$2:$D$12</c:f>
              <c:numCache>
                <c:formatCode>General</c:formatCode>
                <c:ptCount val="11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20</c:v>
                </c:pt>
                <c:pt idx="8">
                  <c:v>25</c:v>
                </c:pt>
                <c:pt idx="9">
                  <c:v>30</c:v>
                </c:pt>
                <c:pt idx="1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FF-48ED-9FD4-2E9E60A3A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3762080"/>
        <c:axId val="553762408"/>
      </c:lineChart>
      <c:catAx>
        <c:axId val="553762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</a:t>
                </a:r>
                <a:r>
                  <a:rPr lang="ru-RU" baseline="0" dirty="0"/>
                  <a:t> числа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762408"/>
        <c:crosses val="autoZero"/>
        <c:auto val="1"/>
        <c:lblAlgn val="ctr"/>
        <c:lblOffset val="100"/>
        <c:noMultiLvlLbl val="0"/>
      </c:catAx>
      <c:valAx>
        <c:axId val="55376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76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D86D-A7BD-FC42-94E5-16946E7876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50921D-1C41-4245-A379-3D56E26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129" y="371605"/>
            <a:ext cx="3564130" cy="106426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Кафедра 806 «Вычислительная математика и программирование»</a:t>
            </a:r>
            <a:endParaRPr lang="ru-RU" dirty="0"/>
          </a:p>
        </p:txBody>
      </p:sp>
      <p:pic>
        <p:nvPicPr>
          <p:cNvPr id="6" name="Рисунок 5" descr="mai">
            <a:extLst>
              <a:ext uri="{FF2B5EF4-FFF2-40B4-BE49-F238E27FC236}">
                <a16:creationId xmlns:a16="http://schemas.microsoft.com/office/drawing/2014/main" id="{DE2CEDE1-AE36-4083-8137-DB3F286917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44" y="371605"/>
            <a:ext cx="1085850" cy="10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A514B-8E31-45AD-AEB9-9497095B0F57}"/>
              </a:ext>
            </a:extLst>
          </p:cNvPr>
          <p:cNvSpPr txBox="1"/>
          <p:nvPr/>
        </p:nvSpPr>
        <p:spPr>
          <a:xfrm>
            <a:off x="1387194" y="2392342"/>
            <a:ext cx="969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XLVIII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Международной молодежной научной конференции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Гагаринские чтения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A200-4606-48A3-9868-D5060A89FCBB}"/>
              </a:ext>
            </a:extLst>
          </p:cNvPr>
          <p:cNvSpPr txBox="1"/>
          <p:nvPr/>
        </p:nvSpPr>
        <p:spPr>
          <a:xfrm>
            <a:off x="1973107" y="3167390"/>
            <a:ext cx="8245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факторизации больших чисел.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квадратичного решета.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F1C5D-5575-4985-B489-5EBCF394B04C}"/>
              </a:ext>
            </a:extLst>
          </p:cNvPr>
          <p:cNvSpPr txBox="1"/>
          <p:nvPr/>
        </p:nvSpPr>
        <p:spPr>
          <a:xfrm>
            <a:off x="7746582" y="4875893"/>
            <a:ext cx="366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Ухов П.А.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83E4-9E6E-407F-ADB3-6DD4BB9376B5}"/>
              </a:ext>
            </a:extLst>
          </p:cNvPr>
          <p:cNvSpPr txBox="1"/>
          <p:nvPr/>
        </p:nvSpPr>
        <p:spPr>
          <a:xfrm>
            <a:off x="8577357" y="657140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227AD44-4E69-4FF9-BDB0-013EE382D465}"/>
              </a:ext>
            </a:extLst>
          </p:cNvPr>
          <p:cNvSpPr txBox="1">
            <a:spLocks/>
          </p:cNvSpPr>
          <p:nvPr/>
        </p:nvSpPr>
        <p:spPr>
          <a:xfrm>
            <a:off x="1679291" y="371605"/>
            <a:ext cx="2749740" cy="1064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</a:rPr>
              <a:t>Московский авиационный институт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6C86E8-9E37-4C0D-AE9D-BBAF2579A16C}"/>
              </a:ext>
            </a:extLst>
          </p:cNvPr>
          <p:cNvCxnSpPr>
            <a:cxnSpLocks/>
          </p:cNvCxnSpPr>
          <p:nvPr/>
        </p:nvCxnSpPr>
        <p:spPr>
          <a:xfrm>
            <a:off x="4548146" y="311316"/>
            <a:ext cx="0" cy="109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ADFA1CE-A416-46E5-A25D-9C1824D4161E}"/>
              </a:ext>
            </a:extLst>
          </p:cNvPr>
          <p:cNvCxnSpPr/>
          <p:nvPr/>
        </p:nvCxnSpPr>
        <p:spPr>
          <a:xfrm>
            <a:off x="8624514" y="276861"/>
            <a:ext cx="0" cy="112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8" y="365126"/>
            <a:ext cx="10758183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алгоритмов факторизации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7CF55-8830-4AC3-999C-D81BC8313431}"/>
              </a:ext>
            </a:extLst>
          </p:cNvPr>
          <p:cNvSpPr txBox="1"/>
          <p:nvPr/>
        </p:nvSpPr>
        <p:spPr>
          <a:xfrm>
            <a:off x="716908" y="1253706"/>
            <a:ext cx="1075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в данной области ставит под сомнение современные методы криптографии,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алгоритмы цифровой подписи.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5A34E27-4480-4472-A95E-BF92CD751BD1}"/>
              </a:ext>
            </a:extLst>
          </p:cNvPr>
          <p:cNvSpPr txBox="1">
            <a:spLocks/>
          </p:cNvSpPr>
          <p:nvPr/>
        </p:nvSpPr>
        <p:spPr>
          <a:xfrm>
            <a:off x="716908" y="3106849"/>
            <a:ext cx="10515600" cy="64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DA9921E-D2C7-4647-A605-10AE62658273}"/>
              </a:ext>
            </a:extLst>
          </p:cNvPr>
          <p:cNvSpPr txBox="1">
            <a:spLocks/>
          </p:cNvSpPr>
          <p:nvPr/>
        </p:nvSpPr>
        <p:spPr>
          <a:xfrm>
            <a:off x="716908" y="3751150"/>
            <a:ext cx="10515600" cy="117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 сравнение метода квадратичного решета с более простыми алгоритмами, а так же модификация кода, в надежде ускорить работу алгоритма.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1769F-797C-2E45-889A-C7BDF6427B87}"/>
              </a:ext>
            </a:extLst>
          </p:cNvPr>
          <p:cNvSpPr txBox="1"/>
          <p:nvPr/>
        </p:nvSpPr>
        <p:spPr>
          <a:xfrm>
            <a:off x="1021278" y="2446317"/>
            <a:ext cx="94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Сделать более надежными системы шифрования и разработка/ </a:t>
            </a:r>
            <a:r>
              <a:rPr lang="ru-RU" dirty="0" err="1"/>
              <a:t>позв-ть</a:t>
            </a:r>
            <a:r>
              <a:rPr lang="ru-RU" dirty="0"/>
              <a:t> повысить надеж-</a:t>
            </a:r>
            <a:r>
              <a:rPr lang="ru-RU" dirty="0" err="1"/>
              <a:t>ность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C15D6-2522-5A43-A382-6E000FA24D15}"/>
              </a:ext>
            </a:extLst>
          </p:cNvPr>
          <p:cNvSpPr txBox="1"/>
          <p:nvPr/>
        </p:nvSpPr>
        <p:spPr>
          <a:xfrm>
            <a:off x="1187532" y="5355771"/>
            <a:ext cx="580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Уск-ие</a:t>
            </a:r>
            <a:r>
              <a:rPr lang="ru-RU" dirty="0"/>
              <a:t> работы алгоритмов факт-</a:t>
            </a:r>
            <a:r>
              <a:rPr lang="ru-RU" dirty="0" err="1"/>
              <a:t>ции</a:t>
            </a:r>
            <a:r>
              <a:rPr lang="ru-RU" dirty="0"/>
              <a:t> чисел за счет чего то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A8F0C-819B-F144-8F4D-71164EB86907}"/>
              </a:ext>
            </a:extLst>
          </p:cNvPr>
          <p:cNvSpPr txBox="1"/>
          <p:nvPr/>
        </p:nvSpPr>
        <p:spPr>
          <a:xfrm>
            <a:off x="2315688" y="6127668"/>
            <a:ext cx="378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Задачи вынести на отдельный слайд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988C2-E38A-9048-B50E-AB52AFBBF1FE}"/>
              </a:ext>
            </a:extLst>
          </p:cNvPr>
          <p:cNvSpPr txBox="1"/>
          <p:nvPr/>
        </p:nvSpPr>
        <p:spPr>
          <a:xfrm>
            <a:off x="3503221" y="3526971"/>
            <a:ext cx="539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Внизу задачи. И их вынести (ускорение и сравнение)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29FE6-39DD-2040-88B8-36B2659F5F37}"/>
              </a:ext>
            </a:extLst>
          </p:cNvPr>
          <p:cNvSpPr txBox="1"/>
          <p:nvPr/>
        </p:nvSpPr>
        <p:spPr>
          <a:xfrm>
            <a:off x="7362701" y="568926"/>
            <a:ext cx="430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Вставить какую нить картинку например </a:t>
            </a:r>
          </a:p>
          <a:p>
            <a:r>
              <a:rPr lang="ru-RU" dirty="0"/>
              <a:t>Мд5 шифрование и какие то другие вещи</a:t>
            </a:r>
          </a:p>
        </p:txBody>
      </p:sp>
    </p:spTree>
    <p:extLst>
      <p:ext uri="{BB962C8B-B14F-4D97-AF65-F5344CB8AC3E}">
        <p14:creationId xmlns:p14="http://schemas.microsoft.com/office/powerpoint/2010/main" val="34682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основанный на парадоксе дня рождений. Является основным экспоненциальным алгоритмом факторизации. Имеет сложность О(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n^1/4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2073E9-0FA5-4042-BAA0-CB226A12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643" y="2609745"/>
            <a:ext cx="3616660" cy="33393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D79256-41B2-449B-AE41-B4CA7945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9410"/>
            <a:ext cx="7003533" cy="3560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98DF5-A0AF-9941-9522-CFCBE907EC73}"/>
              </a:ext>
            </a:extLst>
          </p:cNvPr>
          <p:cNvSpPr txBox="1"/>
          <p:nvPr/>
        </p:nvSpPr>
        <p:spPr>
          <a:xfrm>
            <a:off x="2185060" y="6341423"/>
            <a:ext cx="22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 шире и больше</a:t>
            </a:r>
          </a:p>
        </p:txBody>
      </p:sp>
    </p:spTree>
    <p:extLst>
      <p:ext uri="{BB962C8B-B14F-4D97-AF65-F5344CB8AC3E}">
        <p14:creationId xmlns:p14="http://schemas.microsoft.com/office/powerpoint/2010/main" val="348413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353221"/>
              </p:ext>
            </p:extLst>
          </p:nvPr>
        </p:nvGraphicFramePr>
        <p:xfrm>
          <a:off x="838200" y="2050230"/>
          <a:ext cx="5175624" cy="4025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67B8BC-4DD7-4681-AA16-3DC4C688613B}"/>
              </a:ext>
            </a:extLst>
          </p:cNvPr>
          <p:cNvSpPr txBox="1"/>
          <p:nvPr/>
        </p:nvSpPr>
        <p:spPr>
          <a:xfrm>
            <a:off x="6503080" y="2278087"/>
            <a:ext cx="4850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Аткина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дает несущественный прирост скорости. 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даст возможность найти оптимальные начальные условия немного быстрее.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2C45-113B-4842-988E-2449D45CE761}"/>
              </a:ext>
            </a:extLst>
          </p:cNvPr>
          <p:cNvSpPr txBox="1"/>
          <p:nvPr/>
        </p:nvSpPr>
        <p:spPr>
          <a:xfrm>
            <a:off x="7113319" y="4821382"/>
            <a:ext cx="344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Указать </a:t>
            </a:r>
            <a:r>
              <a:rPr lang="ru-RU" dirty="0" err="1"/>
              <a:t>хар-ки</a:t>
            </a:r>
            <a:r>
              <a:rPr lang="ru-RU" dirty="0"/>
              <a:t> машины и пар-</a:t>
            </a:r>
            <a:r>
              <a:rPr lang="ru-RU" dirty="0" err="1"/>
              <a:t>тся</a:t>
            </a:r>
            <a:endParaRPr lang="ru-RU" dirty="0"/>
          </a:p>
          <a:p>
            <a:r>
              <a:rPr lang="ru-RU" dirty="0"/>
              <a:t>Больше графиков и </a:t>
            </a:r>
          </a:p>
        </p:txBody>
      </p:sp>
    </p:spTree>
    <p:extLst>
      <p:ext uri="{BB962C8B-B14F-4D97-AF65-F5344CB8AC3E}">
        <p14:creationId xmlns:p14="http://schemas.microsoft.com/office/powerpoint/2010/main" val="39171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409184"/>
              </p:ext>
            </p:extLst>
          </p:nvPr>
        </p:nvGraphicFramePr>
        <p:xfrm>
          <a:off x="838200" y="2050230"/>
          <a:ext cx="5175624" cy="4025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67B8BC-4DD7-4681-AA16-3DC4C688613B}"/>
              </a:ext>
            </a:extLst>
          </p:cNvPr>
          <p:cNvSpPr txBox="1"/>
          <p:nvPr/>
        </p:nvSpPr>
        <p:spPr>
          <a:xfrm>
            <a:off x="6503080" y="2278087"/>
            <a:ext cx="4850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мультипроцессорного просеивания дает возможность быстрее оценить сложность и временной затрат. (переделать и ввести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гиперпарамтеры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плюсы минусы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алго-ма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коррекция)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больших числах этап просеивания может занимать от нескольких часов, чем раньше мы скорректируем начальные условия, тем лучше.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556BE-26AC-D34F-99F3-DC48E4CCB7BE}"/>
              </a:ext>
            </a:extLst>
          </p:cNvPr>
          <p:cNvSpPr txBox="1"/>
          <p:nvPr/>
        </p:nvSpPr>
        <p:spPr>
          <a:xfrm>
            <a:off x="4809506" y="6448301"/>
            <a:ext cx="28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Сколько </a:t>
            </a:r>
            <a:r>
              <a:rPr lang="ru-RU" dirty="0" err="1"/>
              <a:t>процес-ов</a:t>
            </a:r>
            <a:r>
              <a:rPr lang="ru-RU" dirty="0"/>
              <a:t>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175529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06039"/>
              </p:ext>
            </p:extLst>
          </p:nvPr>
        </p:nvGraphicFramePr>
        <p:xfrm>
          <a:off x="838200" y="2050230"/>
          <a:ext cx="5175624" cy="4025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67B8BC-4DD7-4681-AA16-3DC4C688613B}"/>
              </a:ext>
            </a:extLst>
          </p:cNvPr>
          <p:cNvSpPr txBox="1"/>
          <p:nvPr/>
        </p:nvSpPr>
        <p:spPr>
          <a:xfrm>
            <a:off x="6503080" y="2278087"/>
            <a:ext cx="4850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Оптимальный выбор начальных условий позволяет снизить необходимое кол-во операций для решения матрицы, так как именно её невозможно адекватно решать быстрее.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битовых срезов дает прирост скорости.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994AE-87F5-CB46-B5AA-F4903F77D9F2}"/>
              </a:ext>
            </a:extLst>
          </p:cNvPr>
          <p:cNvSpPr txBox="1"/>
          <p:nvPr/>
        </p:nvSpPr>
        <p:spPr>
          <a:xfrm>
            <a:off x="4156364" y="6293922"/>
            <a:ext cx="847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Пояснить улучшение и слайды </a:t>
            </a:r>
            <a:r>
              <a:rPr lang="ru-RU" dirty="0" err="1"/>
              <a:t>доабвить</a:t>
            </a:r>
            <a:r>
              <a:rPr lang="ru-RU" dirty="0"/>
              <a:t> математику </a:t>
            </a:r>
            <a:r>
              <a:rPr lang="ru-RU" dirty="0" err="1"/>
              <a:t>обьяснением</a:t>
            </a:r>
            <a:r>
              <a:rPr lang="ru-RU" dirty="0"/>
              <a:t> и потом метрики</a:t>
            </a:r>
          </a:p>
          <a:p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0392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плюсы дальнейшего усовершенствования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B8BC-4DD7-4681-AA16-3DC4C688613B}"/>
              </a:ext>
            </a:extLst>
          </p:cNvPr>
          <p:cNvSpPr txBox="1"/>
          <p:nvPr/>
        </p:nvSpPr>
        <p:spPr>
          <a:xfrm>
            <a:off x="6586207" y="2664442"/>
            <a:ext cx="4850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использования всех улучшений можно заметить насколько быстрее работает алгоритм.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при больших числах счет идет на минуты и даже часы.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E72B8D0D-B1D7-4420-9D32-3E7E5C607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603001"/>
              </p:ext>
            </p:extLst>
          </p:nvPr>
        </p:nvGraphicFramePr>
        <p:xfrm>
          <a:off x="838200" y="2055120"/>
          <a:ext cx="5048081" cy="427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D1DA76-E125-D44E-894B-47E560D6E217}"/>
              </a:ext>
            </a:extLst>
          </p:cNvPr>
          <p:cNvSpPr txBox="1"/>
          <p:nvPr/>
        </p:nvSpPr>
        <p:spPr>
          <a:xfrm>
            <a:off x="3503221" y="6567055"/>
            <a:ext cx="574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Показать в лог-ой шкале и показать метрики финальные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BEFFE-228E-3947-A482-3AE52BEE0DE1}"/>
              </a:ext>
            </a:extLst>
          </p:cNvPr>
          <p:cNvSpPr txBox="1"/>
          <p:nvPr/>
        </p:nvSpPr>
        <p:spPr>
          <a:xfrm>
            <a:off x="8609610" y="5985164"/>
            <a:ext cx="7686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Добавить </a:t>
            </a:r>
            <a:r>
              <a:rPr lang="ru-RU" dirty="0" err="1"/>
              <a:t>фин</a:t>
            </a:r>
            <a:r>
              <a:rPr lang="ru-RU" dirty="0"/>
              <a:t> слайд с выводами </a:t>
            </a:r>
          </a:p>
          <a:p>
            <a:r>
              <a:rPr lang="ru-RU" dirty="0"/>
              <a:t>По типу </a:t>
            </a:r>
            <a:r>
              <a:rPr lang="ru-RU" dirty="0" err="1"/>
              <a:t>добав</a:t>
            </a:r>
            <a:r>
              <a:rPr lang="ru-RU" dirty="0"/>
              <a:t> того или </a:t>
            </a:r>
            <a:r>
              <a:rPr lang="ru-RU" dirty="0" err="1"/>
              <a:t>чпшго</a:t>
            </a:r>
            <a:r>
              <a:rPr lang="ru-RU" dirty="0"/>
              <a:t> то </a:t>
            </a:r>
            <a:r>
              <a:rPr lang="ru-RU" dirty="0" err="1"/>
              <a:t>усеорило</a:t>
            </a:r>
            <a:r>
              <a:rPr lang="ru-RU" dirty="0"/>
              <a:t> на </a:t>
            </a:r>
            <a:r>
              <a:rPr lang="ru-RU" dirty="0" err="1"/>
              <a:t>стольо</a:t>
            </a:r>
            <a:r>
              <a:rPr lang="ru-RU" dirty="0"/>
              <a:t> то </a:t>
            </a:r>
            <a:r>
              <a:rPr lang="ru-RU" dirty="0" err="1"/>
              <a:t>процпнтов</a:t>
            </a:r>
            <a:r>
              <a:rPr lang="ru-RU" dirty="0"/>
              <a:t> алгоритм</a:t>
            </a:r>
          </a:p>
          <a:p>
            <a:r>
              <a:rPr lang="ru-RU" dirty="0"/>
              <a:t>И а конце </a:t>
            </a:r>
            <a:r>
              <a:rPr lang="ru-RU" dirty="0" err="1"/>
              <a:t>фин</a:t>
            </a:r>
            <a:r>
              <a:rPr lang="ru-RU" dirty="0"/>
              <a:t> вывод позволило ускорило </a:t>
            </a:r>
          </a:p>
        </p:txBody>
      </p:sp>
    </p:spTree>
    <p:extLst>
      <p:ext uri="{BB962C8B-B14F-4D97-AF65-F5344CB8AC3E}">
        <p14:creationId xmlns:p14="http://schemas.microsoft.com/office/powerpoint/2010/main" val="3396261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19369</TotalTime>
  <Words>410</Words>
  <Application>Microsoft Macintosh PowerPoint</Application>
  <PresentationFormat>Широкоэкранный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 Кафедра 806 «Вычислительная математика и программирование»</vt:lpstr>
      <vt:lpstr>Актуальность алгоритмов факторизации</vt:lpstr>
      <vt:lpstr>Реализация алгоритма p Полларда</vt:lpstr>
      <vt:lpstr>Реализация метода квадратичного решета Этап формирование факторной базы</vt:lpstr>
      <vt:lpstr>Реализация метода квадратичного решета Этап просеивания</vt:lpstr>
      <vt:lpstr>Реализация метода квадратичного решета Этап решения матрицы</vt:lpstr>
      <vt:lpstr>Реализация метода квадратичного решета Основные плюсы дальнейшего усовершенствования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38</cp:revision>
  <dcterms:created xsi:type="dcterms:W3CDTF">2021-10-04T08:56:37Z</dcterms:created>
  <dcterms:modified xsi:type="dcterms:W3CDTF">2022-04-28T07:53:26Z</dcterms:modified>
</cp:coreProperties>
</file>