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5" r:id="rId2"/>
    <p:sldId id="285" r:id="rId3"/>
    <p:sldId id="277" r:id="rId4"/>
    <p:sldId id="278" r:id="rId5"/>
    <p:sldId id="288" r:id="rId6"/>
    <p:sldId id="289" r:id="rId7"/>
    <p:sldId id="258" r:id="rId8"/>
    <p:sldId id="290" r:id="rId9"/>
    <p:sldId id="272" r:id="rId10"/>
    <p:sldId id="262" r:id="rId11"/>
    <p:sldId id="263" r:id="rId12"/>
    <p:sldId id="264" r:id="rId13"/>
    <p:sldId id="286" r:id="rId14"/>
    <p:sldId id="280" r:id="rId15"/>
    <p:sldId id="273" r:id="rId16"/>
    <p:sldId id="281" r:id="rId17"/>
    <p:sldId id="274" r:id="rId18"/>
    <p:sldId id="282" r:id="rId19"/>
    <p:sldId id="275" r:id="rId20"/>
    <p:sldId id="283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Поиск простых чисел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Решето Эратостфена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Лист1!$A$2:$A$7</c:f>
              <c:strCache>
                <c:ptCount val="5"/>
                <c:pt idx="0">
                  <c:v>10^5</c:v>
                </c:pt>
                <c:pt idx="1">
                  <c:v>10^8</c:v>
                </c:pt>
                <c:pt idx="2">
                  <c:v>10^10</c:v>
                </c:pt>
                <c:pt idx="3">
                  <c:v>10^12</c:v>
                </c:pt>
                <c:pt idx="4">
                  <c:v>10^15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0.2</c:v>
                </c:pt>
                <c:pt idx="1">
                  <c:v>0.9</c:v>
                </c:pt>
                <c:pt idx="2">
                  <c:v>4.5</c:v>
                </c:pt>
                <c:pt idx="3">
                  <c:v>10.5</c:v>
                </c:pt>
                <c:pt idx="4">
                  <c:v>20.100000000000001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E-4F24-B52B-1DA0118782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Решето Аткина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Лист1!$A$2:$A$7</c:f>
              <c:strCache>
                <c:ptCount val="5"/>
                <c:pt idx="0">
                  <c:v>10^5</c:v>
                </c:pt>
                <c:pt idx="1">
                  <c:v>10^8</c:v>
                </c:pt>
                <c:pt idx="2">
                  <c:v>10^10</c:v>
                </c:pt>
                <c:pt idx="3">
                  <c:v>10^12</c:v>
                </c:pt>
                <c:pt idx="4">
                  <c:v>10^15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0.1</c:v>
                </c:pt>
                <c:pt idx="1">
                  <c:v>0.8</c:v>
                </c:pt>
                <c:pt idx="2">
                  <c:v>4.0999999999999996</c:v>
                </c:pt>
                <c:pt idx="3">
                  <c:v>9.4</c:v>
                </c:pt>
                <c:pt idx="4">
                  <c:v>18.2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E-4F24-B52B-1DA01187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37744"/>
        <c:axId val="374836104"/>
      </c:lineChart>
      <c:catAx>
        <c:axId val="37483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Размер факторной</a:t>
                </a:r>
                <a:r>
                  <a:rPr lang="ru-RU" baseline="0" dirty="0"/>
                  <a:t> базы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6104"/>
        <c:crosses val="autoZero"/>
        <c:auto val="1"/>
        <c:lblAlgn val="ctr"/>
        <c:lblOffset val="100"/>
        <c:noMultiLvlLbl val="0"/>
      </c:catAx>
      <c:valAx>
        <c:axId val="3748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в секундах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Просеивание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Обычное просеивание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</c:v>
                </c:pt>
                <c:pt idx="1">
                  <c:v>4.5</c:v>
                </c:pt>
                <c:pt idx="2">
                  <c:v>10</c:v>
                </c:pt>
                <c:pt idx="3">
                  <c:v>20</c:v>
                </c:pt>
                <c:pt idx="4">
                  <c:v>60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E-4F24-B52B-1DA0118782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Мультипроцессорная реализация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0.4</c:v>
                </c:pt>
                <c:pt idx="1">
                  <c:v>3.2</c:v>
                </c:pt>
                <c:pt idx="2">
                  <c:v>8</c:v>
                </c:pt>
                <c:pt idx="3">
                  <c:v>15</c:v>
                </c:pt>
                <c:pt idx="4">
                  <c:v>40</c:v>
                </c:pt>
                <c:pt idx="5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E-4F24-B52B-1DA01187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37744"/>
        <c:axId val="374836104"/>
      </c:lineChart>
      <c:catAx>
        <c:axId val="37483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Кол-во простых чисел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6104"/>
        <c:crosses val="autoZero"/>
        <c:auto val="1"/>
        <c:lblAlgn val="ctr"/>
        <c:lblOffset val="100"/>
        <c:noMultiLvlLbl val="0"/>
      </c:catAx>
      <c:valAx>
        <c:axId val="3748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Решение матрицы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Метод Гаусса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8</c:v>
                </c:pt>
                <c:pt idx="1">
                  <c:v>15</c:v>
                </c:pt>
                <c:pt idx="2">
                  <c:v>25</c:v>
                </c:pt>
                <c:pt idx="3">
                  <c:v>60</c:v>
                </c:pt>
                <c:pt idx="4">
                  <c:v>120</c:v>
                </c:pt>
                <c:pt idx="5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E-4F24-B52B-1DA0118782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Битовые срезы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7</c:v>
                </c:pt>
                <c:pt idx="1">
                  <c:v>14</c:v>
                </c:pt>
                <c:pt idx="2">
                  <c:v>22</c:v>
                </c:pt>
                <c:pt idx="3">
                  <c:v>55</c:v>
                </c:pt>
                <c:pt idx="4">
                  <c:v>100</c:v>
                </c:pt>
                <c:pt idx="5">
                  <c:v>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E-4F24-B52B-1DA01187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37744"/>
        <c:axId val="374836104"/>
      </c:lineChart>
      <c:catAx>
        <c:axId val="37483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Кол-во гладких чисел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6104"/>
        <c:crosses val="autoZero"/>
        <c:auto val="1"/>
        <c:lblAlgn val="ctr"/>
        <c:lblOffset val="100"/>
        <c:noMultiLvlLbl val="0"/>
      </c:catAx>
      <c:valAx>
        <c:axId val="3748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ru-RU" sz="1600" b="0" i="0" baseline="0">
                <a:effectLst/>
              </a:rPr>
              <a:t>Итоговое время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Поллард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6</c:v>
                </c:pt>
                <c:pt idx="1">
                  <c:v>9</c:v>
                </c:pt>
                <c:pt idx="2">
                  <c:v>14</c:v>
                </c:pt>
                <c:pt idx="3">
                  <c:v>20</c:v>
                </c:pt>
                <c:pt idx="4">
                  <c:v>26</c:v>
                </c:pt>
                <c:pt idx="5">
                  <c:v>32</c:v>
                </c:pt>
                <c:pt idx="6">
                  <c:v>38</c:v>
                </c:pt>
                <c:pt idx="7">
                  <c:v>45</c:v>
                </c:pt>
                <c:pt idx="8">
                  <c:v>52</c:v>
                </c:pt>
                <c:pt idx="9">
                  <c:v>57</c:v>
                </c:pt>
                <c:pt idx="10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13-0341-986A-C90D229EF32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QS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3</c:v>
                </c:pt>
                <c:pt idx="1">
                  <c:v>5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20</c:v>
                </c:pt>
                <c:pt idx="6">
                  <c:v>24</c:v>
                </c:pt>
                <c:pt idx="7">
                  <c:v>29</c:v>
                </c:pt>
                <c:pt idx="8">
                  <c:v>32</c:v>
                </c:pt>
                <c:pt idx="9">
                  <c:v>36</c:v>
                </c:pt>
                <c:pt idx="1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13-0341-986A-C90D229EF326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QS с улучшениями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Лист1!$D$2:$D$12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7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20</c:v>
                </c:pt>
                <c:pt idx="7">
                  <c:v>23</c:v>
                </c:pt>
                <c:pt idx="8">
                  <c:v>26</c:v>
                </c:pt>
                <c:pt idx="9">
                  <c:v>30</c:v>
                </c:pt>
                <c:pt idx="10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13-0341-986A-C90D229EF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646104"/>
        <c:axId val="199647088"/>
      </c:lineChart>
      <c:catAx>
        <c:axId val="199646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</a:t>
                </a:r>
                <a:r>
                  <a:rPr lang="ru-RU" baseline="0"/>
                  <a:t> числа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647088"/>
        <c:crosses val="autoZero"/>
        <c:auto val="1"/>
        <c:lblAlgn val="ctr"/>
        <c:lblOffset val="100"/>
        <c:noMultiLvlLbl val="0"/>
      </c:catAx>
      <c:valAx>
        <c:axId val="19964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646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3899A-7CC5-4F7B-A5CD-99CA7D2B8285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8E7D7-6E0F-4213-A62A-5D285B222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18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98832-479F-5943-A119-87B499DDF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920F99-F53C-EB40-898C-771D257AC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FF8649-0F54-D34E-A78B-09B746BE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6CA2-D25E-435E-AC98-811061851A7E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56799-DFC3-2E43-82BF-6983EA6E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ABA76-91D5-4A4A-A568-3019F2F3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18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211E2-39F7-0440-9147-F1CBC7BE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F0F597-DB1E-1F41-8487-0BBA88B66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E14C4-257A-EF46-A8CE-C7ED3222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12E2-A9FE-4790-AF50-F1C785462BCA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53334-21AC-3D47-A4CB-A8455DD3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70CBC4-AECD-2E40-A328-90836FBE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1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FEA00D-72B2-4549-9B33-7DAE6A41E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7DA997-9641-7143-B284-85D76506B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41E55F-E34E-F641-A6F6-2B94D425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22C-EE11-4130-B5A8-E8C4A833D99B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9FA79-76ED-7140-98E1-B8CD3E7D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34B34-2711-DF49-B8BD-824331C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46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218DE-0002-64B6-310E-6784BFB7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98955D-807E-3217-5362-08692935798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CEF1BC-9500-8720-488A-B2512C350D4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7682CAC-C6D3-BB44-0F71-262119250E0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82D661-7900-39F0-02B5-986E79BA04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68B5D4-A6EC-0CE5-2D7F-D277D86B1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BF368CE-7F38-404C-A8FF-BA398E2B6E6B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339B8068-51C7-5319-C2F8-C0AAB6A29DA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56D7989-C488-425D-82EC-39FE5F5CA3DA}" type="datetime1">
              <a:rPr lang="ru-RU" altLang="ru-RU" smtClean="0"/>
              <a:t>10.06.2022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6625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BAB96-3303-AC63-6BCF-BD7FD523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D9323-CDBC-858A-0956-D18C8D75E30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AFDBBA-7189-7AC7-6F9C-7B224A8E2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D409AF-5B73-4107-404F-7527764F0C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8DF52-65B7-5CCF-F2F4-44C11EF73A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05AD0EB-4A58-413D-9F45-750C98409FAB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28DEDD-9DE6-5202-C850-782BB358DB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0891B1F-519E-4680-B0E8-485CF2C45876}" type="datetime1">
              <a:rPr lang="ru-RU" altLang="ru-RU" smtClean="0"/>
              <a:t>10.06.2022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0854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8F40E-5C38-1A48-81D6-C66C2027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33789-9797-FF44-A57F-06B1AE79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C67C3-0FA0-154F-8FD0-F485B01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A353-BE0D-4549-9382-9CD59F21C17F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3A58E4-ADD2-0D41-B462-A610CE5C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E54657-B59E-2944-A0AE-FFBA63AD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7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BB6F2-4CBE-5B40-A067-BF094D0A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B0EC2E-E633-8A41-8F8C-8AEB127D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BBE7B1-148A-EA47-B591-DA8CCB98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DD93-369B-4BE4-9C2A-17938ABBA71F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EB684-DC96-D84F-A024-DEE26E39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D65BF-2F17-B541-9F88-F26600B9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7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D29AC-DA9F-574B-8829-D3FFBA75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CE19F-69FB-0840-8D39-B1F6835F0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6D3AD8-BB07-B244-BB68-94753776D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39FB96-E787-3A45-B051-ACFCFC35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8622-7CC8-434D-84B5-F72984EF86CD}" type="datetime1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039D59-E1C9-F546-8EA6-442F064F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50A293-00E5-C346-A120-15889B38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09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146C0-E702-1A45-9CC6-9571DBD2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3674CF-92A9-B04F-811B-24174833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47FB79-E158-0340-8B75-426DA8A2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DA8C64-E674-CD49-95FF-365928364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9A6D78-675B-594F-95E8-05CB7A2C9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585B50-393A-C04F-A5E3-CDDF6460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D91A-7267-4024-ABAB-1DEE5F401EB0}" type="datetime1">
              <a:rPr lang="ru-RU" smtClean="0"/>
              <a:t>10.06.2022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E15E23-7BD8-674D-9145-AFD40925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38E9D7-DF40-EE46-854F-64883703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2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FFEDF-93DB-9748-A987-2CA4A628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71A69A-2D3A-1740-B664-294A70F0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F417-8E39-4406-BD0D-49811C79BF14}" type="datetime1">
              <a:rPr lang="ru-RU" smtClean="0"/>
              <a:t>10.06.2022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DBEFD6-63F1-EF4A-B592-E368CE6E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A78A0D-899E-5D46-89EF-8EFC6B2E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10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F50411-14C6-984E-93FE-70C917B1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0D6F-771D-4E8A-9ACE-A34B2970ECC9}" type="datetime1">
              <a:rPr lang="ru-RU" smtClean="0"/>
              <a:t>10.06.2022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C3D799-EF14-AB4F-93B7-082FD8D5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43910C-7226-3146-9385-8314667A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71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8A9E6-F9CD-C64B-A640-769D2821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361DD-9EB5-E242-9FBF-3975187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07EB20-D615-924B-B4CF-7F70D1DA6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81C568-A8A1-C643-A3BF-2F4C888C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B2B9-35BF-4AA2-9E23-2EC699716DA5}" type="datetime1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315058-423E-CB48-B395-EBF81030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536E4C-5587-4D43-9BA2-B0AA4557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53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634A5-E695-4440-A7E0-E0109CD4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397ED2-6658-CF4F-B09E-DEFBCABB2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47D005-960E-0543-9426-401B48FE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517CF1-67BD-E44F-8F88-17C105EA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E9F1-21A6-428C-9555-2C8B587E1C7B}" type="datetime1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5A8D85-1DDA-6942-B865-DE882B20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FE14DF-6D53-DB48-8274-FC5C8505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12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8CE95-B2FF-4041-8939-71B82E7C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54011D-F6D6-B245-B1C8-5AEEB5EC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62995-5D39-334B-A023-82CDD7C38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1CB8E-F89C-462B-970B-C588DF2B5915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1303F-0450-3848-A3BA-0C2E70F94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4A6DE3-4447-C547-A122-2BEBB923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2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A50921D-1C41-4245-A379-3D56E26A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129" y="371605"/>
            <a:ext cx="3564130" cy="1064260"/>
          </a:xfrm>
        </p:spPr>
        <p:txBody>
          <a:bodyPr>
            <a:no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Кафедра 806 «Вычислительная математика и программирование»</a:t>
            </a:r>
            <a:endParaRPr lang="ru-RU" dirty="0"/>
          </a:p>
        </p:txBody>
      </p:sp>
      <p:pic>
        <p:nvPicPr>
          <p:cNvPr id="6" name="Рисунок 5" descr="mai">
            <a:extLst>
              <a:ext uri="{FF2B5EF4-FFF2-40B4-BE49-F238E27FC236}">
                <a16:creationId xmlns:a16="http://schemas.microsoft.com/office/drawing/2014/main" id="{DE2CEDE1-AE36-4083-8137-DB3F286917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344" y="371605"/>
            <a:ext cx="1085850" cy="106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2A514B-8E31-45AD-AEB9-9497095B0F57}"/>
              </a:ext>
            </a:extLst>
          </p:cNvPr>
          <p:cNvSpPr txBox="1"/>
          <p:nvPr/>
        </p:nvSpPr>
        <p:spPr>
          <a:xfrm>
            <a:off x="8799616" y="394698"/>
            <a:ext cx="299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2A200-4606-48A3-9868-D5060A89FCBB}"/>
              </a:ext>
            </a:extLst>
          </p:cNvPr>
          <p:cNvSpPr txBox="1"/>
          <p:nvPr/>
        </p:nvSpPr>
        <p:spPr>
          <a:xfrm>
            <a:off x="1973107" y="2855771"/>
            <a:ext cx="824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факторизации больших чисел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F1C5D-5575-4985-B489-5EBCF394B04C}"/>
              </a:ext>
            </a:extLst>
          </p:cNvPr>
          <p:cNvSpPr txBox="1"/>
          <p:nvPr/>
        </p:nvSpPr>
        <p:spPr>
          <a:xfrm>
            <a:off x="7865335" y="4916734"/>
            <a:ext cx="3660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Гамов Павел Антонович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м80-407б-18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Ухов П.А.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83E4-9E6E-407F-ADB3-6DD4BB9376B5}"/>
              </a:ext>
            </a:extLst>
          </p:cNvPr>
          <p:cNvSpPr txBox="1"/>
          <p:nvPr/>
        </p:nvSpPr>
        <p:spPr>
          <a:xfrm>
            <a:off x="4429031" y="6117063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2022</a:t>
            </a: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0227AD44-4E69-4FF9-BDB0-013EE382D465}"/>
              </a:ext>
            </a:extLst>
          </p:cNvPr>
          <p:cNvSpPr txBox="1">
            <a:spLocks/>
          </p:cNvSpPr>
          <p:nvPr/>
        </p:nvSpPr>
        <p:spPr>
          <a:xfrm>
            <a:off x="1679291" y="371605"/>
            <a:ext cx="2749740" cy="1064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Times New Roman" panose="02020603050405020304" pitchFamily="18" charset="0"/>
              </a:rPr>
              <a:t>Московский авиационный институт</a:t>
            </a: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56C86E8-9E37-4C0D-AE9D-BBAF2579A16C}"/>
              </a:ext>
            </a:extLst>
          </p:cNvPr>
          <p:cNvCxnSpPr>
            <a:cxnSpLocks/>
          </p:cNvCxnSpPr>
          <p:nvPr/>
        </p:nvCxnSpPr>
        <p:spPr>
          <a:xfrm>
            <a:off x="4548146" y="311316"/>
            <a:ext cx="0" cy="109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ADFA1CE-A416-46E5-A25D-9C1824D4161E}"/>
              </a:ext>
            </a:extLst>
          </p:cNvPr>
          <p:cNvCxnSpPr/>
          <p:nvPr/>
        </p:nvCxnSpPr>
        <p:spPr>
          <a:xfrm>
            <a:off x="8624514" y="276861"/>
            <a:ext cx="0" cy="112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AAF3F9-6A5B-4B7E-9DDB-E4745592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039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D23C832-ADE1-EB2B-5796-11E9BC6DB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0972800" cy="817880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квадратичного решета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D8F9510-C777-BAB4-13D0-CDBD519F2C8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54760" y="1981200"/>
            <a:ext cx="9885680" cy="3886200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квадратичного решета был разработан Карлом Померанцем в 1982г.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этот метод, в 1994 году Аткинс, Граф,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Лейланд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Ленстра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сумели разложить 129-значное число, предложенное создателями RSA.  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алгоритма: 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субэкспоненциальный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8D9DCD7F-E8E8-2305-2859-495FF12604F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6747798"/>
              </p:ext>
            </p:extLst>
          </p:nvPr>
        </p:nvGraphicFramePr>
        <p:xfrm>
          <a:off x="4824452" y="3919040"/>
          <a:ext cx="40386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Формула" r:id="rId3" imgW="1701720" imgH="342720" progId="Equation.3">
                  <p:embed/>
                </p:oleObj>
              </mc:Choice>
              <mc:Fallback>
                <p:oleObj name="Формула" r:id="rId3" imgW="1701720" imgH="342720" progId="Equation.3">
                  <p:embed/>
                  <p:pic>
                    <p:nvPicPr>
                      <p:cNvPr id="50180" name="Object 4">
                        <a:extLst>
                          <a:ext uri="{FF2B5EF4-FFF2-40B4-BE49-F238E27FC236}">
                            <a16:creationId xmlns:a16="http://schemas.microsoft.com/office/drawing/2014/main" id="{8D9DCD7F-E8E8-2305-2859-495FF12604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52" y="3919040"/>
                        <a:ext cx="40386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38077B5-FFD1-0ABF-3ECB-FDE671D56F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5AD0EB-4A58-413D-9F45-750C98409FAB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B02893F-1852-8798-CDD4-7024C5BAA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квадратичного решета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A74F515-864B-C7F0-C342-0D97918FA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разложения числа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необходимо найти не менее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гладкого числа, (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размерность факторной базы). 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Решая систему уравнений размерности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получаем пару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(A,B)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удовлетворяющую условию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проверяется условие                           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делитель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найден, то алгоритм останавливается, иначе строит следующую пару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А, В</a:t>
            </a:r>
          </a:p>
          <a:p>
            <a:pPr marL="0" indent="0"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E2597BF3-463E-D9CA-A8B2-8F4AFEC2C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9F8C38BF-5CB1-BDFB-561B-D9201147F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8070" name="Object 6">
            <a:extLst>
              <a:ext uri="{FF2B5EF4-FFF2-40B4-BE49-F238E27FC236}">
                <a16:creationId xmlns:a16="http://schemas.microsoft.com/office/drawing/2014/main" id="{FC0E15EE-D8F5-4E91-836E-0D506C8563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980004"/>
              </p:ext>
            </p:extLst>
          </p:nvPr>
        </p:nvGraphicFramePr>
        <p:xfrm>
          <a:off x="5297671" y="3066416"/>
          <a:ext cx="23034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Формула" r:id="rId3" imgW="977476" imgH="203112" progId="Equation.3">
                  <p:embed/>
                </p:oleObj>
              </mc:Choice>
              <mc:Fallback>
                <p:oleObj name="Формула" r:id="rId3" imgW="977476" imgH="203112" progId="Equation.3">
                  <p:embed/>
                  <p:pic>
                    <p:nvPicPr>
                      <p:cNvPr id="88070" name="Object 6">
                        <a:extLst>
                          <a:ext uri="{FF2B5EF4-FFF2-40B4-BE49-F238E27FC236}">
                            <a16:creationId xmlns:a16="http://schemas.microsoft.com/office/drawing/2014/main" id="{FC0E15EE-D8F5-4E91-836E-0D506C8563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671" y="3066416"/>
                        <a:ext cx="23034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Rectangle 9">
            <a:extLst>
              <a:ext uri="{FF2B5EF4-FFF2-40B4-BE49-F238E27FC236}">
                <a16:creationId xmlns:a16="http://schemas.microsoft.com/office/drawing/2014/main" id="{D1710DC3-3B6C-DCA7-8E2D-92453ACCE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8074" name="Object 10">
            <a:extLst>
              <a:ext uri="{FF2B5EF4-FFF2-40B4-BE49-F238E27FC236}">
                <a16:creationId xmlns:a16="http://schemas.microsoft.com/office/drawing/2014/main" id="{E037C17E-A3BA-5AE9-FB19-01A477EB1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470039"/>
              </p:ext>
            </p:extLst>
          </p:nvPr>
        </p:nvGraphicFramePr>
        <p:xfrm>
          <a:off x="5165591" y="3668394"/>
          <a:ext cx="30972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Формула" r:id="rId5" imgW="1485900" imgH="203200" progId="Equation.3">
                  <p:embed/>
                </p:oleObj>
              </mc:Choice>
              <mc:Fallback>
                <p:oleObj name="Формула" r:id="rId5" imgW="1485900" imgH="203200" progId="Equation.3">
                  <p:embed/>
                  <p:pic>
                    <p:nvPicPr>
                      <p:cNvPr id="88074" name="Object 10">
                        <a:extLst>
                          <a:ext uri="{FF2B5EF4-FFF2-40B4-BE49-F238E27FC236}">
                            <a16:creationId xmlns:a16="http://schemas.microsoft.com/office/drawing/2014/main" id="{E037C17E-A3BA-5AE9-FB19-01A477EB1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591" y="3668394"/>
                        <a:ext cx="3097212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8908166-6F17-3AA9-A5F2-4ABB5BC4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A836A2A-DB6C-6C6A-5FED-B314D2BA9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7720" y="297903"/>
            <a:ext cx="10515600" cy="834938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квадратичного решета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63C622F-6A7C-DB34-BB7C-ABFC8879D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Факторная база - это множество простых чисел, ограниченных сверху некоторой константой </a:t>
            </a:r>
          </a:p>
          <a:p>
            <a:pPr marL="0" indent="0"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Числа, полностью раскладываемые в произведение простых делителей из множества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называются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-гладкими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процедуры просеивания – найти достаточное количество пар гладких чисел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(A,B)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удовлетворяющих: </a:t>
            </a:r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09B90948-B527-F435-B18A-FFD19368C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0116" name="Object 4">
            <a:extLst>
              <a:ext uri="{FF2B5EF4-FFF2-40B4-BE49-F238E27FC236}">
                <a16:creationId xmlns:a16="http://schemas.microsoft.com/office/drawing/2014/main" id="{56A45E8E-4DA2-458F-03C0-DAE8BC008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070674"/>
              </p:ext>
            </p:extLst>
          </p:nvPr>
        </p:nvGraphicFramePr>
        <p:xfrm>
          <a:off x="4491674" y="2725738"/>
          <a:ext cx="24479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Формула" r:id="rId3" imgW="1079500" imgH="228600" progId="Equation.3">
                  <p:embed/>
                </p:oleObj>
              </mc:Choice>
              <mc:Fallback>
                <p:oleObj name="Формула" r:id="rId3" imgW="1079500" imgH="228600" progId="Equation.3">
                  <p:embed/>
                  <p:pic>
                    <p:nvPicPr>
                      <p:cNvPr id="90116" name="Object 4">
                        <a:extLst>
                          <a:ext uri="{FF2B5EF4-FFF2-40B4-BE49-F238E27FC236}">
                            <a16:creationId xmlns:a16="http://schemas.microsoft.com/office/drawing/2014/main" id="{56A45E8E-4DA2-458F-03C0-DAE8BC0086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674" y="2725738"/>
                        <a:ext cx="244792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Rectangle 7">
            <a:extLst>
              <a:ext uri="{FF2B5EF4-FFF2-40B4-BE49-F238E27FC236}">
                <a16:creationId xmlns:a16="http://schemas.microsoft.com/office/drawing/2014/main" id="{BBEBDF22-C31B-6C55-E57C-3A027FCED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0118" name="Object 6">
            <a:extLst>
              <a:ext uri="{FF2B5EF4-FFF2-40B4-BE49-F238E27FC236}">
                <a16:creationId xmlns:a16="http://schemas.microsoft.com/office/drawing/2014/main" id="{8AAC728A-8F6E-6721-E2F2-804F3F49A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178903"/>
              </p:ext>
            </p:extLst>
          </p:nvPr>
        </p:nvGraphicFramePr>
        <p:xfrm>
          <a:off x="7063876" y="4540338"/>
          <a:ext cx="165576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Формула" r:id="rId5" imgW="901309" imgH="203112" progId="Equation.3">
                  <p:embed/>
                </p:oleObj>
              </mc:Choice>
              <mc:Fallback>
                <p:oleObj name="Формула" r:id="rId5" imgW="901309" imgH="203112" progId="Equation.3">
                  <p:embed/>
                  <p:pic>
                    <p:nvPicPr>
                      <p:cNvPr id="90118" name="Object 6">
                        <a:extLst>
                          <a:ext uri="{FF2B5EF4-FFF2-40B4-BE49-F238E27FC236}">
                            <a16:creationId xmlns:a16="http://schemas.microsoft.com/office/drawing/2014/main" id="{8AAC728A-8F6E-6721-E2F2-804F3F49A0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3876" y="4540338"/>
                        <a:ext cx="1655763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F9227F1-6963-3F57-1434-3040898A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2941B318-05F0-9B79-9117-A4288A591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58141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квадратичного решета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A162D93C-47FA-8D46-70B0-06EE747A1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факторной базы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Первое просеивание – элементы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удовлетворять условию 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полинома просеивания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           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корни         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уравнения: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[-L,L]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просеять полином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q(x)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4CC884A7-B24D-E259-96A2-37BD551CA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40" name="Object 4">
            <a:extLst>
              <a:ext uri="{FF2B5EF4-FFF2-40B4-BE49-F238E27FC236}">
                <a16:creationId xmlns:a16="http://schemas.microsoft.com/office/drawing/2014/main" id="{FB59FB23-45C3-E2AB-DBA8-0C4D98870C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445710"/>
              </p:ext>
            </p:extLst>
          </p:nvPr>
        </p:nvGraphicFramePr>
        <p:xfrm>
          <a:off x="2927351" y="2768084"/>
          <a:ext cx="23050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Формула" r:id="rId3" imgW="1460500" imgH="228600" progId="Equation.3">
                  <p:embed/>
                </p:oleObj>
              </mc:Choice>
              <mc:Fallback>
                <p:oleObj name="Формула" r:id="rId3" imgW="1460500" imgH="228600" progId="Equation.3">
                  <p:embed/>
                  <p:pic>
                    <p:nvPicPr>
                      <p:cNvPr id="91140" name="Object 4">
                        <a:extLst>
                          <a:ext uri="{FF2B5EF4-FFF2-40B4-BE49-F238E27FC236}">
                            <a16:creationId xmlns:a16="http://schemas.microsoft.com/office/drawing/2014/main" id="{FB59FB23-45C3-E2AB-DBA8-0C4D98870C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2768084"/>
                        <a:ext cx="23050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Rectangle 7">
            <a:extLst>
              <a:ext uri="{FF2B5EF4-FFF2-40B4-BE49-F238E27FC236}">
                <a16:creationId xmlns:a16="http://schemas.microsoft.com/office/drawing/2014/main" id="{E06416EC-59A1-FD92-EFE5-5BFECC3B4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42" name="Object 6">
            <a:extLst>
              <a:ext uri="{FF2B5EF4-FFF2-40B4-BE49-F238E27FC236}">
                <a16:creationId xmlns:a16="http://schemas.microsoft.com/office/drawing/2014/main" id="{F9259B30-8005-4A12-5FE1-4D7218CB03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381989"/>
              </p:ext>
            </p:extLst>
          </p:nvPr>
        </p:nvGraphicFramePr>
        <p:xfrm>
          <a:off x="1667669" y="3597811"/>
          <a:ext cx="71294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Формула" r:id="rId5" imgW="3479800" imgH="241300" progId="Equation.3">
                  <p:embed/>
                </p:oleObj>
              </mc:Choice>
              <mc:Fallback>
                <p:oleObj name="Формула" r:id="rId5" imgW="3479800" imgH="241300" progId="Equation.3">
                  <p:embed/>
                  <p:pic>
                    <p:nvPicPr>
                      <p:cNvPr id="91142" name="Object 6">
                        <a:extLst>
                          <a:ext uri="{FF2B5EF4-FFF2-40B4-BE49-F238E27FC236}">
                            <a16:creationId xmlns:a16="http://schemas.microsoft.com/office/drawing/2014/main" id="{F9259B30-8005-4A12-5FE1-4D7218CB0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669" y="3597811"/>
                        <a:ext cx="71294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5" name="Rectangle 9">
            <a:extLst>
              <a:ext uri="{FF2B5EF4-FFF2-40B4-BE49-F238E27FC236}">
                <a16:creationId xmlns:a16="http://schemas.microsoft.com/office/drawing/2014/main" id="{83066DF6-0588-E4E0-78CB-0CBB4DDE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44" name="Object 8">
            <a:extLst>
              <a:ext uri="{FF2B5EF4-FFF2-40B4-BE49-F238E27FC236}">
                <a16:creationId xmlns:a16="http://schemas.microsoft.com/office/drawing/2014/main" id="{13665C44-7F42-55F4-96F3-5B4715CA0C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905301"/>
              </p:ext>
            </p:extLst>
          </p:nvPr>
        </p:nvGraphicFramePr>
        <p:xfrm>
          <a:off x="2643273" y="4249557"/>
          <a:ext cx="115093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Формула" r:id="rId7" imgW="660113" imgH="215806" progId="Equation.3">
                  <p:embed/>
                </p:oleObj>
              </mc:Choice>
              <mc:Fallback>
                <p:oleObj name="Формула" r:id="rId7" imgW="660113" imgH="215806" progId="Equation.3">
                  <p:embed/>
                  <p:pic>
                    <p:nvPicPr>
                      <p:cNvPr id="91144" name="Object 8">
                        <a:extLst>
                          <a:ext uri="{FF2B5EF4-FFF2-40B4-BE49-F238E27FC236}">
                            <a16:creationId xmlns:a16="http://schemas.microsoft.com/office/drawing/2014/main" id="{13665C44-7F42-55F4-96F3-5B4715CA0C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273" y="4249557"/>
                        <a:ext cx="1150937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7" name="Rectangle 11">
            <a:extLst>
              <a:ext uri="{FF2B5EF4-FFF2-40B4-BE49-F238E27FC236}">
                <a16:creationId xmlns:a16="http://schemas.microsoft.com/office/drawing/2014/main" id="{FC2C8C56-ABCA-278D-AF4A-57669535D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46" name="Object 10">
            <a:extLst>
              <a:ext uri="{FF2B5EF4-FFF2-40B4-BE49-F238E27FC236}">
                <a16:creationId xmlns:a16="http://schemas.microsoft.com/office/drawing/2014/main" id="{904E72B2-B227-2ED2-80C2-1483B43C1E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894536"/>
              </p:ext>
            </p:extLst>
          </p:nvPr>
        </p:nvGraphicFramePr>
        <p:xfrm>
          <a:off x="5232401" y="4287482"/>
          <a:ext cx="9366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Формула" r:id="rId9" imgW="533169" imgH="228501" progId="Equation.3">
                  <p:embed/>
                </p:oleObj>
              </mc:Choice>
              <mc:Fallback>
                <p:oleObj name="Формула" r:id="rId9" imgW="533169" imgH="228501" progId="Equation.3">
                  <p:embed/>
                  <p:pic>
                    <p:nvPicPr>
                      <p:cNvPr id="91146" name="Object 10">
                        <a:extLst>
                          <a:ext uri="{FF2B5EF4-FFF2-40B4-BE49-F238E27FC236}">
                            <a16:creationId xmlns:a16="http://schemas.microsoft.com/office/drawing/2014/main" id="{904E72B2-B227-2ED2-80C2-1483B43C1E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4287482"/>
                        <a:ext cx="936625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9" name="Rectangle 13">
            <a:extLst>
              <a:ext uri="{FF2B5EF4-FFF2-40B4-BE49-F238E27FC236}">
                <a16:creationId xmlns:a16="http://schemas.microsoft.com/office/drawing/2014/main" id="{F92D88E4-A0E2-0869-4CCB-6DCE2E039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48" name="Object 12">
            <a:extLst>
              <a:ext uri="{FF2B5EF4-FFF2-40B4-BE49-F238E27FC236}">
                <a16:creationId xmlns:a16="http://schemas.microsoft.com/office/drawing/2014/main" id="{3F59F470-9E96-7E3A-B9F3-BE74D21C9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790911"/>
              </p:ext>
            </p:extLst>
          </p:nvPr>
        </p:nvGraphicFramePr>
        <p:xfrm>
          <a:off x="8264122" y="4343220"/>
          <a:ext cx="15843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Формула" r:id="rId11" imgW="1028254" imgH="203112" progId="Equation.3">
                  <p:embed/>
                </p:oleObj>
              </mc:Choice>
              <mc:Fallback>
                <p:oleObj name="Формула" r:id="rId11" imgW="1028254" imgH="203112" progId="Equation.3">
                  <p:embed/>
                  <p:pic>
                    <p:nvPicPr>
                      <p:cNvPr id="91148" name="Object 12">
                        <a:extLst>
                          <a:ext uri="{FF2B5EF4-FFF2-40B4-BE49-F238E27FC236}">
                            <a16:creationId xmlns:a16="http://schemas.microsoft.com/office/drawing/2014/main" id="{3F59F470-9E96-7E3A-B9F3-BE74D21C9F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4122" y="4343220"/>
                        <a:ext cx="1584325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1" name="Rectangle 15">
            <a:extLst>
              <a:ext uri="{FF2B5EF4-FFF2-40B4-BE49-F238E27FC236}">
                <a16:creationId xmlns:a16="http://schemas.microsoft.com/office/drawing/2014/main" id="{1EEC426B-50FC-AF67-238C-25E883DDD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50" name="Object 14">
            <a:extLst>
              <a:ext uri="{FF2B5EF4-FFF2-40B4-BE49-F238E27FC236}">
                <a16:creationId xmlns:a16="http://schemas.microsoft.com/office/drawing/2014/main" id="{5B0EE04B-FC2E-FFB8-88B2-89FB5F55F2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75044"/>
              </p:ext>
            </p:extLst>
          </p:nvPr>
        </p:nvGraphicFramePr>
        <p:xfrm>
          <a:off x="9186849" y="4787811"/>
          <a:ext cx="14398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Формула" r:id="rId13" imgW="685800" imgH="203200" progId="Equation.3">
                  <p:embed/>
                </p:oleObj>
              </mc:Choice>
              <mc:Fallback>
                <p:oleObj name="Формула" r:id="rId13" imgW="685800" imgH="203200" progId="Equation.3">
                  <p:embed/>
                  <p:pic>
                    <p:nvPicPr>
                      <p:cNvPr id="91150" name="Object 14">
                        <a:extLst>
                          <a:ext uri="{FF2B5EF4-FFF2-40B4-BE49-F238E27FC236}">
                            <a16:creationId xmlns:a16="http://schemas.microsoft.com/office/drawing/2014/main" id="{5B0EE04B-FC2E-FFB8-88B2-89FB5F55F2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6849" y="4787811"/>
                        <a:ext cx="1439863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7A8CECB-AA71-AC2F-1720-72FACEFA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12378" cy="95596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формирование факторной базы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13164"/>
            <a:ext cx="5616430" cy="445582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решета Эратосфена.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решета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Аткина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дает несущественный прирост скорости. 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даст возможность найти оптимальные начальные условия немного быстрее.</a:t>
            </a:r>
          </a:p>
        </p:txBody>
      </p:sp>
      <p:pic>
        <p:nvPicPr>
          <p:cNvPr id="2054" name="Picture 6" descr="Проверка простое ли число. Как найти простые числа">
            <a:extLst>
              <a:ext uri="{FF2B5EF4-FFF2-40B4-BE49-F238E27FC236}">
                <a16:creationId xmlns:a16="http://schemas.microsoft.com/office/drawing/2014/main" id="{8CF7B13F-FD64-9CF8-9B98-57363170F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8"/>
          <a:stretch/>
        </p:blipFill>
        <p:spPr bwMode="auto">
          <a:xfrm>
            <a:off x="6820394" y="1413164"/>
            <a:ext cx="508293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85C934D-26FD-9CE6-7F0C-A8118FFE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819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формирование факторной базы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F353B77-3950-42CC-94FE-27717CAF9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39587"/>
              </p:ext>
            </p:extLst>
          </p:nvPr>
        </p:nvGraphicFramePr>
        <p:xfrm>
          <a:off x="838200" y="1516083"/>
          <a:ext cx="10515600" cy="4560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110AAF0-BC88-EB85-6E6C-055D223C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19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448202" cy="928255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просеивания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49434" y="1465243"/>
            <a:ext cx="7893132" cy="48332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мультипроцессорного просеивания дает возможность быстрее оценить сложность и временной затрат.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больших числах этап просеивания может занимать от нескольких часов, чем раньше мы скорректируем начальные условия, тем лучше.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5FCD3C9-F718-C804-26C1-6B10795E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40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просеивания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F353B77-3950-42CC-94FE-27717CAF9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269999"/>
              </p:ext>
            </p:extLst>
          </p:nvPr>
        </p:nvGraphicFramePr>
        <p:xfrm>
          <a:off x="838199" y="1646712"/>
          <a:ext cx="10515600" cy="4429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8D49670-B596-E1C2-5DF8-7CDFFB3F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295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460077" cy="955964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решения матрицы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77741" y="1950522"/>
            <a:ext cx="6784170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Оптимальный выбор начальных условий позволяет снизить необходимое кол-во операций для решения матрицы, так как именно её невозможно адекватно решать быстрее.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битовых срезов дает прирост скорости.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1EA48A-7409-E160-1CE0-99C65C6F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208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решения матрицы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F353B77-3950-42CC-94FE-27717CAF9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029283"/>
              </p:ext>
            </p:extLst>
          </p:nvPr>
        </p:nvGraphicFramePr>
        <p:xfrm>
          <a:off x="838200" y="1610830"/>
          <a:ext cx="9972304" cy="4465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234226-0C50-AD80-39D5-F68543D6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92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68760A-28CA-CE44-BED9-6F5F710F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2</a:t>
            </a:fld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34AA7E1-AF78-ACE1-C08B-C63520732580}"/>
              </a:ext>
            </a:extLst>
          </p:cNvPr>
          <p:cNvSpPr txBox="1">
            <a:spLocks noChangeArrowheads="1"/>
          </p:cNvSpPr>
          <p:nvPr/>
        </p:nvSpPr>
        <p:spPr>
          <a:xfrm>
            <a:off x="588921" y="337306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Факторизация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6B31F1C-DB58-C4DB-2BA6-5746EC2A15B2}"/>
              </a:ext>
            </a:extLst>
          </p:cNvPr>
          <p:cNvSpPr txBox="1">
            <a:spLocks noChangeArrowheads="1"/>
          </p:cNvSpPr>
          <p:nvPr/>
        </p:nvSpPr>
        <p:spPr>
          <a:xfrm>
            <a:off x="1950244" y="1387475"/>
            <a:ext cx="8291512" cy="4968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факторизации целого числа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заключается в нахождении разложения его в произведение простых сомножителей.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решения задачи факторизации лежит в основе криптостойкости некоторых алгоритмов шифрования с открытым ключом, таких как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сегодняшний день существует большое количество алгоритмов факторизации, среди которых одним из наиболее быстрых методов является метод квадратичного решета</a:t>
            </a: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A999BE76-6FAC-BFDB-72B2-FA73A49F6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748049"/>
              </p:ext>
            </p:extLst>
          </p:nvPr>
        </p:nvGraphicFramePr>
        <p:xfrm>
          <a:off x="3863752" y="2474706"/>
          <a:ext cx="364331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Формула" r:id="rId3" imgW="1143000" imgH="228600" progId="Equation.3">
                  <p:embed/>
                </p:oleObj>
              </mc:Choice>
              <mc:Fallback>
                <p:oleObj name="Формула" r:id="rId3" imgW="1143000" imgH="228600" progId="Equation.3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EC6F9374-FDEF-8303-DC38-EFEF42EE0D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2474706"/>
                        <a:ext cx="3643313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28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833656" cy="92033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плюсы дальнейшего усовершенствования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9411" y="2191987"/>
            <a:ext cx="8593178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использования всех улучшений можно заметить насколько быстрее работает алгоритм.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при больших числах счет идет на минуты и даже часы.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52BEB2-8B40-5A85-6308-26AB3548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757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65B4638-9562-048D-5539-F390A35E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21</a:t>
            </a:fld>
            <a:endParaRPr lang="ru-RU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F5BAC86-75BF-1546-B376-66A7A2275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458134"/>
              </p:ext>
            </p:extLst>
          </p:nvPr>
        </p:nvGraphicFramePr>
        <p:xfrm>
          <a:off x="1021279" y="1610830"/>
          <a:ext cx="9809017" cy="4469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62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560"/>
            <a:ext cx="10635932" cy="1010920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алгоритмов факторизации</a:t>
            </a:r>
            <a:endParaRPr lang="ru-RU" sz="4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92736"/>
            <a:ext cx="4417022" cy="457625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в данной области ставит под сомнение современные методы криптографии, такие как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алгоритмы цифровой подписи.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Попытки взлома таких систем позволяют сделать системы шифрования более надежными.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pic>
        <p:nvPicPr>
          <p:cNvPr id="1026" name="Picture 2" descr="RSA - шифрование. Как это работает? | 2017-11-02 | Ликбез | Robin Bobin">
            <a:extLst>
              <a:ext uri="{FF2B5EF4-FFF2-40B4-BE49-F238E27FC236}">
                <a16:creationId xmlns:a16="http://schemas.microsoft.com/office/drawing/2014/main" id="{2939CA9B-4189-C2F4-2996-1983A8D25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93" y="1292736"/>
            <a:ext cx="6051159" cy="427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AC9E6D5-1A18-475C-78DF-1C8BF8D7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08" y="-96520"/>
            <a:ext cx="8319452" cy="1190942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14074" y="2477453"/>
            <a:ext cx="7963852" cy="387889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разработанный экспоненциальный 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субэкспоненциальный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факторизации целых чисел, применить улучшения для ускорения их работы.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A337FE-EFE9-5D3B-B43C-886A21EB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67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68760A-28CA-CE44-BED9-6F5F710F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5</a:t>
            </a:fld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34AA7E1-AF78-ACE1-C08B-C63520732580}"/>
              </a:ext>
            </a:extLst>
          </p:cNvPr>
          <p:cNvSpPr txBox="1">
            <a:spLocks noChangeArrowheads="1"/>
          </p:cNvSpPr>
          <p:nvPr/>
        </p:nvSpPr>
        <p:spPr>
          <a:xfrm>
            <a:off x="588921" y="337306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085927-9757-7246-FFB5-C78DD186B3F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 panose="020B0604020202020204" pitchFamily="34" charset="0"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 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время и эффективность разложения целых чисел методами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квадратичного решета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Применить улучшения для алгоритма квадратичного решета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оценки по трудоемкости факторизации для методов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квадратичного решета</a:t>
            </a:r>
          </a:p>
          <a:p>
            <a:pPr marL="609600" indent="-609600">
              <a:buFont typeface="Arial" panose="020B0604020202020204" pitchFamily="34" charset="0"/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1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68760A-28CA-CE44-BED9-6F5F710F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6</a:t>
            </a:fld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34AA7E1-AF78-ACE1-C08B-C63520732580}"/>
              </a:ext>
            </a:extLst>
          </p:cNvPr>
          <p:cNvSpPr txBox="1">
            <a:spLocks noChangeArrowheads="1"/>
          </p:cNvSpPr>
          <p:nvPr/>
        </p:nvSpPr>
        <p:spPr>
          <a:xfrm>
            <a:off x="588921" y="337306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6B258B-F0ED-F276-B563-31A70F7D0953}"/>
              </a:ext>
            </a:extLst>
          </p:cNvPr>
          <p:cNvSpPr txBox="1">
            <a:spLocks noChangeArrowheads="1"/>
          </p:cNvSpPr>
          <p:nvPr/>
        </p:nvSpPr>
        <p:spPr>
          <a:xfrm>
            <a:off x="1919288" y="1700214"/>
            <a:ext cx="8507412" cy="4687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 panose="020B0604020202020204" pitchFamily="34" charset="0"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Отдельные этапы: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блока формирования факторной базы и тестирование на небольших числах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стадии просеивания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матричной системы и ее решение методом исключений Гаусса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тестового набора натуральных чисел, являющихся произведением двух простых чисел длины от 10</a:t>
            </a:r>
            <a:r>
              <a:rPr lang="ru-RU" altLang="ru-R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10</a:t>
            </a:r>
            <a:r>
              <a:rPr lang="ru-RU" altLang="ru-R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56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210A63B-8F2E-FE4D-5F00-A5D996814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0972800" cy="694706"/>
          </a:xfrm>
        </p:spPr>
        <p:txBody>
          <a:bodyPr>
            <a:normAutofit fontScale="90000"/>
          </a:bodyPr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6CFAE34-D0D8-E147-C85B-6D49CFA50D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7931150" cy="3886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l-GR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-метод» был предложен Дж.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Поллардом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1975г. Обычно используется для отделения небольших простых делителей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факторизуемого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числа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алгоритма: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вероятность события, состоящего в том, что ρ-метод не найдет нетривиального делителя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время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превосходит величины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экспоненциальный алгоритм</a:t>
            </a:r>
          </a:p>
        </p:txBody>
      </p:sp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5407021B-B17C-2B8E-5A99-FB3B7D50E600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223789760"/>
              </p:ext>
            </p:extLst>
          </p:nvPr>
        </p:nvGraphicFramePr>
        <p:xfrm>
          <a:off x="6020790" y="4128455"/>
          <a:ext cx="6492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Формула" r:id="rId3" imgW="228600" imgH="203040" progId="Equation.3">
                  <p:embed/>
                </p:oleObj>
              </mc:Choice>
              <mc:Fallback>
                <p:oleObj name="Формула" r:id="rId3" imgW="228600" imgH="203040" progId="Equation.3">
                  <p:embed/>
                  <p:pic>
                    <p:nvPicPr>
                      <p:cNvPr id="40964" name="Object 4">
                        <a:extLst>
                          <a:ext uri="{FF2B5EF4-FFF2-40B4-BE49-F238E27FC236}">
                            <a16:creationId xmlns:a16="http://schemas.microsoft.com/office/drawing/2014/main" id="{5407021B-B17C-2B8E-5A99-FB3B7D50E6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0790" y="4128455"/>
                        <a:ext cx="6492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>
            <a:extLst>
              <a:ext uri="{FF2B5EF4-FFF2-40B4-BE49-F238E27FC236}">
                <a16:creationId xmlns:a16="http://schemas.microsoft.com/office/drawing/2014/main" id="{921CA23F-F700-A29E-01AE-B1F82E89A963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1410654"/>
              </p:ext>
            </p:extLst>
          </p:nvPr>
        </p:nvGraphicFramePr>
        <p:xfrm>
          <a:off x="7720292" y="3777855"/>
          <a:ext cx="19462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Формула" r:id="rId5" imgW="1104840" imgH="279360" progId="Equation.3">
                  <p:embed/>
                </p:oleObj>
              </mc:Choice>
              <mc:Fallback>
                <p:oleObj name="Формула" r:id="rId5" imgW="1104840" imgH="279360" progId="Equation.3">
                  <p:embed/>
                  <p:pic>
                    <p:nvPicPr>
                      <p:cNvPr id="40970" name="Object 10">
                        <a:extLst>
                          <a:ext uri="{FF2B5EF4-FFF2-40B4-BE49-F238E27FC236}">
                            <a16:creationId xmlns:a16="http://schemas.microsoft.com/office/drawing/2014/main" id="{921CA23F-F700-A29E-01AE-B1F82E89A9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0292" y="3777855"/>
                        <a:ext cx="19462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>
            <a:extLst>
              <a:ext uri="{FF2B5EF4-FFF2-40B4-BE49-F238E27FC236}">
                <a16:creationId xmlns:a16="http://schemas.microsoft.com/office/drawing/2014/main" id="{13D07156-9612-271E-E3DB-E14DED32D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721885"/>
              </p:ext>
            </p:extLst>
          </p:nvPr>
        </p:nvGraphicFramePr>
        <p:xfrm>
          <a:off x="6104019" y="3152324"/>
          <a:ext cx="9366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Формула" r:id="rId7" imgW="469800" imgH="177480" progId="Equation.3">
                  <p:embed/>
                </p:oleObj>
              </mc:Choice>
              <mc:Fallback>
                <p:oleObj name="Формула" r:id="rId7" imgW="469800" imgH="177480" progId="Equation.3">
                  <p:embed/>
                  <p:pic>
                    <p:nvPicPr>
                      <p:cNvPr id="40972" name="Object 12">
                        <a:extLst>
                          <a:ext uri="{FF2B5EF4-FFF2-40B4-BE49-F238E27FC236}">
                            <a16:creationId xmlns:a16="http://schemas.microsoft.com/office/drawing/2014/main" id="{13D07156-9612-271E-E3DB-E14DED32DD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019" y="3152324"/>
                        <a:ext cx="9366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BC564E1-E721-2BF7-1396-7494C3F096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F368CE-7F38-404C-A8FF-BA398E2B6E6B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210A63B-8F2E-FE4D-5F00-A5D996814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0972800" cy="694706"/>
          </a:xfrm>
        </p:spPr>
        <p:txBody>
          <a:bodyPr>
            <a:normAutofit fontScale="90000"/>
          </a:bodyPr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68E01-C674-0D9D-7D13-A220EEE281A1}"/>
              </a:ext>
            </a:extLst>
          </p:cNvPr>
          <p:cNvSpPr txBox="1"/>
          <p:nvPr/>
        </p:nvSpPr>
        <p:spPr>
          <a:xfrm>
            <a:off x="1635760" y="1351932"/>
            <a:ext cx="9763760" cy="409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marR="0" lvl="0" indent="-609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Выбираем многочлен 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 Случайно выбираем              и, вычисляя значения</a:t>
            </a:r>
            <a:endParaRPr kumimoji="0" lang="en-US" alt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переходим на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следующий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этап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 Полагаем, что     равно ближайшему слева  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у которого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и вычисляем                </a:t>
            </a:r>
            <a:endParaRPr kumimoji="0" lang="ru-RU" alt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marR="0" lvl="0" indent="-609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4. Если </a:t>
            </a:r>
            <a:r>
              <a:rPr kumimoji="0" lang="en-US" altLang="ru-RU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 &lt; d &lt; N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то нетривиальный делитель числа </a:t>
            </a:r>
            <a:r>
              <a:rPr kumimoji="0" lang="en-US" altLang="ru-RU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найден </a:t>
            </a:r>
          </a:p>
          <a:p>
            <a:pPr marL="609600" marR="0" lvl="0" indent="-609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kumimoji="0" lang="en-US" altLang="ru-RU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 = 1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 = N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то переходим на следующую итерацию </a:t>
            </a:r>
          </a:p>
        </p:txBody>
      </p:sp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E1D7B078-2B3F-8E12-9660-FC9DBA9CAB60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73250687"/>
              </p:ext>
            </p:extLst>
          </p:nvPr>
        </p:nvGraphicFramePr>
        <p:xfrm>
          <a:off x="5452705" y="1844040"/>
          <a:ext cx="15827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Формула" r:id="rId3" imgW="749160" imgH="203040" progId="Equation.3">
                  <p:embed/>
                </p:oleObj>
              </mc:Choice>
              <mc:Fallback>
                <p:oleObj name="Формула" r:id="rId3" imgW="749160" imgH="203040" progId="Equation.3">
                  <p:embed/>
                  <p:pic>
                    <p:nvPicPr>
                      <p:cNvPr id="44036" name="Object 4">
                        <a:extLst>
                          <a:ext uri="{FF2B5EF4-FFF2-40B4-BE49-F238E27FC236}">
                            <a16:creationId xmlns:a16="http://schemas.microsoft.com/office/drawing/2014/main" id="{2526034D-F8F4-451E-4895-6ACD3F173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2705" y="1844040"/>
                        <a:ext cx="15827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66B577A9-CD9B-AD23-2C4F-8F1DA2DC70BD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68439271"/>
              </p:ext>
            </p:extLst>
          </p:nvPr>
        </p:nvGraphicFramePr>
        <p:xfrm>
          <a:off x="5275121" y="2340453"/>
          <a:ext cx="100959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Формула" r:id="rId5" imgW="507960" imgH="228600" progId="Equation.3">
                  <p:embed/>
                </p:oleObj>
              </mc:Choice>
              <mc:Fallback>
                <p:oleObj name="Формула" r:id="rId5" imgW="507960" imgH="228600" progId="Equation.3">
                  <p:embed/>
                  <p:pic>
                    <p:nvPicPr>
                      <p:cNvPr id="44038" name="Object 6">
                        <a:extLst>
                          <a:ext uri="{FF2B5EF4-FFF2-40B4-BE49-F238E27FC236}">
                            <a16:creationId xmlns:a16="http://schemas.microsoft.com/office/drawing/2014/main" id="{D636D160-5AA2-A998-BF5B-1760E22A1E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121" y="2340453"/>
                        <a:ext cx="100959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BBAAE7F7-8705-ABC9-A468-BF60DAC3A5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371930"/>
              </p:ext>
            </p:extLst>
          </p:nvPr>
        </p:nvGraphicFramePr>
        <p:xfrm>
          <a:off x="2291188" y="2843460"/>
          <a:ext cx="316151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Формула" r:id="rId7" imgW="1638000" imgH="253800" progId="Equation.3">
                  <p:embed/>
                </p:oleObj>
              </mc:Choice>
              <mc:Fallback>
                <p:oleObj name="Формула" r:id="rId7" imgW="1638000" imgH="253800" progId="Equation.3">
                  <p:embed/>
                  <p:pic>
                    <p:nvPicPr>
                      <p:cNvPr id="44040" name="Object 8">
                        <a:extLst>
                          <a:ext uri="{FF2B5EF4-FFF2-40B4-BE49-F238E27FC236}">
                            <a16:creationId xmlns:a16="http://schemas.microsoft.com/office/drawing/2014/main" id="{97EBD387-4C08-3DC2-203A-90C47ABAF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188" y="2843460"/>
                        <a:ext cx="316151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id="{38ED7BF8-2B4A-54E3-A822-0FB856DF7D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442579"/>
              </p:ext>
            </p:extLst>
          </p:nvPr>
        </p:nvGraphicFramePr>
        <p:xfrm>
          <a:off x="8611601" y="3389714"/>
          <a:ext cx="3349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Формула" r:id="rId9" imgW="152280" imgH="228600" progId="Equation.3">
                  <p:embed/>
                </p:oleObj>
              </mc:Choice>
              <mc:Fallback>
                <p:oleObj name="Формула" r:id="rId9" imgW="152280" imgH="228600" progId="Equation.3">
                  <p:embed/>
                  <p:pic>
                    <p:nvPicPr>
                      <p:cNvPr id="44044" name="Object 12">
                        <a:extLst>
                          <a:ext uri="{FF2B5EF4-FFF2-40B4-BE49-F238E27FC236}">
                            <a16:creationId xmlns:a16="http://schemas.microsoft.com/office/drawing/2014/main" id="{D6D418D8-0F6D-2617-57A3-D744DBA789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1601" y="3389714"/>
                        <a:ext cx="3349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>
            <a:extLst>
              <a:ext uri="{FF2B5EF4-FFF2-40B4-BE49-F238E27FC236}">
                <a16:creationId xmlns:a16="http://schemas.microsoft.com/office/drawing/2014/main" id="{8EBC1BAD-B6BB-D676-22C4-A5159B668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092254"/>
              </p:ext>
            </p:extLst>
          </p:nvPr>
        </p:nvGraphicFramePr>
        <p:xfrm>
          <a:off x="1706395" y="3929857"/>
          <a:ext cx="17695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Формула" r:id="rId11" imgW="1015920" imgH="228600" progId="Equation.3">
                  <p:embed/>
                </p:oleObj>
              </mc:Choice>
              <mc:Fallback>
                <p:oleObj name="Формула" r:id="rId11" imgW="1015920" imgH="228600" progId="Equation.3">
                  <p:embed/>
                  <p:pic>
                    <p:nvPicPr>
                      <p:cNvPr id="44041" name="Object 9">
                        <a:extLst>
                          <a:ext uri="{FF2B5EF4-FFF2-40B4-BE49-F238E27FC236}">
                            <a16:creationId xmlns:a16="http://schemas.microsoft.com/office/drawing/2014/main" id="{47E2474F-0127-1322-7EB5-A612EDD18B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395" y="3929857"/>
                        <a:ext cx="17695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>
            <a:extLst>
              <a:ext uri="{FF2B5EF4-FFF2-40B4-BE49-F238E27FC236}">
                <a16:creationId xmlns:a16="http://schemas.microsoft.com/office/drawing/2014/main" id="{D8E6C866-3AF4-C4F7-6500-545FBCA4C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83026"/>
              </p:ext>
            </p:extLst>
          </p:nvPr>
        </p:nvGraphicFramePr>
        <p:xfrm>
          <a:off x="5940702" y="3958767"/>
          <a:ext cx="2565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Формула" r:id="rId13" imgW="1409400" imgH="241200" progId="Equation.3">
                  <p:embed/>
                </p:oleObj>
              </mc:Choice>
              <mc:Fallback>
                <p:oleObj name="Формула" r:id="rId13" imgW="1409400" imgH="241200" progId="Equation.3">
                  <p:embed/>
                  <p:pic>
                    <p:nvPicPr>
                      <p:cNvPr id="44042" name="Object 10">
                        <a:extLst>
                          <a:ext uri="{FF2B5EF4-FFF2-40B4-BE49-F238E27FC236}">
                            <a16:creationId xmlns:a16="http://schemas.microsoft.com/office/drawing/2014/main" id="{0C053343-8F42-80C7-B292-36175C160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702" y="3958767"/>
                        <a:ext cx="2565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>
            <a:extLst>
              <a:ext uri="{FF2B5EF4-FFF2-40B4-BE49-F238E27FC236}">
                <a16:creationId xmlns:a16="http://schemas.microsoft.com/office/drawing/2014/main" id="{4CB9CBB7-8FF0-9C49-A757-6B26AD8EAB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705826"/>
              </p:ext>
            </p:extLst>
          </p:nvPr>
        </p:nvGraphicFramePr>
        <p:xfrm>
          <a:off x="4254818" y="3389714"/>
          <a:ext cx="3905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Формула" r:id="rId15" imgW="177480" imgH="241200" progId="Equation.3">
                  <p:embed/>
                </p:oleObj>
              </mc:Choice>
              <mc:Fallback>
                <p:oleObj name="Формула" r:id="rId15" imgW="177480" imgH="241200" progId="Equation.3">
                  <p:embed/>
                  <p:pic>
                    <p:nvPicPr>
                      <p:cNvPr id="44043" name="Object 11">
                        <a:extLst>
                          <a:ext uri="{FF2B5EF4-FFF2-40B4-BE49-F238E27FC236}">
                            <a16:creationId xmlns:a16="http://schemas.microsoft.com/office/drawing/2014/main" id="{655A6EC6-1CEF-0F4F-CEAA-601053A449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818" y="3389714"/>
                        <a:ext cx="3905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C55A6B6-49BF-6265-0E01-725686B54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F368CE-7F38-404C-A8FF-BA398E2B6E6B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7948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58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алгоритма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D79256-41B2-449B-AE41-B4CA7945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4148"/>
            <a:ext cx="10515599" cy="500073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C2E2E48-7F9C-C5FD-9017-6F479592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1330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19493</TotalTime>
  <Words>750</Words>
  <Application>Microsoft Macintosh PowerPoint</Application>
  <PresentationFormat>Широкоэкранный</PresentationFormat>
  <Paragraphs>126</Paragraphs>
  <Slides>21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Тема Office</vt:lpstr>
      <vt:lpstr>Формула</vt:lpstr>
      <vt:lpstr> Кафедра 806 «Вычислительная математика и программирование»</vt:lpstr>
      <vt:lpstr>Презентация PowerPoint</vt:lpstr>
      <vt:lpstr>Актуальность алгоритмов факторизации</vt:lpstr>
      <vt:lpstr>Цель работы</vt:lpstr>
      <vt:lpstr>Презентация PowerPoint</vt:lpstr>
      <vt:lpstr>Презентация PowerPoint</vt:lpstr>
      <vt:lpstr>Метод Полларда</vt:lpstr>
      <vt:lpstr>Метод Полларда</vt:lpstr>
      <vt:lpstr>Реализация алгоритма p Полларда</vt:lpstr>
      <vt:lpstr>Метод квадратичного решета</vt:lpstr>
      <vt:lpstr>Метод квадратичного решета</vt:lpstr>
      <vt:lpstr>Метод квадратичного решета</vt:lpstr>
      <vt:lpstr>Метод квадратичного решета</vt:lpstr>
      <vt:lpstr>Реализация метода квадратичного решета Этап формирование факторной базы</vt:lpstr>
      <vt:lpstr>Реализация метода квадратичного решета Этап формирование факторной базы</vt:lpstr>
      <vt:lpstr>Реализация метода квадратичного решета Этап просеивания</vt:lpstr>
      <vt:lpstr>Реализация метода квадратичного решета Этап просеивания</vt:lpstr>
      <vt:lpstr>Реализация метода квадратичного решета Этап решения матрицы</vt:lpstr>
      <vt:lpstr>Реализация метода квадратичного решета Этап решения матрицы</vt:lpstr>
      <vt:lpstr>Реализация метода квадратичного решета Основные плюсы дальнейшего усовершенствования</vt:lpstr>
      <vt:lpstr>Реализация метода квадратичного решета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Гамов</dc:creator>
  <cp:lastModifiedBy>Павел Гамов</cp:lastModifiedBy>
  <cp:revision>53</cp:revision>
  <dcterms:created xsi:type="dcterms:W3CDTF">2021-10-04T08:56:37Z</dcterms:created>
  <dcterms:modified xsi:type="dcterms:W3CDTF">2022-06-10T09:14:45Z</dcterms:modified>
</cp:coreProperties>
</file>