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5" r:id="rId2"/>
    <p:sldId id="285" r:id="rId3"/>
    <p:sldId id="277" r:id="rId4"/>
    <p:sldId id="278" r:id="rId5"/>
    <p:sldId id="288" r:id="rId6"/>
    <p:sldId id="289" r:id="rId7"/>
    <p:sldId id="258" r:id="rId8"/>
    <p:sldId id="290" r:id="rId9"/>
    <p:sldId id="272" r:id="rId10"/>
    <p:sldId id="262" r:id="rId11"/>
    <p:sldId id="263" r:id="rId12"/>
    <p:sldId id="264" r:id="rId13"/>
    <p:sldId id="286" r:id="rId14"/>
    <p:sldId id="280" r:id="rId15"/>
    <p:sldId id="273" r:id="rId16"/>
    <p:sldId id="281" r:id="rId17"/>
    <p:sldId id="274" r:id="rId18"/>
    <p:sldId id="282" r:id="rId19"/>
    <p:sldId id="275" r:id="rId20"/>
    <p:sldId id="283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61" d="100"/>
          <a:sy n="161" d="100"/>
        </p:scale>
        <p:origin x="10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простых чисел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Решето Эратостфена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4.5</c:v>
                </c:pt>
                <c:pt idx="3">
                  <c:v>10.5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Решето Аткина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4.0999999999999996</c:v>
                </c:pt>
                <c:pt idx="3">
                  <c:v>9.4</c:v>
                </c:pt>
                <c:pt idx="4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факторной</a:t>
                </a:r>
                <a:r>
                  <a:rPr lang="ru-RU" baseline="0" dirty="0"/>
                  <a:t> базы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Просеивание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Обычное просеивание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</c:v>
                </c:pt>
                <c:pt idx="1">
                  <c:v>4.5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Мультипроцессорная реализация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0.4</c:v>
                </c:pt>
                <c:pt idx="1">
                  <c:v>3.2</c:v>
                </c:pt>
                <c:pt idx="2">
                  <c:v>8</c:v>
                </c:pt>
                <c:pt idx="3">
                  <c:v>15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простых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Решение матрицы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Гаусса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60</c:v>
                </c:pt>
                <c:pt idx="4">
                  <c:v>120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Битовые срезы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22</c:v>
                </c:pt>
                <c:pt idx="3">
                  <c:v>55</c:v>
                </c:pt>
                <c:pt idx="4">
                  <c:v>100</c:v>
                </c:pt>
                <c:pt idx="5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 гладких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Итоговое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Поллард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50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F-48ED-9FD4-2E9E60A3A2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QS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  <c:pt idx="5">
                  <c:v>20</c:v>
                </c:pt>
                <c:pt idx="6">
                  <c:v>23</c:v>
                </c:pt>
                <c:pt idx="7">
                  <c:v>26</c:v>
                </c:pt>
                <c:pt idx="8">
                  <c:v>32</c:v>
                </c:pt>
                <c:pt idx="9">
                  <c:v>37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FF-48ED-9FD4-2E9E60A3A2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QS с улучшениями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20</c:v>
                </c:pt>
                <c:pt idx="8">
                  <c:v>25</c:v>
                </c:pt>
                <c:pt idx="9">
                  <c:v>30</c:v>
                </c:pt>
                <c:pt idx="1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FF-48ED-9FD4-2E9E60A3A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762080"/>
        <c:axId val="553762408"/>
      </c:lineChart>
      <c:catAx>
        <c:axId val="55376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</a:t>
                </a:r>
                <a:r>
                  <a:rPr lang="ru-RU" baseline="0" dirty="0"/>
                  <a:t> числа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408"/>
        <c:crosses val="autoZero"/>
        <c:auto val="1"/>
        <c:lblAlgn val="ctr"/>
        <c:lblOffset val="100"/>
        <c:noMultiLvlLbl val="0"/>
      </c:catAx>
      <c:valAx>
        <c:axId val="55376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899A-7CC5-4F7B-A5CD-99CA7D2B828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8E7D7-6E0F-4213-A62A-5D285B222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5807-4516-4882-92CF-869EDC8CBD09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444-42C6-4714-B836-D3B3F43D9718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84C-8183-4232-AB0C-DDE4A5F9A59A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218DE-0002-64B6-310E-6784BFB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8955D-807E-3217-5362-0869293579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CEF1BC-9500-8720-488A-B2512C350D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682CAC-C6D3-BB44-0F71-262119250E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2D661-7900-39F0-02B5-986E79BA04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8B5D4-A6EC-0CE5-2D7F-D277D86B1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BF368CE-7F38-404C-A8FF-BA398E2B6E6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339B8068-51C7-5319-C2F8-C0AAB6A29DA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662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BAB96-3303-AC63-6BCF-BD7FD523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D9323-CDBC-858A-0956-D18C8D75E3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AFDBBA-7189-7AC7-6F9C-7B224A8E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409AF-5B73-4107-404F-7527764F0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8DF52-65B7-5CCF-F2F4-44C11EF73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05AD0EB-4A58-413D-9F45-750C98409FA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28DEDD-9DE6-5202-C850-782BB358DB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85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3C7F-1988-4DD4-820A-18E50AE5A439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F7CF-18D4-4F5E-AC53-9AE5A6A7350E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9E21-A7BA-4DF4-9D68-385298AD8798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531-885F-47C2-A89A-898E53EC6478}" type="datetime1">
              <a:rPr lang="ru-RU" smtClean="0"/>
              <a:t>04.06.2022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648-708A-4FFC-8046-4B708AB80933}" type="datetime1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9CB7-F0E6-4CA4-AB72-3499AD0955BA}" type="datetime1">
              <a:rPr lang="ru-RU" smtClean="0"/>
              <a:t>04.06.2022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9996-4CA2-4B19-A55D-7FAADD817AB8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6CBC-797A-4474-ACC7-B9BA8319F08F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43AF-C7E1-40B9-93A7-544E002635E8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8799616" y="394698"/>
            <a:ext cx="29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2855771"/>
            <a:ext cx="824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865335" y="4916734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4429031" y="6117063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AF3F9-6A5B-4B7E-9DDB-E474559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D23C832-ADE1-EB2B-5796-11E9BC6DB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817880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D8F9510-C777-BAB4-13D0-CDBD519F2C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4760" y="1981200"/>
            <a:ext cx="9885680" cy="38862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 был разработан Карлом Померанцем в 1982г.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этот метод, в 1994 году Аткинс, Граф,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Лейланд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Ленстра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сумели разложить 129-значное число, предложенное создателями RSA. 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8D9DCD7F-E8E8-2305-2859-495FF12604F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6747798"/>
              </p:ext>
            </p:extLst>
          </p:nvPr>
        </p:nvGraphicFramePr>
        <p:xfrm>
          <a:off x="4824452" y="3919040"/>
          <a:ext cx="4038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01720" imgH="342720" progId="Equation.3">
                  <p:embed/>
                </p:oleObj>
              </mc:Choice>
              <mc:Fallback>
                <p:oleObj name="Формула" r:id="rId2" imgW="1701720" imgH="34272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8D9DCD7F-E8E8-2305-2859-495FF1260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52" y="3919040"/>
                        <a:ext cx="40386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B02893F-1852-8798-CDD4-7024C5BAA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A74F515-864B-C7F0-C342-0D97918F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разложения числа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найти не менее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гладкого числа, (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размерность факторной базы).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Решая систему уравнений размерности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получаем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удовлетворяющую условию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проверяется условие                          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делитель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найден, то алгоритм останавливается, иначе строит следующую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В</a:t>
            </a:r>
          </a:p>
          <a:p>
            <a:pPr marL="0" indent="0"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E2597BF3-463E-D9CA-A8B2-8F4AFEC2C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F8C38BF-5CB1-BDFB-561B-D9201147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FC0E15EE-D8F5-4E91-836E-0D506C856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80004"/>
              </p:ext>
            </p:extLst>
          </p:nvPr>
        </p:nvGraphicFramePr>
        <p:xfrm>
          <a:off x="5297671" y="3066416"/>
          <a:ext cx="2303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77476" imgH="203112" progId="Equation.3">
                  <p:embed/>
                </p:oleObj>
              </mc:Choice>
              <mc:Fallback>
                <p:oleObj name="Формула" r:id="rId2" imgW="977476" imgH="203112" progId="Equation.3">
                  <p:embed/>
                  <p:pic>
                    <p:nvPicPr>
                      <p:cNvPr id="88070" name="Object 6">
                        <a:extLst>
                          <a:ext uri="{FF2B5EF4-FFF2-40B4-BE49-F238E27FC236}">
                            <a16:creationId xmlns:a16="http://schemas.microsoft.com/office/drawing/2014/main" id="{FC0E15EE-D8F5-4E91-836E-0D506C856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671" y="3066416"/>
                        <a:ext cx="23034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9">
            <a:extLst>
              <a:ext uri="{FF2B5EF4-FFF2-40B4-BE49-F238E27FC236}">
                <a16:creationId xmlns:a16="http://schemas.microsoft.com/office/drawing/2014/main" id="{D1710DC3-3B6C-DCA7-8E2D-92453ACC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4" name="Object 10">
            <a:extLst>
              <a:ext uri="{FF2B5EF4-FFF2-40B4-BE49-F238E27FC236}">
                <a16:creationId xmlns:a16="http://schemas.microsoft.com/office/drawing/2014/main" id="{E037C17E-A3BA-5AE9-FB19-01A477EB1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70039"/>
              </p:ext>
            </p:extLst>
          </p:nvPr>
        </p:nvGraphicFramePr>
        <p:xfrm>
          <a:off x="5165591" y="3668394"/>
          <a:ext cx="30972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85900" imgH="203200" progId="Equation.3">
                  <p:embed/>
                </p:oleObj>
              </mc:Choice>
              <mc:Fallback>
                <p:oleObj name="Формула" r:id="rId4" imgW="1485900" imgH="203200" progId="Equation.3">
                  <p:embed/>
                  <p:pic>
                    <p:nvPicPr>
                      <p:cNvPr id="88074" name="Object 10">
                        <a:extLst>
                          <a:ext uri="{FF2B5EF4-FFF2-40B4-BE49-F238E27FC236}">
                            <a16:creationId xmlns:a16="http://schemas.microsoft.com/office/drawing/2014/main" id="{E037C17E-A3BA-5AE9-FB19-01A477EB1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591" y="3668394"/>
                        <a:ext cx="309721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A836A2A-DB6C-6C6A-5FED-B314D2BA9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7720" y="297903"/>
            <a:ext cx="10515600" cy="834938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63C622F-6A7C-DB34-BB7C-ABFC8879D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Факторная база - это множество простых чисел, ограниченных сверху некоторой константой </a:t>
            </a: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Числа, полностью раскладываемые в произведение простых делителей из множества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называются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-гладкими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процедуры просеивания – найти достаточное количество пар гладких чисел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удовлетворяющих: 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09B90948-B527-F435-B18A-FFD19368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56A45E8E-4DA2-458F-03C0-DAE8BC008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70674"/>
              </p:ext>
            </p:extLst>
          </p:nvPr>
        </p:nvGraphicFramePr>
        <p:xfrm>
          <a:off x="4491674" y="2725738"/>
          <a:ext cx="2447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79500" imgH="228600" progId="Equation.3">
                  <p:embed/>
                </p:oleObj>
              </mc:Choice>
              <mc:Fallback>
                <p:oleObj name="Формула" r:id="rId2" imgW="1079500" imgH="2286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56A45E8E-4DA2-458F-03C0-DAE8BC008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674" y="2725738"/>
                        <a:ext cx="24479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>
            <a:extLst>
              <a:ext uri="{FF2B5EF4-FFF2-40B4-BE49-F238E27FC236}">
                <a16:creationId xmlns:a16="http://schemas.microsoft.com/office/drawing/2014/main" id="{BBEBDF22-C31B-6C55-E57C-3A027FC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8AAC728A-8F6E-6721-E2F2-804F3F49A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78903"/>
              </p:ext>
            </p:extLst>
          </p:nvPr>
        </p:nvGraphicFramePr>
        <p:xfrm>
          <a:off x="7063876" y="4540338"/>
          <a:ext cx="16557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01309" imgH="203112" progId="Equation.3">
                  <p:embed/>
                </p:oleObj>
              </mc:Choice>
              <mc:Fallback>
                <p:oleObj name="Формула" r:id="rId4" imgW="901309" imgH="203112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8AAC728A-8F6E-6721-E2F2-804F3F49A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876" y="4540338"/>
                        <a:ext cx="165576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941B318-05F0-9B79-9117-A4288A591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814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162D93C-47FA-8D46-70B0-06EE747A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факторной базы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просеивание – элементы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удовлетворять условию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полинома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  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[-L,L]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просеять полином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4CC884A7-B24D-E259-96A2-37BD551C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FB59FB23-45C3-E2AB-DBA8-0C4D98870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45710"/>
              </p:ext>
            </p:extLst>
          </p:nvPr>
        </p:nvGraphicFramePr>
        <p:xfrm>
          <a:off x="2927351" y="2768084"/>
          <a:ext cx="2305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60500" imgH="228600" progId="Equation.3">
                  <p:embed/>
                </p:oleObj>
              </mc:Choice>
              <mc:Fallback>
                <p:oleObj name="Формула" r:id="rId2" imgW="1460500" imgH="228600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FB59FB23-45C3-E2AB-DBA8-0C4D98870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768084"/>
                        <a:ext cx="23050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>
            <a:extLst>
              <a:ext uri="{FF2B5EF4-FFF2-40B4-BE49-F238E27FC236}">
                <a16:creationId xmlns:a16="http://schemas.microsoft.com/office/drawing/2014/main" id="{E06416EC-59A1-FD92-EFE5-5BFECC3B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F9259B30-8005-4A12-5FE1-4D7218CB0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381989"/>
              </p:ext>
            </p:extLst>
          </p:nvPr>
        </p:nvGraphicFramePr>
        <p:xfrm>
          <a:off x="1667669" y="3597811"/>
          <a:ext cx="7129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479800" imgH="241300" progId="Equation.3">
                  <p:embed/>
                </p:oleObj>
              </mc:Choice>
              <mc:Fallback>
                <p:oleObj name="Формула" r:id="rId4" imgW="3479800" imgH="241300" progId="Equation.3">
                  <p:embed/>
                  <p:pic>
                    <p:nvPicPr>
                      <p:cNvPr id="91142" name="Object 6">
                        <a:extLst>
                          <a:ext uri="{FF2B5EF4-FFF2-40B4-BE49-F238E27FC236}">
                            <a16:creationId xmlns:a16="http://schemas.microsoft.com/office/drawing/2014/main" id="{F9259B30-8005-4A12-5FE1-4D7218CB0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669" y="3597811"/>
                        <a:ext cx="71294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Rectangle 9">
            <a:extLst>
              <a:ext uri="{FF2B5EF4-FFF2-40B4-BE49-F238E27FC236}">
                <a16:creationId xmlns:a16="http://schemas.microsoft.com/office/drawing/2014/main" id="{83066DF6-0588-E4E0-78CB-0CBB4DDE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13665C44-7F42-55F4-96F3-5B4715CA0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05301"/>
              </p:ext>
            </p:extLst>
          </p:nvPr>
        </p:nvGraphicFramePr>
        <p:xfrm>
          <a:off x="2643273" y="4249557"/>
          <a:ext cx="11509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60113" imgH="215806" progId="Equation.3">
                  <p:embed/>
                </p:oleObj>
              </mc:Choice>
              <mc:Fallback>
                <p:oleObj name="Формула" r:id="rId6" imgW="660113" imgH="215806" progId="Equation.3">
                  <p:embed/>
                  <p:pic>
                    <p:nvPicPr>
                      <p:cNvPr id="91144" name="Object 8">
                        <a:extLst>
                          <a:ext uri="{FF2B5EF4-FFF2-40B4-BE49-F238E27FC236}">
                            <a16:creationId xmlns:a16="http://schemas.microsoft.com/office/drawing/2014/main" id="{13665C44-7F42-55F4-96F3-5B4715CA0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273" y="4249557"/>
                        <a:ext cx="115093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11">
            <a:extLst>
              <a:ext uri="{FF2B5EF4-FFF2-40B4-BE49-F238E27FC236}">
                <a16:creationId xmlns:a16="http://schemas.microsoft.com/office/drawing/2014/main" id="{FC2C8C56-ABCA-278D-AF4A-57669535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904E72B2-B227-2ED2-80C2-1483B43C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94536"/>
              </p:ext>
            </p:extLst>
          </p:nvPr>
        </p:nvGraphicFramePr>
        <p:xfrm>
          <a:off x="5232401" y="4287482"/>
          <a:ext cx="936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33169" imgH="228501" progId="Equation.3">
                  <p:embed/>
                </p:oleObj>
              </mc:Choice>
              <mc:Fallback>
                <p:oleObj name="Формула" r:id="rId8" imgW="533169" imgH="228501" progId="Equation.3">
                  <p:embed/>
                  <p:pic>
                    <p:nvPicPr>
                      <p:cNvPr id="91146" name="Object 10">
                        <a:extLst>
                          <a:ext uri="{FF2B5EF4-FFF2-40B4-BE49-F238E27FC236}">
                            <a16:creationId xmlns:a16="http://schemas.microsoft.com/office/drawing/2014/main" id="{904E72B2-B227-2ED2-80C2-1483B43C1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287482"/>
                        <a:ext cx="9366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Rectangle 13">
            <a:extLst>
              <a:ext uri="{FF2B5EF4-FFF2-40B4-BE49-F238E27FC236}">
                <a16:creationId xmlns:a16="http://schemas.microsoft.com/office/drawing/2014/main" id="{F92D88E4-A0E2-0869-4CCB-6DCE2E03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3F59F470-9E96-7E3A-B9F3-BE74D21C9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90911"/>
              </p:ext>
            </p:extLst>
          </p:nvPr>
        </p:nvGraphicFramePr>
        <p:xfrm>
          <a:off x="8264122" y="4343220"/>
          <a:ext cx="1584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028254" imgH="203112" progId="Equation.3">
                  <p:embed/>
                </p:oleObj>
              </mc:Choice>
              <mc:Fallback>
                <p:oleObj name="Формула" r:id="rId10" imgW="1028254" imgH="203112" progId="Equation.3">
                  <p:embed/>
                  <p:pic>
                    <p:nvPicPr>
                      <p:cNvPr id="91148" name="Object 12">
                        <a:extLst>
                          <a:ext uri="{FF2B5EF4-FFF2-40B4-BE49-F238E27FC236}">
                            <a16:creationId xmlns:a16="http://schemas.microsoft.com/office/drawing/2014/main" id="{3F59F470-9E96-7E3A-B9F3-BE74D21C9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122" y="4343220"/>
                        <a:ext cx="15843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1" name="Rectangle 15">
            <a:extLst>
              <a:ext uri="{FF2B5EF4-FFF2-40B4-BE49-F238E27FC236}">
                <a16:creationId xmlns:a16="http://schemas.microsoft.com/office/drawing/2014/main" id="{1EEC426B-50FC-AF67-238C-25E883DD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5B0EE04B-FC2E-FFB8-88B2-89FB5F55F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5044"/>
              </p:ext>
            </p:extLst>
          </p:nvPr>
        </p:nvGraphicFramePr>
        <p:xfrm>
          <a:off x="9186849" y="4787811"/>
          <a:ext cx="1439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85800" imgH="203200" progId="Equation.3">
                  <p:embed/>
                </p:oleObj>
              </mc:Choice>
              <mc:Fallback>
                <p:oleObj name="Формула" r:id="rId12" imgW="685800" imgH="203200" progId="Equation.3">
                  <p:embed/>
                  <p:pic>
                    <p:nvPicPr>
                      <p:cNvPr id="91150" name="Object 14">
                        <a:extLst>
                          <a:ext uri="{FF2B5EF4-FFF2-40B4-BE49-F238E27FC236}">
                            <a16:creationId xmlns:a16="http://schemas.microsoft.com/office/drawing/2014/main" id="{5B0EE04B-FC2E-FFB8-88B2-89FB5F55F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849" y="4787811"/>
                        <a:ext cx="14398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2378" cy="9559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3164"/>
            <a:ext cx="5616430" cy="44558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Эратосфена.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Аткина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несущественный прирост скорости.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даст возможность найти оптимальные начальные условия немного быстрее.</a:t>
            </a:r>
          </a:p>
        </p:txBody>
      </p:sp>
      <p:pic>
        <p:nvPicPr>
          <p:cNvPr id="2054" name="Picture 6" descr="Проверка простое ли число. Как найти простые числа">
            <a:extLst>
              <a:ext uri="{FF2B5EF4-FFF2-40B4-BE49-F238E27FC236}">
                <a16:creationId xmlns:a16="http://schemas.microsoft.com/office/drawing/2014/main" id="{8CF7B13F-FD64-9CF8-9B98-57363170F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/>
          <a:stretch/>
        </p:blipFill>
        <p:spPr bwMode="auto">
          <a:xfrm>
            <a:off x="6820394" y="1413164"/>
            <a:ext cx="508293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5C934D-26FD-9CE6-7F0C-A8118FF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1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39587"/>
              </p:ext>
            </p:extLst>
          </p:nvPr>
        </p:nvGraphicFramePr>
        <p:xfrm>
          <a:off x="838200" y="1516083"/>
          <a:ext cx="10515600" cy="456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10AAF0-BC88-EB85-6E6C-055D223C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8202" cy="92825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9434" y="1465243"/>
            <a:ext cx="7893132" cy="48332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мультипроцессорного просеивания дает возможность быстрее оценить сложность и временной затрат.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больших числах этап просеивания может занимать от нескольких часов, чем раньше мы скорректируем начальные условия, тем лучше.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FCD3C9-F718-C804-26C1-6B10795E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269999"/>
              </p:ext>
            </p:extLst>
          </p:nvPr>
        </p:nvGraphicFramePr>
        <p:xfrm>
          <a:off x="838199" y="1646712"/>
          <a:ext cx="10515600" cy="442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D49670-B596-E1C2-5DF8-7CDFFB3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9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60077" cy="95596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7741" y="1950522"/>
            <a:ext cx="678417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Оптимальный выбор начальных условий позволяет снизить необходимое кол-во операций для решения матрицы, так как именно её невозможно адекватно решать быстрее.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битовых срезов дает прирост скорости.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1EA48A-7409-E160-1CE0-99C65C6F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0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029283"/>
              </p:ext>
            </p:extLst>
          </p:nvPr>
        </p:nvGraphicFramePr>
        <p:xfrm>
          <a:off x="838200" y="1610830"/>
          <a:ext cx="9972304" cy="446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234226-0C50-AD80-39D5-F68543D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Факторизация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B31F1C-DB58-C4DB-2BA6-5746EC2A15B2}"/>
              </a:ext>
            </a:extLst>
          </p:cNvPr>
          <p:cNvSpPr txBox="1">
            <a:spLocks noChangeArrowheads="1"/>
          </p:cNvSpPr>
          <p:nvPr/>
        </p:nvSpPr>
        <p:spPr>
          <a:xfrm>
            <a:off x="1950244" y="1387475"/>
            <a:ext cx="8291512" cy="4968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факторизации целого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нахождении разложения его в произведение простых сомножителей.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решения задачи факторизации лежит в основе криптостойкости некоторых алгоритмов шифрования с открытым ключом, таких как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существует большое количество алгоритмов факторизации, среди которых одним из наиболее быстрых методов является метод квадратичного решета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A999BE76-6FAC-BFDB-72B2-FA73A49F6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48049"/>
              </p:ext>
            </p:extLst>
          </p:nvPr>
        </p:nvGraphicFramePr>
        <p:xfrm>
          <a:off x="3863752" y="2474706"/>
          <a:ext cx="36433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3000" imgH="228600" progId="Equation.3">
                  <p:embed/>
                </p:oleObj>
              </mc:Choice>
              <mc:Fallback>
                <p:oleObj name="Формула" r:id="rId2" imgW="1143000" imgH="2286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EC6F9374-FDEF-8303-DC38-EFEF42EE0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474706"/>
                        <a:ext cx="364331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2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33656" cy="92033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9411" y="2191987"/>
            <a:ext cx="8593178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использования всех улучшений можно заметить насколько быстрее работает алгоритм.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больших числах счет идет на минуты и даже часы.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52BEB2-8B40-5A85-6308-26AB3548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5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72B8D0D-B1D7-4420-9D32-3E7E5C60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78789"/>
              </p:ext>
            </p:extLst>
          </p:nvPr>
        </p:nvGraphicFramePr>
        <p:xfrm>
          <a:off x="838201" y="1610830"/>
          <a:ext cx="10455234" cy="471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5B4638-9562-048D-5539-F390A35E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560"/>
            <a:ext cx="10635932" cy="101092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  <a:endParaRPr lang="ru-RU" sz="4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2736"/>
            <a:ext cx="4417022" cy="457625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Попытки взлома таких систем позволяют сделать системы шифрования более надежными.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1026" name="Picture 2" descr="RSA - шифрование. Как это работает? | 2017-11-02 | Ликбез | Robin Bobin">
            <a:extLst>
              <a:ext uri="{FF2B5EF4-FFF2-40B4-BE49-F238E27FC236}">
                <a16:creationId xmlns:a16="http://schemas.microsoft.com/office/drawing/2014/main" id="{2939CA9B-4189-C2F4-2996-1983A8D2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3" y="1292736"/>
            <a:ext cx="6051159" cy="42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C9E6D5-1A18-475C-78DF-1C8BF8D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08" y="-96520"/>
            <a:ext cx="8319452" cy="1190942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4074" y="2477453"/>
            <a:ext cx="7963852" cy="3878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разработанный экспоненциальный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факторизации целых чисел, применить улучшения для ускорения их работы.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A337FE-EFE9-5D3B-B43C-886A21EB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6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5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085927-9757-7246-FFB5-C78DD186B3F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время и эффективность разложения целых чисел методами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 улучшения для алгоритма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оценки по трудоемкости факторизации для методов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1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6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6B258B-F0ED-F276-B563-31A70F7D0953}"/>
              </a:ext>
            </a:extLst>
          </p:cNvPr>
          <p:cNvSpPr txBox="1">
            <a:spLocks noChangeArrowheads="1"/>
          </p:cNvSpPr>
          <p:nvPr/>
        </p:nvSpPr>
        <p:spPr>
          <a:xfrm>
            <a:off x="1919288" y="1700214"/>
            <a:ext cx="8507412" cy="4687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этапы: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блока формирования факторной базы и тестирование на небольших числах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стадии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матричной системы и ее решение методом исключений Гаусса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тестового набора натуральных чисел, являющихся произведением двух простых чисел длины от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6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CFAE34-D0D8-E147-C85B-6D49CFA50D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931150" cy="3886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l-GR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-метод» был предложен Дж.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1975г. Обычно используется для отделения небольших простых делителей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факторизуемого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вероятность события, состоящего в том, что ρ-метод не найдет нетривиального делителя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время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превосходит величины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экспоненциальный алгоритм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5407021B-B17C-2B8E-5A99-FB3B7D50E60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23789760"/>
              </p:ext>
            </p:extLst>
          </p:nvPr>
        </p:nvGraphicFramePr>
        <p:xfrm>
          <a:off x="6020790" y="4128455"/>
          <a:ext cx="6492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28600" imgH="203040" progId="Equation.3">
                  <p:embed/>
                </p:oleObj>
              </mc:Choice>
              <mc:Fallback>
                <p:oleObj name="Формула" r:id="rId2" imgW="228600" imgH="20304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5407021B-B17C-2B8E-5A99-FB3B7D50E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790" y="4128455"/>
                        <a:ext cx="6492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921CA23F-F700-A29E-01AE-B1F82E89A96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1410654"/>
              </p:ext>
            </p:extLst>
          </p:nvPr>
        </p:nvGraphicFramePr>
        <p:xfrm>
          <a:off x="7720292" y="3777855"/>
          <a:ext cx="1946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04840" imgH="279360" progId="Equation.3">
                  <p:embed/>
                </p:oleObj>
              </mc:Choice>
              <mc:Fallback>
                <p:oleObj name="Формула" r:id="rId4" imgW="1104840" imgH="279360" progId="Equation.3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921CA23F-F700-A29E-01AE-B1F82E89A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292" y="3777855"/>
                        <a:ext cx="19462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13D07156-9612-271E-E3DB-E14DED32D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21885"/>
              </p:ext>
            </p:extLst>
          </p:nvPr>
        </p:nvGraphicFramePr>
        <p:xfrm>
          <a:off x="6104019" y="3152324"/>
          <a:ext cx="936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69800" imgH="177480" progId="Equation.3">
                  <p:embed/>
                </p:oleObj>
              </mc:Choice>
              <mc:Fallback>
                <p:oleObj name="Формула" r:id="rId6" imgW="469800" imgH="177480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13D07156-9612-271E-E3DB-E14DED32D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019" y="3152324"/>
                        <a:ext cx="936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68E01-C674-0D9D-7D13-A220EEE281A1}"/>
              </a:ext>
            </a:extLst>
          </p:cNvPr>
          <p:cNvSpPr txBox="1"/>
          <p:nvPr/>
        </p:nvSpPr>
        <p:spPr>
          <a:xfrm>
            <a:off x="1635760" y="1351932"/>
            <a:ext cx="9763760" cy="409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Выбираем многочлен 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Случайно выбираем              и, вычисляя значения</a:t>
            </a:r>
            <a:endParaRPr kumimoji="0" lang="en-US" alt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на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Полагаем, что     равно ближайшему слева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которого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и вычисляем                </a:t>
            </a: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&lt; d &lt;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нетривиальный делитель числа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найден 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переходим на следующую итерацию 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E1D7B078-2B3F-8E12-9660-FC9DBA9CAB6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73250687"/>
              </p:ext>
            </p:extLst>
          </p:nvPr>
        </p:nvGraphicFramePr>
        <p:xfrm>
          <a:off x="5452705" y="1844040"/>
          <a:ext cx="15827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49160" imgH="203040" progId="Equation.3">
                  <p:embed/>
                </p:oleObj>
              </mc:Choice>
              <mc:Fallback>
                <p:oleObj name="Формула" r:id="rId2" imgW="749160" imgH="20304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2526034D-F8F4-451E-4895-6ACD3F173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705" y="1844040"/>
                        <a:ext cx="15827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66B577A9-CD9B-AD23-2C4F-8F1DA2DC70B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68439271"/>
              </p:ext>
            </p:extLst>
          </p:nvPr>
        </p:nvGraphicFramePr>
        <p:xfrm>
          <a:off x="5275121" y="2340453"/>
          <a:ext cx="100959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07960" imgH="228600" progId="Equation.3">
                  <p:embed/>
                </p:oleObj>
              </mc:Choice>
              <mc:Fallback>
                <p:oleObj name="Формула" r:id="rId4" imgW="507960" imgH="2286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D636D160-5AA2-A998-BF5B-1760E22A1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121" y="2340453"/>
                        <a:ext cx="100959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BBAAE7F7-8705-ABC9-A468-BF60DAC3A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71930"/>
              </p:ext>
            </p:extLst>
          </p:nvPr>
        </p:nvGraphicFramePr>
        <p:xfrm>
          <a:off x="2291188" y="2843460"/>
          <a:ext cx="316151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638000" imgH="253800" progId="Equation.3">
                  <p:embed/>
                </p:oleObj>
              </mc:Choice>
              <mc:Fallback>
                <p:oleObj name="Формула" r:id="rId6" imgW="1638000" imgH="253800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97EBD387-4C08-3DC2-203A-90C47ABA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88" y="2843460"/>
                        <a:ext cx="316151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38ED7BF8-2B4A-54E3-A822-0FB856DF7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42579"/>
              </p:ext>
            </p:extLst>
          </p:nvPr>
        </p:nvGraphicFramePr>
        <p:xfrm>
          <a:off x="8611601" y="3389714"/>
          <a:ext cx="3349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52280" imgH="228600" progId="Equation.3">
                  <p:embed/>
                </p:oleObj>
              </mc:Choice>
              <mc:Fallback>
                <p:oleObj name="Формула" r:id="rId8" imgW="152280" imgH="228600" progId="Equation.3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D6D418D8-0F6D-2617-57A3-D744DBA78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601" y="3389714"/>
                        <a:ext cx="3349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8EBC1BAD-B6BB-D676-22C4-A5159B668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92254"/>
              </p:ext>
            </p:extLst>
          </p:nvPr>
        </p:nvGraphicFramePr>
        <p:xfrm>
          <a:off x="1706395" y="3929857"/>
          <a:ext cx="1769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015920" imgH="228600" progId="Equation.3">
                  <p:embed/>
                </p:oleObj>
              </mc:Choice>
              <mc:Fallback>
                <p:oleObj name="Формула" r:id="rId10" imgW="1015920" imgH="228600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:a16="http://schemas.microsoft.com/office/drawing/2014/main" id="{47E2474F-0127-1322-7EB5-A612EDD18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95" y="3929857"/>
                        <a:ext cx="1769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D8E6C866-3AF4-C4F7-6500-545FBCA4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3026"/>
              </p:ext>
            </p:extLst>
          </p:nvPr>
        </p:nvGraphicFramePr>
        <p:xfrm>
          <a:off x="5940702" y="3958767"/>
          <a:ext cx="2565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409400" imgH="241200" progId="Equation.3">
                  <p:embed/>
                </p:oleObj>
              </mc:Choice>
              <mc:Fallback>
                <p:oleObj name="Формула" r:id="rId12" imgW="1409400" imgH="241200" progId="Equation.3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:a16="http://schemas.microsoft.com/office/drawing/2014/main" id="{0C053343-8F42-80C7-B292-36175C160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702" y="3958767"/>
                        <a:ext cx="2565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4CB9CBB7-8FF0-9C49-A757-6B26AD8EA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05826"/>
              </p:ext>
            </p:extLst>
          </p:nvPr>
        </p:nvGraphicFramePr>
        <p:xfrm>
          <a:off x="4254818" y="3389714"/>
          <a:ext cx="390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77480" imgH="241200" progId="Equation.3">
                  <p:embed/>
                </p:oleObj>
              </mc:Choice>
              <mc:Fallback>
                <p:oleObj name="Формула" r:id="rId14" imgW="177480" imgH="241200" progId="Equation.3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655A6EC6-1CEF-0F4F-CEAA-601053A44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18" y="3389714"/>
                        <a:ext cx="390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48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79256-41B2-449B-AE41-B4CA7945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4148"/>
            <a:ext cx="10515599" cy="500073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2E2E48-7F9C-C5FD-9017-6F4795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19492</TotalTime>
  <Words>749</Words>
  <Application>Microsoft Office PowerPoint</Application>
  <PresentationFormat>Широкоэкранный</PresentationFormat>
  <Paragraphs>120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Тема Office</vt:lpstr>
      <vt:lpstr>Формула</vt:lpstr>
      <vt:lpstr> Кафедра 806 «Вычислительная математика и программирование»</vt:lpstr>
      <vt:lpstr>Презентация PowerPoint</vt:lpstr>
      <vt:lpstr>Актуальность алгоритмов факторизации</vt:lpstr>
      <vt:lpstr>Цель работы</vt:lpstr>
      <vt:lpstr>Презентация PowerPoint</vt:lpstr>
      <vt:lpstr>Презентация PowerPoint</vt:lpstr>
      <vt:lpstr>Метод Полларда</vt:lpstr>
      <vt:lpstr>Метод Полларда</vt:lpstr>
      <vt:lpstr>Реализация алгоритма p Полларда</vt:lpstr>
      <vt:lpstr>Метод квадратичного решета</vt:lpstr>
      <vt:lpstr>Метод квадратичного решета</vt:lpstr>
      <vt:lpstr>Метод квадратичного решета</vt:lpstr>
      <vt:lpstr>Метод квадратичного решета</vt:lpstr>
      <vt:lpstr>Реализация метода квадратичного решета Этап формирование факторной базы</vt:lpstr>
      <vt:lpstr>Реализация метода квадратичного решета Этап формирование факторной базы</vt:lpstr>
      <vt:lpstr>Реализация метода квадратичного решета Этап просеивания</vt:lpstr>
      <vt:lpstr>Реализация метода квадратичного решета Этап просеивания</vt:lpstr>
      <vt:lpstr>Реализация метода квадратичного решета Этап решения матрицы</vt:lpstr>
      <vt:lpstr>Реализация метода квадратичного решета Этап решения матрицы</vt:lpstr>
      <vt:lpstr>Реализация метода квадратичного решета Основные плюсы дальнейшего усовершенствования</vt:lpstr>
      <vt:lpstr>Реализация метода квадратичного решета Основные плюсы дальнейшего усовершенствования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50</cp:revision>
  <dcterms:created xsi:type="dcterms:W3CDTF">2021-10-04T08:56:37Z</dcterms:created>
  <dcterms:modified xsi:type="dcterms:W3CDTF">2022-06-04T04:06:27Z</dcterms:modified>
</cp:coreProperties>
</file>