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0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30" d="100"/>
          <a:sy n="130" d="100"/>
        </p:scale>
        <p:origin x="9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Поиск простых чисел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Решето Эратостфена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0.2</c:v>
                </c:pt>
                <c:pt idx="1">
                  <c:v>0.9</c:v>
                </c:pt>
                <c:pt idx="2">
                  <c:v>4.5</c:v>
                </c:pt>
                <c:pt idx="3">
                  <c:v>10.5</c:v>
                </c:pt>
                <c:pt idx="4">
                  <c:v>20.100000000000001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Решето Аткина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Лист1!$A$2:$A$7</c:f>
              <c:strCache>
                <c:ptCount val="5"/>
                <c:pt idx="0">
                  <c:v>10^5</c:v>
                </c:pt>
                <c:pt idx="1">
                  <c:v>10^8</c:v>
                </c:pt>
                <c:pt idx="2">
                  <c:v>10^10</c:v>
                </c:pt>
                <c:pt idx="3">
                  <c:v>10^12</c:v>
                </c:pt>
                <c:pt idx="4">
                  <c:v>10^15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0.1</c:v>
                </c:pt>
                <c:pt idx="1">
                  <c:v>0.8</c:v>
                </c:pt>
                <c:pt idx="2">
                  <c:v>4.0999999999999996</c:v>
                </c:pt>
                <c:pt idx="3">
                  <c:v>9.4</c:v>
                </c:pt>
                <c:pt idx="4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факторной</a:t>
                </a:r>
                <a:r>
                  <a:rPr lang="ru-RU" baseline="0" dirty="0"/>
                  <a:t> базы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Просеивание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Обычное просеивание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</c:v>
                </c:pt>
                <c:pt idx="1">
                  <c:v>4.5</c:v>
                </c:pt>
                <c:pt idx="2">
                  <c:v>10</c:v>
                </c:pt>
                <c:pt idx="3">
                  <c:v>20</c:v>
                </c:pt>
                <c:pt idx="4">
                  <c:v>60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Мультипроцессорная реализация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0.4</c:v>
                </c:pt>
                <c:pt idx="1">
                  <c:v>3.2</c:v>
                </c:pt>
                <c:pt idx="2">
                  <c:v>8</c:v>
                </c:pt>
                <c:pt idx="3">
                  <c:v>15</c:v>
                </c:pt>
                <c:pt idx="4">
                  <c:v>40</c:v>
                </c:pt>
                <c:pt idx="5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простых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Решение матрицы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Метод Гаусса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8</c:v>
                </c:pt>
                <c:pt idx="1">
                  <c:v>15</c:v>
                </c:pt>
                <c:pt idx="2">
                  <c:v>25</c:v>
                </c:pt>
                <c:pt idx="3">
                  <c:v>60</c:v>
                </c:pt>
                <c:pt idx="4">
                  <c:v>120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E-4F24-B52B-1DA01187820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Битовые срезы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Лист1!$A$2:$A$8</c:f>
              <c:strCache>
                <c:ptCount val="6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5000</c:v>
                </c:pt>
                <c:pt idx="4">
                  <c:v>10^5</c:v>
                </c:pt>
                <c:pt idx="5">
                  <c:v>10^7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22</c:v>
                </c:pt>
                <c:pt idx="3">
                  <c:v>55</c:v>
                </c:pt>
                <c:pt idx="4">
                  <c:v>100</c:v>
                </c:pt>
                <c:pt idx="5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E-4F24-B52B-1DA011878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37744"/>
        <c:axId val="374836104"/>
      </c:lineChart>
      <c:catAx>
        <c:axId val="37483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Кол-во гладких чисел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6104"/>
        <c:crosses val="autoZero"/>
        <c:auto val="1"/>
        <c:lblAlgn val="ctr"/>
        <c:lblOffset val="100"/>
        <c:noMultiLvlLbl val="0"/>
      </c:catAx>
      <c:valAx>
        <c:axId val="3748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8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Итоговое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Поллард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5</c:v>
                </c:pt>
                <c:pt idx="1">
                  <c:v>9</c:v>
                </c:pt>
                <c:pt idx="2">
                  <c:v>14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50</c:v>
                </c:pt>
                <c:pt idx="7">
                  <c:v>55</c:v>
                </c:pt>
                <c:pt idx="8">
                  <c:v>60</c:v>
                </c:pt>
                <c:pt idx="9">
                  <c:v>70</c:v>
                </c:pt>
                <c:pt idx="10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FF-48ED-9FD4-2E9E60A3A2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QS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14</c:v>
                </c:pt>
                <c:pt idx="5">
                  <c:v>20</c:v>
                </c:pt>
                <c:pt idx="6">
                  <c:v>23</c:v>
                </c:pt>
                <c:pt idx="7">
                  <c:v>26</c:v>
                </c:pt>
                <c:pt idx="8">
                  <c:v>32</c:v>
                </c:pt>
                <c:pt idx="9">
                  <c:v>37</c:v>
                </c:pt>
                <c:pt idx="1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FF-48ED-9FD4-2E9E60A3A2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QS с улучшениями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Лист1!$A$2:$A$12</c:f>
              <c:numCache>
                <c:formatCode>General</c:formatCode>
                <c:ptCount val="1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</c:numCache>
            </c:num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19</c:v>
                </c:pt>
                <c:pt idx="7">
                  <c:v>20</c:v>
                </c:pt>
                <c:pt idx="8">
                  <c:v>25</c:v>
                </c:pt>
                <c:pt idx="9">
                  <c:v>30</c:v>
                </c:pt>
                <c:pt idx="1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FF-48ED-9FD4-2E9E60A3A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762080"/>
        <c:axId val="553762408"/>
      </c:lineChart>
      <c:catAx>
        <c:axId val="553762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</a:t>
                </a:r>
                <a:r>
                  <a:rPr lang="ru-RU" baseline="0" dirty="0"/>
                  <a:t> числа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408"/>
        <c:crosses val="autoZero"/>
        <c:auto val="1"/>
        <c:lblAlgn val="ctr"/>
        <c:lblOffset val="100"/>
        <c:noMultiLvlLbl val="0"/>
      </c:catAx>
      <c:valAx>
        <c:axId val="553762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5376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D86D-A7BD-FC42-94E5-16946E78769B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29" y="371605"/>
            <a:ext cx="3564130" cy="106426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Кафедра 806 «Вычислительная математика и программирование»</a:t>
            </a:r>
            <a:endParaRPr lang="ru-RU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1387194" y="2392342"/>
            <a:ext cx="969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XLVIII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Международной молодежной научной конференции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Гагаринские чтения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3167390"/>
            <a:ext cx="8245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больших чисел.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квадратичного решета.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746582" y="4875893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8577357" y="657140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227AD44-4E69-4FF9-BDB0-013EE382D465}"/>
              </a:ext>
            </a:extLst>
          </p:cNvPr>
          <p:cNvSpPr txBox="1">
            <a:spLocks/>
          </p:cNvSpPr>
          <p:nvPr/>
        </p:nvSpPr>
        <p:spPr>
          <a:xfrm>
            <a:off x="1679291" y="371605"/>
            <a:ext cx="2749740" cy="1064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</a:rPr>
              <a:t>Московский авиационный институт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6C86E8-9E37-4C0D-AE9D-BBAF2579A16C}"/>
              </a:ext>
            </a:extLst>
          </p:cNvPr>
          <p:cNvCxnSpPr>
            <a:cxnSpLocks/>
          </p:cNvCxnSpPr>
          <p:nvPr/>
        </p:nvCxnSpPr>
        <p:spPr>
          <a:xfrm>
            <a:off x="4548146" y="311316"/>
            <a:ext cx="0" cy="109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ADFA1CE-A416-46E5-A25D-9C1824D4161E}"/>
              </a:ext>
            </a:extLst>
          </p:cNvPr>
          <p:cNvCxnSpPr/>
          <p:nvPr/>
        </p:nvCxnSpPr>
        <p:spPr>
          <a:xfrm>
            <a:off x="8624514" y="276861"/>
            <a:ext cx="0" cy="11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8" y="365126"/>
            <a:ext cx="10758183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7CF55-8830-4AC3-999C-D81BC8313431}"/>
              </a:ext>
            </a:extLst>
          </p:cNvPr>
          <p:cNvSpPr txBox="1"/>
          <p:nvPr/>
        </p:nvSpPr>
        <p:spPr>
          <a:xfrm>
            <a:off x="716908" y="1253706"/>
            <a:ext cx="1075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5A34E27-4480-4472-A95E-BF92CD751BD1}"/>
              </a:ext>
            </a:extLst>
          </p:cNvPr>
          <p:cNvSpPr txBox="1">
            <a:spLocks/>
          </p:cNvSpPr>
          <p:nvPr/>
        </p:nvSpPr>
        <p:spPr>
          <a:xfrm>
            <a:off x="716908" y="3106849"/>
            <a:ext cx="10515600" cy="64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DA9921E-D2C7-4647-A605-10AE62658273}"/>
              </a:ext>
            </a:extLst>
          </p:cNvPr>
          <p:cNvSpPr txBox="1">
            <a:spLocks/>
          </p:cNvSpPr>
          <p:nvPr/>
        </p:nvSpPr>
        <p:spPr>
          <a:xfrm>
            <a:off x="716908" y="3751150"/>
            <a:ext cx="10515600" cy="117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моей работы является реализация и сравнение метода квадратичного решета с более простыми алгоритмами, а так же модификация кода, в надежде ускорить работу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4682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основанный на парадоксе дня рождений. Является основным экспоненциальным алгоритмом факторизации. Имеет сложность О(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n^1/4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2073E9-0FA5-4042-BAA0-CB226A12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643" y="2609745"/>
            <a:ext cx="3616660" cy="33393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D79256-41B2-449B-AE41-B4CA7945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9410"/>
            <a:ext cx="7003533" cy="35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формирование факторной базы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353221"/>
              </p:ext>
            </p:extLst>
          </p:nvPr>
        </p:nvGraphicFramePr>
        <p:xfrm>
          <a:off x="838200" y="2050230"/>
          <a:ext cx="5175624" cy="402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67B8BC-4DD7-4681-AA16-3DC4C688613B}"/>
              </a:ext>
            </a:extLst>
          </p:cNvPr>
          <p:cNvSpPr txBox="1"/>
          <p:nvPr/>
        </p:nvSpPr>
        <p:spPr>
          <a:xfrm>
            <a:off x="6503080" y="2278087"/>
            <a:ext cx="485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решета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Аткина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 несущественный прирост скорости. 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даст возможность найти оптимальные начальные условия немного быстрее.</a:t>
            </a:r>
          </a:p>
        </p:txBody>
      </p:sp>
    </p:spTree>
    <p:extLst>
      <p:ext uri="{BB962C8B-B14F-4D97-AF65-F5344CB8AC3E}">
        <p14:creationId xmlns:p14="http://schemas.microsoft.com/office/powerpoint/2010/main" val="39171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просеивания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409184"/>
              </p:ext>
            </p:extLst>
          </p:nvPr>
        </p:nvGraphicFramePr>
        <p:xfrm>
          <a:off x="838200" y="2050230"/>
          <a:ext cx="5175624" cy="402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67B8BC-4DD7-4681-AA16-3DC4C688613B}"/>
              </a:ext>
            </a:extLst>
          </p:cNvPr>
          <p:cNvSpPr txBox="1"/>
          <p:nvPr/>
        </p:nvSpPr>
        <p:spPr>
          <a:xfrm>
            <a:off x="6503080" y="2278087"/>
            <a:ext cx="4850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мультипроцессорного просеивания дает возможность быстрее оценить сложность и временной затрат. 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больших числах этап просеивания может занимать от нескольких часов, чем раньше мы скорректируем начальные условия, тем лучше.</a:t>
            </a:r>
          </a:p>
        </p:txBody>
      </p:sp>
    </p:spTree>
    <p:extLst>
      <p:ext uri="{BB962C8B-B14F-4D97-AF65-F5344CB8AC3E}">
        <p14:creationId xmlns:p14="http://schemas.microsoft.com/office/powerpoint/2010/main" val="175529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решения матрицы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F353B77-3950-42CC-94FE-27717CAF9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06039"/>
              </p:ext>
            </p:extLst>
          </p:nvPr>
        </p:nvGraphicFramePr>
        <p:xfrm>
          <a:off x="838200" y="2050230"/>
          <a:ext cx="5175624" cy="402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67B8BC-4DD7-4681-AA16-3DC4C688613B}"/>
              </a:ext>
            </a:extLst>
          </p:cNvPr>
          <p:cNvSpPr txBox="1"/>
          <p:nvPr/>
        </p:nvSpPr>
        <p:spPr>
          <a:xfrm>
            <a:off x="6503080" y="2278087"/>
            <a:ext cx="4850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Оптимальный выбор начальных условий позволяет снизить необходимое кол-во операций для решения матрицы, так как именно её невозможно адекватно решать быстрее.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битовых срезов дает прирост скорости.</a:t>
            </a:r>
          </a:p>
        </p:txBody>
      </p:sp>
    </p:spTree>
    <p:extLst>
      <p:ext uri="{BB962C8B-B14F-4D97-AF65-F5344CB8AC3E}">
        <p14:creationId xmlns:p14="http://schemas.microsoft.com/office/powerpoint/2010/main" val="36039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414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метода квадратичного решета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плюсы дальнейшего усовершенствования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7B8BC-4DD7-4681-AA16-3DC4C688613B}"/>
              </a:ext>
            </a:extLst>
          </p:cNvPr>
          <p:cNvSpPr txBox="1"/>
          <p:nvPr/>
        </p:nvSpPr>
        <p:spPr>
          <a:xfrm>
            <a:off x="6586207" y="2664442"/>
            <a:ext cx="4850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использования всех улучшений можно заметить насколько быстрее работает алгоритм.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при больших числах счет идет на минуты и даже часы.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72B8D0D-B1D7-4420-9D32-3E7E5C607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603001"/>
              </p:ext>
            </p:extLst>
          </p:nvPr>
        </p:nvGraphicFramePr>
        <p:xfrm>
          <a:off x="838200" y="2055120"/>
          <a:ext cx="5048081" cy="427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261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297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 Кафедра 806 «Вычислительная математика и программирование»</vt:lpstr>
      <vt:lpstr>Актуальность алгоритмов факторизации</vt:lpstr>
      <vt:lpstr>Реализация алгоритма p Полларда</vt:lpstr>
      <vt:lpstr>Реализация метода квадратичного решета Этап формирование факторной базы</vt:lpstr>
      <vt:lpstr>Реализация метода квадратичного решета Этап просеивания</vt:lpstr>
      <vt:lpstr>Реализация метода квадратичного решета Этап решения матрицы</vt:lpstr>
      <vt:lpstr>Реализация метода квадратичного решета Основные плюсы дальнейшего усовершенствования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35</cp:revision>
  <dcterms:created xsi:type="dcterms:W3CDTF">2021-10-04T08:56:37Z</dcterms:created>
  <dcterms:modified xsi:type="dcterms:W3CDTF">2022-04-13T04:34:10Z</dcterms:modified>
</cp:coreProperties>
</file>