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0" r:id="rId3"/>
    <p:sldId id="271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104" y="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21" y="595472"/>
            <a:ext cx="8245784" cy="114852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8 	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806 «Вычислительная математика и программирование»</a:t>
            </a:r>
            <a:endParaRPr lang="ru-RU" sz="5400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2225880" y="1982106"/>
            <a:ext cx="696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681883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810126" y="6082070"/>
            <a:ext cx="17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8A4C9-C006-4148-A0F6-3DCC2907130D}"/>
              </a:ext>
            </a:extLst>
          </p:cNvPr>
          <p:cNvSpPr txBox="1"/>
          <p:nvPr/>
        </p:nvSpPr>
        <p:spPr>
          <a:xfrm>
            <a:off x="838200" y="13700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+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слайд для чего и почему) картинки крипта – что делает и зачем надо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Квантовые и прочие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-мы (акт-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для крипты)</a:t>
            </a:r>
          </a:p>
        </p:txBody>
      </p:sp>
    </p:spTree>
    <p:extLst>
      <p:ext uri="{BB962C8B-B14F-4D97-AF65-F5344CB8AC3E}">
        <p14:creationId xmlns:p14="http://schemas.microsoft.com/office/powerpoint/2010/main" val="34682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FF92D-42CD-421C-9FEC-E0E542C276AD}"/>
              </a:ext>
            </a:extLst>
          </p:cNvPr>
          <p:cNvSpPr txBox="1"/>
          <p:nvPr/>
        </p:nvSpPr>
        <p:spPr>
          <a:xfrm>
            <a:off x="3048000" y="31072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Цель работы добавить – раз-ка быстр </a:t>
            </a:r>
            <a:r>
              <a:rPr lang="ru-RU" dirty="0" err="1"/>
              <a:t>алго-ов</a:t>
            </a:r>
            <a:r>
              <a:rPr lang="ru-RU" dirty="0"/>
              <a:t> (</a:t>
            </a:r>
            <a:r>
              <a:rPr lang="ru-RU" dirty="0" err="1"/>
              <a:t>ускор</a:t>
            </a:r>
            <a:r>
              <a:rPr lang="ru-RU" dirty="0"/>
              <a:t>) для фак-</a:t>
            </a:r>
            <a:r>
              <a:rPr lang="ru-RU" dirty="0" err="1"/>
              <a:t>ии</a:t>
            </a:r>
            <a:r>
              <a:rPr lang="ru-RU" dirty="0"/>
              <a:t> боль чисел</a:t>
            </a:r>
          </a:p>
        </p:txBody>
      </p:sp>
    </p:spTree>
    <p:extLst>
      <p:ext uri="{BB962C8B-B14F-4D97-AF65-F5344CB8AC3E}">
        <p14:creationId xmlns:p14="http://schemas.microsoft.com/office/powerpoint/2010/main" val="31112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39" y="5075080"/>
            <a:ext cx="10515600" cy="1325563"/>
          </a:xfrm>
        </p:spPr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Модульная арифметика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Простое описание методов и теорем которые необходимы будут дальше</a:t>
            </a:r>
          </a:p>
          <a:p>
            <a:r>
              <a:rPr lang="ru-RU" dirty="0"/>
              <a:t>Нахождение простых чисел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Эратосфена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</a:t>
            </a:r>
            <a:r>
              <a:rPr lang="ru-RU" dirty="0" err="1"/>
              <a:t>Аткина</a:t>
            </a:r>
            <a:r>
              <a:rPr lang="ru-RU" dirty="0"/>
              <a:t> (ускорение)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Символ Лежандра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Использование теоремы Тоннели-</a:t>
            </a:r>
            <a:r>
              <a:rPr lang="ru-RU" dirty="0" err="1"/>
              <a:t>Шенкса</a:t>
            </a:r>
            <a:r>
              <a:rPr lang="ru-RU" dirty="0"/>
              <a:t> для ускорения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CD0C5-7537-504A-A951-571119FE8CC1}"/>
              </a:ext>
            </a:extLst>
          </p:cNvPr>
          <p:cNvSpPr txBox="1"/>
          <p:nvPr/>
        </p:nvSpPr>
        <p:spPr>
          <a:xfrm>
            <a:off x="973776" y="994628"/>
            <a:ext cx="9808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Задачи и проб-мы мелкого уровня. –</a:t>
            </a:r>
            <a:r>
              <a:rPr lang="en-US" dirty="0"/>
              <a:t>&gt;</a:t>
            </a:r>
            <a:r>
              <a:rPr lang="ru-RU" dirty="0"/>
              <a:t> анализ терминов и определение дан-ой области и выбора </a:t>
            </a:r>
          </a:p>
          <a:p>
            <a:r>
              <a:rPr lang="ru-RU" dirty="0"/>
              <a:t>Основ мат аппарат </a:t>
            </a:r>
          </a:p>
          <a:p>
            <a:r>
              <a:rPr lang="ru-RU" dirty="0"/>
              <a:t>В </a:t>
            </a:r>
            <a:r>
              <a:rPr lang="ru-RU" dirty="0" err="1"/>
              <a:t>презе</a:t>
            </a:r>
            <a:r>
              <a:rPr lang="ru-RU" dirty="0"/>
              <a:t> не заниматься лик-</a:t>
            </a:r>
            <a:r>
              <a:rPr lang="ru-RU" dirty="0" err="1"/>
              <a:t>безом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361BD-25E2-3946-B482-A65411F2A8A5}"/>
              </a:ext>
            </a:extLst>
          </p:cNvPr>
          <p:cNvSpPr txBox="1"/>
          <p:nvPr/>
        </p:nvSpPr>
        <p:spPr>
          <a:xfrm>
            <a:off x="7006441" y="3443844"/>
            <a:ext cx="5451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Сравнить пар-мы </a:t>
            </a:r>
            <a:r>
              <a:rPr lang="ru-RU" dirty="0" err="1"/>
              <a:t>сущ</a:t>
            </a:r>
            <a:r>
              <a:rPr lang="ru-RU" dirty="0"/>
              <a:t> алгоритмов</a:t>
            </a:r>
          </a:p>
          <a:p>
            <a:r>
              <a:rPr lang="ru-RU" dirty="0"/>
              <a:t>Показатели </a:t>
            </a:r>
            <a:r>
              <a:rPr lang="ru-RU" dirty="0" err="1"/>
              <a:t>эфф-ти</a:t>
            </a:r>
            <a:r>
              <a:rPr lang="ru-RU" dirty="0"/>
              <a:t> </a:t>
            </a:r>
            <a:r>
              <a:rPr lang="ru-RU" dirty="0" err="1"/>
              <a:t>алгоритов</a:t>
            </a:r>
            <a:r>
              <a:rPr lang="ru-RU" dirty="0"/>
              <a:t> на основе реализации </a:t>
            </a:r>
          </a:p>
          <a:p>
            <a:r>
              <a:rPr lang="ru-RU" dirty="0"/>
              <a:t>Выбор наилучших параметров (</a:t>
            </a:r>
            <a:r>
              <a:rPr lang="ru-RU" dirty="0" err="1"/>
              <a:t>бенчмарк</a:t>
            </a:r>
            <a:r>
              <a:rPr lang="ru-RU" dirty="0"/>
              <a:t> и скорость)</a:t>
            </a:r>
          </a:p>
          <a:p>
            <a:r>
              <a:rPr lang="ru-RU" dirty="0"/>
              <a:t>Выбрать критерии для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292995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39" y="5388388"/>
            <a:ext cx="10515600" cy="1325563"/>
          </a:xfrm>
        </p:spPr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425"/>
            <a:ext cx="10515600" cy="35775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Основные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</a:t>
            </a:r>
            <a:r>
              <a:rPr lang="ru-RU" dirty="0"/>
              <a:t>кспоненциальные алгоритмы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– 1 </a:t>
            </a:r>
            <a:r>
              <a:rPr lang="ru-RU" dirty="0"/>
              <a:t>метод </a:t>
            </a:r>
            <a:r>
              <a:rPr lang="ru-RU" dirty="0" err="1"/>
              <a:t>Полларда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+ 1 </a:t>
            </a:r>
            <a:r>
              <a:rPr lang="ru-RU" dirty="0"/>
              <a:t>метод Вильямса</a:t>
            </a:r>
          </a:p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Отбор факторной базы (Быстрый поиск простых чисел)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Применение Лежандра и Тоннели – </a:t>
            </a:r>
            <a:r>
              <a:rPr lang="ru-RU" dirty="0" err="1"/>
              <a:t>Шенкса</a:t>
            </a:r>
            <a:r>
              <a:rPr lang="ru-RU" dirty="0"/>
              <a:t>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Генерирующий полином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Этап просеивания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Библиотека </a:t>
            </a:r>
            <a:r>
              <a:rPr lang="en" dirty="0"/>
              <a:t>multiprocessing</a:t>
            </a:r>
            <a:r>
              <a:rPr lang="ru-RU" dirty="0"/>
              <a:t> 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A6442-884A-3349-9418-ECF1043F6095}"/>
              </a:ext>
            </a:extLst>
          </p:cNvPr>
          <p:cNvSpPr txBox="1"/>
          <p:nvPr/>
        </p:nvSpPr>
        <p:spPr>
          <a:xfrm>
            <a:off x="5062366" y="3070577"/>
            <a:ext cx="816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алго</a:t>
            </a:r>
            <a:r>
              <a:rPr lang="ru-RU" dirty="0"/>
              <a:t>-м и усов-</a:t>
            </a:r>
            <a:r>
              <a:rPr lang="ru-RU" dirty="0" err="1"/>
              <a:t>ый</a:t>
            </a:r>
            <a:r>
              <a:rPr lang="ru-RU" dirty="0"/>
              <a:t> </a:t>
            </a:r>
          </a:p>
          <a:p>
            <a:r>
              <a:rPr lang="ru-RU" dirty="0"/>
              <a:t>Друг класс </a:t>
            </a:r>
            <a:r>
              <a:rPr lang="ru-RU" dirty="0" err="1"/>
              <a:t>алгом-ов</a:t>
            </a:r>
            <a:r>
              <a:rPr lang="ru-RU" dirty="0"/>
              <a:t> и показать пути ускорения (</a:t>
            </a:r>
            <a:r>
              <a:rPr lang="ru-RU" dirty="0" err="1"/>
              <a:t>пречислить</a:t>
            </a:r>
            <a:r>
              <a:rPr lang="ru-RU" dirty="0"/>
              <a:t> проблемы </a:t>
            </a:r>
            <a:r>
              <a:rPr lang="ru-RU" dirty="0" err="1"/>
              <a:t>алго-ов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7D1F3-11D0-9C47-9987-3FFCA94BC4D8}"/>
              </a:ext>
            </a:extLst>
          </p:cNvPr>
          <p:cNvSpPr txBox="1"/>
          <p:nvPr/>
        </p:nvSpPr>
        <p:spPr>
          <a:xfrm>
            <a:off x="1425366" y="142570"/>
            <a:ext cx="10283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Более кон-</a:t>
            </a:r>
            <a:r>
              <a:rPr lang="ru-RU" dirty="0" err="1"/>
              <a:t>тно</a:t>
            </a:r>
            <a:r>
              <a:rPr lang="ru-RU" dirty="0"/>
              <a:t> про мой алгоритм гипотеза – реализация – оценить метрики </a:t>
            </a:r>
            <a:r>
              <a:rPr lang="ru-RU" dirty="0" err="1"/>
              <a:t>алго-ма</a:t>
            </a:r>
            <a:endParaRPr lang="ru-RU" dirty="0"/>
          </a:p>
          <a:p>
            <a:r>
              <a:rPr lang="ru-RU" dirty="0"/>
              <a:t>Пройтись по гипотезам и как их ускорить + реализация (алгоритм схемы и картинки)</a:t>
            </a:r>
          </a:p>
          <a:p>
            <a:r>
              <a:rPr lang="ru-RU" dirty="0"/>
              <a:t>Потом показать как ускорилось и за счет чего</a:t>
            </a:r>
          </a:p>
          <a:p>
            <a:r>
              <a:rPr lang="ru-RU" dirty="0"/>
              <a:t>Выбрать оптимальное число и разложить показать рез-ты (</a:t>
            </a:r>
            <a:r>
              <a:rPr lang="ru-RU" dirty="0" err="1"/>
              <a:t>статистич</a:t>
            </a:r>
            <a:r>
              <a:rPr lang="ru-RU" dirty="0"/>
              <a:t> критерии) при оценке</a:t>
            </a:r>
          </a:p>
          <a:p>
            <a:r>
              <a:rPr lang="ru-RU" dirty="0"/>
              <a:t>Посмотреть как оценивать правильно работу и скорость алгоритмы (графики) бенч марки (скорость и </a:t>
            </a:r>
          </a:p>
          <a:p>
            <a:r>
              <a:rPr lang="ru-RU" dirty="0"/>
              <a:t>прочие пар-ты </a:t>
            </a:r>
          </a:p>
          <a:p>
            <a:r>
              <a:rPr lang="ru-RU" dirty="0"/>
              <a:t>Указать еще возможность </a:t>
            </a:r>
            <a:r>
              <a:rPr lang="ru-RU" dirty="0" err="1"/>
              <a:t>расспаралельности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7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Составление матрицы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Решение матрицы в конечном поле (Гаусс 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</a:t>
            </a:r>
            <a:r>
              <a:rPr lang="en-US" dirty="0"/>
              <a:t>G</a:t>
            </a:r>
            <a:r>
              <a:rPr lang="ru-RU" dirty="0"/>
              <a:t>С</a:t>
            </a:r>
            <a:r>
              <a:rPr lang="en-US" dirty="0"/>
              <a:t>D</a:t>
            </a:r>
            <a:r>
              <a:rPr lang="ru-RU" dirty="0"/>
              <a:t> (формирование ответа)</a:t>
            </a:r>
          </a:p>
          <a:p>
            <a:r>
              <a:rPr lang="ru-RU" dirty="0"/>
              <a:t>Асимптотика алгоритма и сравнение его с другими</a:t>
            </a:r>
          </a:p>
          <a:p>
            <a:r>
              <a:rPr lang="ru-RU" dirty="0"/>
              <a:t>Возможные улучшения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Демонстрация возможности распараллеливания на этапе просеивания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решения матрицы через битовые срезы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факторизации </a:t>
            </a:r>
            <a:r>
              <a:rPr lang="en-US" dirty="0"/>
              <a:t>GNFS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9380-B48F-324D-BB85-9F6CB97089BC}"/>
              </a:ext>
            </a:extLst>
          </p:cNvPr>
          <p:cNvSpPr txBox="1"/>
          <p:nvPr/>
        </p:nvSpPr>
        <p:spPr>
          <a:xfrm>
            <a:off x="1425039" y="629392"/>
            <a:ext cx="867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конце выводы сделано то то и достигнуто или нет. Показана </a:t>
            </a:r>
            <a:r>
              <a:rPr lang="ru-RU" dirty="0" err="1"/>
              <a:t>вожмость</a:t>
            </a:r>
            <a:r>
              <a:rPr lang="ru-RU" dirty="0"/>
              <a:t> рас-</a:t>
            </a:r>
            <a:r>
              <a:rPr lang="ru-RU" dirty="0" err="1"/>
              <a:t>ния</a:t>
            </a:r>
            <a:endParaRPr lang="ru-RU" dirty="0"/>
          </a:p>
          <a:p>
            <a:r>
              <a:rPr lang="ru-RU" dirty="0"/>
              <a:t>Не стоит разбирать код детально (14-15 слайдов) </a:t>
            </a:r>
            <a:r>
              <a:rPr lang="ru-RU" dirty="0" err="1"/>
              <a:t>акцет</a:t>
            </a:r>
            <a:r>
              <a:rPr lang="ru-RU" dirty="0"/>
              <a:t> на фишки и </a:t>
            </a:r>
            <a:r>
              <a:rPr lang="ru-RU" dirty="0" err="1"/>
              <a:t>фитчи</a:t>
            </a:r>
            <a:r>
              <a:rPr lang="ru-RU" dirty="0"/>
              <a:t> и </a:t>
            </a:r>
            <a:r>
              <a:rPr lang="ru-RU" dirty="0" err="1"/>
              <a:t>бенчмарк</a:t>
            </a:r>
            <a:endParaRPr lang="ru-RU" dirty="0"/>
          </a:p>
          <a:p>
            <a:r>
              <a:rPr lang="ru-RU" dirty="0"/>
              <a:t>Типовые вещи показать что использую и подвожу к моей проблеме (рас-</a:t>
            </a:r>
            <a:r>
              <a:rPr lang="ru-RU" dirty="0" err="1"/>
              <a:t>ть</a:t>
            </a:r>
            <a:r>
              <a:rPr lang="ru-RU" dirty="0"/>
              <a:t> кратко)</a:t>
            </a:r>
          </a:p>
          <a:p>
            <a:r>
              <a:rPr lang="ru-RU" dirty="0"/>
              <a:t>Есть фишки и способы решения их и в конце </a:t>
            </a:r>
            <a:r>
              <a:rPr lang="ru-RU" dirty="0" err="1"/>
              <a:t>бенчмарк</a:t>
            </a:r>
            <a:r>
              <a:rPr lang="ru-RU" dirty="0"/>
              <a:t> по всем </a:t>
            </a:r>
            <a:r>
              <a:rPr lang="ru-RU" dirty="0" err="1"/>
              <a:t>фичам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38C7-88D4-1A4D-A1D3-FADCBF3A2AF6}"/>
              </a:ext>
            </a:extLst>
          </p:cNvPr>
          <p:cNvSpPr txBox="1"/>
          <p:nvPr/>
        </p:nvSpPr>
        <p:spPr>
          <a:xfrm>
            <a:off x="1425039" y="5807631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Вывод: ускорение</a:t>
            </a:r>
          </a:p>
        </p:txBody>
      </p:sp>
    </p:spTree>
    <p:extLst>
      <p:ext uri="{BB962C8B-B14F-4D97-AF65-F5344CB8AC3E}">
        <p14:creationId xmlns:p14="http://schemas.microsoft.com/office/powerpoint/2010/main" val="185361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метода квадратичного решета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Прочитано много книжек по моей теме</a:t>
            </a:r>
          </a:p>
          <a:p>
            <a:r>
              <a:rPr lang="ru-RU" dirty="0"/>
              <a:t>Готовится набор тезисов и основной текст для публикации на Гагаринских чтениях 2022</a:t>
            </a:r>
            <a:endParaRPr lang="en-US" dirty="0"/>
          </a:p>
          <a:p>
            <a:r>
              <a:rPr lang="ru-RU" dirty="0"/>
              <a:t>Начну писать основной текст </a:t>
            </a:r>
            <a:r>
              <a:rPr lang="ru-RU"/>
              <a:t>после закрытия долгов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451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Институт 8   Кафедра 806 «Вычислительная математика и программирование»</vt:lpstr>
      <vt:lpstr>Актуальность алгоритмов факторизации</vt:lpstr>
      <vt:lpstr>Цель работы</vt:lpstr>
      <vt:lpstr>Основные пункты дипломной работы.</vt:lpstr>
      <vt:lpstr>Основные пункты дипломной работы.</vt:lpstr>
      <vt:lpstr>Презентация PowerPoint</vt:lpstr>
      <vt:lpstr>Отчет о проделанной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31</cp:revision>
  <dcterms:created xsi:type="dcterms:W3CDTF">2021-10-04T08:56:37Z</dcterms:created>
  <dcterms:modified xsi:type="dcterms:W3CDTF">2022-04-08T10:22:55Z</dcterms:modified>
</cp:coreProperties>
</file>