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0" r:id="rId3"/>
    <p:sldId id="272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79" d="100"/>
          <a:sy n="79" d="100"/>
        </p:scale>
        <p:origin x="36" y="1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8832-479F-5943-A119-87B499DDF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20F99-F53C-EB40-898C-771D257A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F8649-0F54-D34E-A78B-09B746B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56799-DFC3-2E43-82BF-6983EA6E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ABA76-91D5-4A4A-A568-3019F2F3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18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211E2-39F7-0440-9147-F1CBC7BE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0F597-DB1E-1F41-8487-0BBA88B6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E14C4-257A-EF46-A8CE-C7ED3222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53334-21AC-3D47-A4CB-A8455DD3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0CBC4-AECD-2E40-A328-90836FB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1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FEA00D-72B2-4549-9B33-7DAE6A41E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7DA997-9641-7143-B284-85D76506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1E55F-E34E-F641-A6F6-2B94D425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9FA79-76ED-7140-98E1-B8CD3E7D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F34B34-2711-DF49-B8BD-824331C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4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8F40E-5C38-1A48-81D6-C66C202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33789-9797-FF44-A57F-06B1AE79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67C3-0FA0-154F-8FD0-F485B013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A58E4-ADD2-0D41-B462-A610CE5C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E54657-B59E-2944-A0AE-FFBA63A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7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BB6F2-4CBE-5B40-A067-BF094D0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0EC2E-E633-8A41-8F8C-8AEB127D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BE7B1-148A-EA47-B591-DA8CCB98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EB684-DC96-D84F-A024-DEE26E3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D65BF-2F17-B541-9F88-F26600B9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7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29AC-DA9F-574B-8829-D3FFBA75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CE19F-69FB-0840-8D39-B1F6835F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D3AD8-BB07-B244-BB68-94753776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9FB96-E787-3A45-B051-ACFCFC35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039D59-E1C9-F546-8EA6-442F064F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50A293-00E5-C346-A120-15889B38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9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46C0-E702-1A45-9CC6-9571DBD2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674CF-92A9-B04F-811B-24174833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47FB79-E158-0340-8B75-426DA8A2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DA8C64-E674-CD49-95FF-365928364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9A6D78-675B-594F-95E8-05CB7A2C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585B50-393A-C04F-A5E3-CDDF646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E15E23-7BD8-674D-9145-AFD4092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38E9D7-DF40-EE46-854F-64883703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2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FEDF-93DB-9748-A987-2CA4A62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71A69A-2D3A-1740-B664-294A70F0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BEFD6-63F1-EF4A-B592-E368CE6E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A78A0D-899E-5D46-89EF-8EFC6B2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F50411-14C6-984E-93FE-70C917B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3D799-EF14-AB4F-93B7-082FD8D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3910C-7226-3146-9385-8314667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1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8A9E6-F9CD-C64B-A640-769D2821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361DD-9EB5-E242-9FBF-3975187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07EB20-D615-924B-B4CF-7F70D1D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81C568-A8A1-C643-A3BF-2F4C888C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315058-423E-CB48-B395-EBF81030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36E4C-5587-4D43-9BA2-B0AA4557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53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634A5-E695-4440-A7E0-E0109CD4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397ED2-6658-CF4F-B09E-DEFBCABB2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47D005-960E-0543-9426-401B48FEE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517CF1-67BD-E44F-8F88-17C105E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5A8D85-1DDA-6942-B865-DE882B20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E14DF-6D53-DB48-8274-FC5C8505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12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8CE95-B2FF-4041-8939-71B82E7C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4011D-F6D6-B245-B1C8-5AEEB5EC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2995-5D39-334B-A023-82CDD7C38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D86D-A7BD-FC42-94E5-16946E78769B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1303F-0450-3848-A3BA-0C2E70F9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6DE3-4447-C547-A122-2BEBB923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D96-9EDF-C74E-95E6-226A47D1B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50921D-1C41-4245-A379-3D56E26A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129" y="371605"/>
            <a:ext cx="3564130" cy="1064260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Кафедра 806 «Вычислительная математика и программирование»</a:t>
            </a:r>
            <a:endParaRPr lang="ru-RU" dirty="0"/>
          </a:p>
        </p:txBody>
      </p:sp>
      <p:pic>
        <p:nvPicPr>
          <p:cNvPr id="6" name="Рисунок 5" descr="mai">
            <a:extLst>
              <a:ext uri="{FF2B5EF4-FFF2-40B4-BE49-F238E27FC236}">
                <a16:creationId xmlns:a16="http://schemas.microsoft.com/office/drawing/2014/main" id="{DE2CEDE1-AE36-4083-8137-DB3F2869176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344" y="371605"/>
            <a:ext cx="1085850" cy="106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A514B-8E31-45AD-AEB9-9497095B0F57}"/>
              </a:ext>
            </a:extLst>
          </p:cNvPr>
          <p:cNvSpPr txBox="1"/>
          <p:nvPr/>
        </p:nvSpPr>
        <p:spPr>
          <a:xfrm>
            <a:off x="1387194" y="2392342"/>
            <a:ext cx="969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XLVIII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Международной молодежной научной конференции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Гагаринские чтения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A200-4606-48A3-9868-D5060A89FCBB}"/>
              </a:ext>
            </a:extLst>
          </p:cNvPr>
          <p:cNvSpPr txBox="1"/>
          <p:nvPr/>
        </p:nvSpPr>
        <p:spPr>
          <a:xfrm>
            <a:off x="1973107" y="3167390"/>
            <a:ext cx="8245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факторизации больших чисел.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квадратичного решета.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F1C5D-5575-4985-B489-5EBCF394B04C}"/>
              </a:ext>
            </a:extLst>
          </p:cNvPr>
          <p:cNvSpPr txBox="1"/>
          <p:nvPr/>
        </p:nvSpPr>
        <p:spPr>
          <a:xfrm>
            <a:off x="7746582" y="4875893"/>
            <a:ext cx="366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Гамов Павел Антонович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м80-407б-18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Ухов П.А.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83E4-9E6E-407F-ADB3-6DD4BB9376B5}"/>
              </a:ext>
            </a:extLst>
          </p:cNvPr>
          <p:cNvSpPr txBox="1"/>
          <p:nvPr/>
        </p:nvSpPr>
        <p:spPr>
          <a:xfrm>
            <a:off x="8577357" y="657140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2022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0227AD44-4E69-4FF9-BDB0-013EE382D465}"/>
              </a:ext>
            </a:extLst>
          </p:cNvPr>
          <p:cNvSpPr txBox="1">
            <a:spLocks/>
          </p:cNvSpPr>
          <p:nvPr/>
        </p:nvSpPr>
        <p:spPr>
          <a:xfrm>
            <a:off x="1679291" y="371605"/>
            <a:ext cx="2749740" cy="1064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Times New Roman" panose="02020603050405020304" pitchFamily="18" charset="0"/>
              </a:rPr>
              <a:t>Московский авиационный институт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6C86E8-9E37-4C0D-AE9D-BBAF2579A16C}"/>
              </a:ext>
            </a:extLst>
          </p:cNvPr>
          <p:cNvCxnSpPr>
            <a:cxnSpLocks/>
          </p:cNvCxnSpPr>
          <p:nvPr/>
        </p:nvCxnSpPr>
        <p:spPr>
          <a:xfrm>
            <a:off x="4548146" y="311316"/>
            <a:ext cx="0" cy="109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ADFA1CE-A416-46E5-A25D-9C1824D4161E}"/>
              </a:ext>
            </a:extLst>
          </p:cNvPr>
          <p:cNvCxnSpPr/>
          <p:nvPr/>
        </p:nvCxnSpPr>
        <p:spPr>
          <a:xfrm>
            <a:off x="8624514" y="276861"/>
            <a:ext cx="0" cy="112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3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8" y="365126"/>
            <a:ext cx="10758183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алгоритмов факторизации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7CF55-8830-4AC3-999C-D81BC8313431}"/>
              </a:ext>
            </a:extLst>
          </p:cNvPr>
          <p:cNvSpPr txBox="1"/>
          <p:nvPr/>
        </p:nvSpPr>
        <p:spPr>
          <a:xfrm>
            <a:off x="716908" y="1253706"/>
            <a:ext cx="1075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в данной области ставит под сомнение современные методы криптографии, такие как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алгоритмы цифровой подписи.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5A34E27-4480-4472-A95E-BF92CD751BD1}"/>
              </a:ext>
            </a:extLst>
          </p:cNvPr>
          <p:cNvSpPr txBox="1">
            <a:spLocks/>
          </p:cNvSpPr>
          <p:nvPr/>
        </p:nvSpPr>
        <p:spPr>
          <a:xfrm>
            <a:off x="716908" y="3106849"/>
            <a:ext cx="10515600" cy="644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DA9921E-D2C7-4647-A605-10AE62658273}"/>
              </a:ext>
            </a:extLst>
          </p:cNvPr>
          <p:cNvSpPr txBox="1">
            <a:spLocks/>
          </p:cNvSpPr>
          <p:nvPr/>
        </p:nvSpPr>
        <p:spPr>
          <a:xfrm>
            <a:off x="716908" y="3751150"/>
            <a:ext cx="10515600" cy="117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моей работы является реализация и сравнение метода квадратичного решета с более простыми алгоритмами, а так же модификация кода, в надежде ускорить работу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346821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E301-6713-4DD5-927D-DADD2B4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5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 основных экспоненциальных алгоритмов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F50FF9-4F17-4D82-A5E2-4D7770E7BCFF}"/>
              </a:ext>
            </a:extLst>
          </p:cNvPr>
          <p:cNvSpPr txBox="1">
            <a:spLocks/>
          </p:cNvSpPr>
          <p:nvPr/>
        </p:nvSpPr>
        <p:spPr>
          <a:xfrm>
            <a:off x="838200" y="1610830"/>
            <a:ext cx="10515600" cy="88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Полларда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основанный на парадоксе дня рождений. Является основным экспоненциальным алгоритмом факторизации. Имеет сложность О(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n^1/4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8413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Модульная арифметика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Простое описание методов и теорем которые необходимы будут дальше</a:t>
            </a:r>
          </a:p>
          <a:p>
            <a:r>
              <a:rPr lang="ru-RU" dirty="0"/>
              <a:t>Нахождение простых чисел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Решето Эратосфена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Решето </a:t>
            </a:r>
            <a:r>
              <a:rPr lang="ru-RU" dirty="0" err="1"/>
              <a:t>Аткина</a:t>
            </a:r>
            <a:r>
              <a:rPr lang="ru-RU" dirty="0"/>
              <a:t> (ускорение)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Символ Лежандра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Использование теоремы Тоннели-</a:t>
            </a:r>
            <a:r>
              <a:rPr lang="ru-RU" dirty="0" err="1"/>
              <a:t>Шенкса</a:t>
            </a:r>
            <a:r>
              <a:rPr lang="ru-RU" dirty="0"/>
              <a:t> для ускорения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CD0C5-7537-504A-A951-571119FE8CC1}"/>
              </a:ext>
            </a:extLst>
          </p:cNvPr>
          <p:cNvSpPr txBox="1"/>
          <p:nvPr/>
        </p:nvSpPr>
        <p:spPr>
          <a:xfrm>
            <a:off x="973776" y="994628"/>
            <a:ext cx="9808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Задачи и проб-мы мелкого уровня. –</a:t>
            </a:r>
            <a:r>
              <a:rPr lang="en-US" dirty="0"/>
              <a:t>&gt;</a:t>
            </a:r>
            <a:r>
              <a:rPr lang="ru-RU" dirty="0"/>
              <a:t> анализ терминов и определение дан-ой области и выбора </a:t>
            </a:r>
          </a:p>
          <a:p>
            <a:r>
              <a:rPr lang="ru-RU" dirty="0"/>
              <a:t>Основ мат аппарат </a:t>
            </a:r>
          </a:p>
          <a:p>
            <a:r>
              <a:rPr lang="ru-RU" dirty="0"/>
              <a:t>В </a:t>
            </a:r>
            <a:r>
              <a:rPr lang="ru-RU" dirty="0" err="1"/>
              <a:t>презе</a:t>
            </a:r>
            <a:r>
              <a:rPr lang="ru-RU" dirty="0"/>
              <a:t> не заниматься лик-</a:t>
            </a:r>
            <a:r>
              <a:rPr lang="ru-RU" dirty="0" err="1"/>
              <a:t>безом</a:t>
            </a:r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361BD-25E2-3946-B482-A65411F2A8A5}"/>
              </a:ext>
            </a:extLst>
          </p:cNvPr>
          <p:cNvSpPr txBox="1"/>
          <p:nvPr/>
        </p:nvSpPr>
        <p:spPr>
          <a:xfrm>
            <a:off x="7006441" y="3443844"/>
            <a:ext cx="5451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Сравнить пар-мы </a:t>
            </a:r>
            <a:r>
              <a:rPr lang="ru-RU" dirty="0" err="1"/>
              <a:t>сущ</a:t>
            </a:r>
            <a:r>
              <a:rPr lang="ru-RU" dirty="0"/>
              <a:t> алгоритмов</a:t>
            </a:r>
          </a:p>
          <a:p>
            <a:r>
              <a:rPr lang="ru-RU" dirty="0"/>
              <a:t>Показатели </a:t>
            </a:r>
            <a:r>
              <a:rPr lang="ru-RU" dirty="0" err="1"/>
              <a:t>эфф-ти</a:t>
            </a:r>
            <a:r>
              <a:rPr lang="ru-RU" dirty="0"/>
              <a:t> </a:t>
            </a:r>
            <a:r>
              <a:rPr lang="ru-RU" dirty="0" err="1"/>
              <a:t>алгоритов</a:t>
            </a:r>
            <a:r>
              <a:rPr lang="ru-RU" dirty="0"/>
              <a:t> на основе реализации </a:t>
            </a:r>
          </a:p>
          <a:p>
            <a:r>
              <a:rPr lang="ru-RU" dirty="0"/>
              <a:t>Выбор наилучших параметров (</a:t>
            </a:r>
            <a:r>
              <a:rPr lang="ru-RU" dirty="0" err="1"/>
              <a:t>бенчмарк</a:t>
            </a:r>
            <a:r>
              <a:rPr lang="ru-RU" dirty="0"/>
              <a:t> и скорость)</a:t>
            </a:r>
          </a:p>
          <a:p>
            <a:r>
              <a:rPr lang="ru-RU" dirty="0"/>
              <a:t>Выбрать критерии для сравнения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292995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599BD-F623-5D43-8D79-DA17C739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39" y="5388388"/>
            <a:ext cx="10515600" cy="1325563"/>
          </a:xfrm>
        </p:spPr>
        <p:txBody>
          <a:bodyPr/>
          <a:lstStyle/>
          <a:p>
            <a:r>
              <a:rPr lang="ru-RU" dirty="0"/>
              <a:t>Основные пункты дипломной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9425"/>
            <a:ext cx="10515600" cy="357753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Основные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</a:t>
            </a:r>
            <a:r>
              <a:rPr lang="ru-RU" dirty="0"/>
              <a:t>кспоненциальные алгоритмы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 – 1 </a:t>
            </a:r>
            <a:r>
              <a:rPr lang="ru-RU" dirty="0"/>
              <a:t>метод </a:t>
            </a:r>
            <a:r>
              <a:rPr lang="ru-RU" dirty="0" err="1"/>
              <a:t>Полларда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 + 1 </a:t>
            </a:r>
            <a:r>
              <a:rPr lang="ru-RU" dirty="0"/>
              <a:t>метод Вильямса</a:t>
            </a:r>
          </a:p>
          <a:p>
            <a:r>
              <a:rPr lang="ru-RU" dirty="0"/>
              <a:t>Метод квадратичного решета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Отбор факторной базы (Быстрый поиск простых чисел)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Применение Лежандра и Тоннели – </a:t>
            </a:r>
            <a:r>
              <a:rPr lang="ru-RU" dirty="0" err="1"/>
              <a:t>Шенкса</a:t>
            </a:r>
            <a:r>
              <a:rPr lang="ru-RU" dirty="0"/>
              <a:t>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Генерирующий полином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Этап просеивания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Библиотека </a:t>
            </a:r>
            <a:r>
              <a:rPr lang="en" dirty="0"/>
              <a:t>multiprocessing</a:t>
            </a:r>
            <a:r>
              <a:rPr lang="ru-RU" dirty="0"/>
              <a:t> </a:t>
            </a:r>
            <a:r>
              <a:rPr lang="en-US" dirty="0" err="1"/>
              <a:t>py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A6442-884A-3349-9418-ECF1043F6095}"/>
              </a:ext>
            </a:extLst>
          </p:cNvPr>
          <p:cNvSpPr txBox="1"/>
          <p:nvPr/>
        </p:nvSpPr>
        <p:spPr>
          <a:xfrm>
            <a:off x="5062366" y="3070577"/>
            <a:ext cx="8162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</a:t>
            </a:r>
            <a:r>
              <a:rPr lang="ru-RU" dirty="0" err="1"/>
              <a:t>алго</a:t>
            </a:r>
            <a:r>
              <a:rPr lang="ru-RU" dirty="0"/>
              <a:t>-м и усов-</a:t>
            </a:r>
            <a:r>
              <a:rPr lang="ru-RU" dirty="0" err="1"/>
              <a:t>ый</a:t>
            </a:r>
            <a:r>
              <a:rPr lang="ru-RU" dirty="0"/>
              <a:t> </a:t>
            </a:r>
          </a:p>
          <a:p>
            <a:r>
              <a:rPr lang="ru-RU" dirty="0"/>
              <a:t>Друг класс </a:t>
            </a:r>
            <a:r>
              <a:rPr lang="ru-RU" dirty="0" err="1"/>
              <a:t>алгом-ов</a:t>
            </a:r>
            <a:r>
              <a:rPr lang="ru-RU" dirty="0"/>
              <a:t> и показать пути ускорения (</a:t>
            </a:r>
            <a:r>
              <a:rPr lang="ru-RU" dirty="0" err="1"/>
              <a:t>пречислить</a:t>
            </a:r>
            <a:r>
              <a:rPr lang="ru-RU" dirty="0"/>
              <a:t> проблемы </a:t>
            </a:r>
            <a:r>
              <a:rPr lang="ru-RU" dirty="0" err="1"/>
              <a:t>алго-ов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7D1F3-11D0-9C47-9987-3FFCA94BC4D8}"/>
              </a:ext>
            </a:extLst>
          </p:cNvPr>
          <p:cNvSpPr txBox="1"/>
          <p:nvPr/>
        </p:nvSpPr>
        <p:spPr>
          <a:xfrm>
            <a:off x="1425366" y="142570"/>
            <a:ext cx="102836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Более кон-</a:t>
            </a:r>
            <a:r>
              <a:rPr lang="ru-RU" dirty="0" err="1"/>
              <a:t>тно</a:t>
            </a:r>
            <a:r>
              <a:rPr lang="ru-RU" dirty="0"/>
              <a:t> про мой алгоритм гипотеза – реализация – оценить метрики </a:t>
            </a:r>
            <a:r>
              <a:rPr lang="ru-RU" dirty="0" err="1"/>
              <a:t>алго-ма</a:t>
            </a:r>
            <a:endParaRPr lang="ru-RU" dirty="0"/>
          </a:p>
          <a:p>
            <a:r>
              <a:rPr lang="ru-RU" dirty="0"/>
              <a:t>Пройтись по гипотезам и как их ускорить + реализация (алгоритм схемы и картинки)</a:t>
            </a:r>
          </a:p>
          <a:p>
            <a:r>
              <a:rPr lang="ru-RU" dirty="0"/>
              <a:t>Потом показать как ускорилось и за счет чего</a:t>
            </a:r>
          </a:p>
          <a:p>
            <a:r>
              <a:rPr lang="ru-RU" dirty="0"/>
              <a:t>Выбрать оптимальное число и разложить показать рез-ты (</a:t>
            </a:r>
            <a:r>
              <a:rPr lang="ru-RU" dirty="0" err="1"/>
              <a:t>статистич</a:t>
            </a:r>
            <a:r>
              <a:rPr lang="ru-RU" dirty="0"/>
              <a:t> критерии) при оценке</a:t>
            </a:r>
          </a:p>
          <a:p>
            <a:r>
              <a:rPr lang="ru-RU" dirty="0"/>
              <a:t>Посмотреть как оценивать правильно работу и скорость алгоритмы (графики) бенч марки (скорость и </a:t>
            </a:r>
          </a:p>
          <a:p>
            <a:r>
              <a:rPr lang="ru-RU" dirty="0"/>
              <a:t>прочие пар-ты </a:t>
            </a:r>
          </a:p>
          <a:p>
            <a:r>
              <a:rPr lang="ru-RU" dirty="0"/>
              <a:t>Указать еще возможность </a:t>
            </a:r>
            <a:r>
              <a:rPr lang="ru-RU" dirty="0" err="1"/>
              <a:t>расспаралельности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87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квадратичного решета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Составление матрицы (+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Решение матрицы в конечном поле (Гаусс + код)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Реализация </a:t>
            </a:r>
            <a:r>
              <a:rPr lang="en-US" dirty="0"/>
              <a:t>G</a:t>
            </a:r>
            <a:r>
              <a:rPr lang="ru-RU" dirty="0"/>
              <a:t>С</a:t>
            </a:r>
            <a:r>
              <a:rPr lang="en-US" dirty="0"/>
              <a:t>D</a:t>
            </a:r>
            <a:r>
              <a:rPr lang="ru-RU" dirty="0"/>
              <a:t> (формирование ответа)</a:t>
            </a:r>
          </a:p>
          <a:p>
            <a:r>
              <a:rPr lang="ru-RU" dirty="0"/>
              <a:t>Асимптотика алгоритма и сравнение его с другими</a:t>
            </a:r>
          </a:p>
          <a:p>
            <a:r>
              <a:rPr lang="ru-RU" dirty="0"/>
              <a:t>Возможные улучшения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Демонстрация возможности распараллеливания на этапе просеивания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Реализация решения матрицы через битовые срезы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Метод факторизации </a:t>
            </a:r>
            <a:r>
              <a:rPr lang="en-US" dirty="0"/>
              <a:t>GNFS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9380-B48F-324D-BB85-9F6CB97089BC}"/>
              </a:ext>
            </a:extLst>
          </p:cNvPr>
          <p:cNvSpPr txBox="1"/>
          <p:nvPr/>
        </p:nvSpPr>
        <p:spPr>
          <a:xfrm>
            <a:off x="1425039" y="629392"/>
            <a:ext cx="8670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конце выводы сделано то то и достигнуто или нет. Показана </a:t>
            </a:r>
            <a:r>
              <a:rPr lang="ru-RU" dirty="0" err="1"/>
              <a:t>вожмость</a:t>
            </a:r>
            <a:r>
              <a:rPr lang="ru-RU" dirty="0"/>
              <a:t> рас-</a:t>
            </a:r>
            <a:r>
              <a:rPr lang="ru-RU" dirty="0" err="1"/>
              <a:t>ния</a:t>
            </a:r>
            <a:endParaRPr lang="ru-RU" dirty="0"/>
          </a:p>
          <a:p>
            <a:r>
              <a:rPr lang="ru-RU" dirty="0"/>
              <a:t>Не стоит разбирать код детально (14-15 слайдов) </a:t>
            </a:r>
            <a:r>
              <a:rPr lang="ru-RU" dirty="0" err="1"/>
              <a:t>акцет</a:t>
            </a:r>
            <a:r>
              <a:rPr lang="ru-RU" dirty="0"/>
              <a:t> на фишки и </a:t>
            </a:r>
            <a:r>
              <a:rPr lang="ru-RU" dirty="0" err="1"/>
              <a:t>фитчи</a:t>
            </a:r>
            <a:r>
              <a:rPr lang="ru-RU" dirty="0"/>
              <a:t> и </a:t>
            </a:r>
            <a:r>
              <a:rPr lang="ru-RU" dirty="0" err="1"/>
              <a:t>бенчмарк</a:t>
            </a:r>
            <a:endParaRPr lang="ru-RU" dirty="0"/>
          </a:p>
          <a:p>
            <a:r>
              <a:rPr lang="ru-RU" dirty="0"/>
              <a:t>Типовые вещи показать что использую и подвожу к моей проблеме (рас-</a:t>
            </a:r>
            <a:r>
              <a:rPr lang="ru-RU" dirty="0" err="1"/>
              <a:t>ть</a:t>
            </a:r>
            <a:r>
              <a:rPr lang="ru-RU" dirty="0"/>
              <a:t> кратко)</a:t>
            </a:r>
          </a:p>
          <a:p>
            <a:r>
              <a:rPr lang="ru-RU" dirty="0"/>
              <a:t>Есть фишки и способы решения их и в конце </a:t>
            </a:r>
            <a:r>
              <a:rPr lang="ru-RU" dirty="0" err="1"/>
              <a:t>бенчмарк</a:t>
            </a:r>
            <a:r>
              <a:rPr lang="ru-RU" dirty="0"/>
              <a:t> по всем </a:t>
            </a:r>
            <a:r>
              <a:rPr lang="ru-RU" dirty="0" err="1"/>
              <a:t>фичам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338C7-88D4-1A4D-A1D3-FADCBF3A2AF6}"/>
              </a:ext>
            </a:extLst>
          </p:cNvPr>
          <p:cNvSpPr txBox="1"/>
          <p:nvPr/>
        </p:nvSpPr>
        <p:spPr>
          <a:xfrm>
            <a:off x="1425039" y="5807631"/>
            <a:ext cx="20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Вывод: ускорение</a:t>
            </a:r>
          </a:p>
        </p:txBody>
      </p:sp>
    </p:spTree>
    <p:extLst>
      <p:ext uri="{BB962C8B-B14F-4D97-AF65-F5344CB8AC3E}">
        <p14:creationId xmlns:p14="http://schemas.microsoft.com/office/powerpoint/2010/main" val="185361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599BD-F623-5D43-8D79-DA17C739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проделанной работе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52FAA-88A9-6C41-A41C-258B8E97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метода квадратичного решета на языке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Прочитано много книжек по моей теме</a:t>
            </a:r>
          </a:p>
          <a:p>
            <a:r>
              <a:rPr lang="ru-RU" dirty="0"/>
              <a:t>Готовится набор тезисов и основной текст для публикации на Гагаринских чтениях 2022</a:t>
            </a:r>
            <a:endParaRPr lang="en-US" dirty="0"/>
          </a:p>
          <a:p>
            <a:r>
              <a:rPr lang="ru-RU" dirty="0"/>
              <a:t>Начну писать основной текст </a:t>
            </a:r>
            <a:r>
              <a:rPr lang="ru-RU"/>
              <a:t>после закрытия долгов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865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488</Words>
  <Application>Microsoft Office PowerPoint</Application>
  <PresentationFormat>Широкоэкранный</PresentationFormat>
  <Paragraphs>67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 Кафедра 806 «Вычислительная математика и программирование»</vt:lpstr>
      <vt:lpstr>Актуальность алгоритмов факторизации</vt:lpstr>
      <vt:lpstr>Минусы основных экспоненциальных алгоритмов</vt:lpstr>
      <vt:lpstr>Презентация PowerPoint</vt:lpstr>
      <vt:lpstr>Основные пункты дипломной работы.</vt:lpstr>
      <vt:lpstr>Презентация PowerPoint</vt:lpstr>
      <vt:lpstr>Отчет о проделанной работе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Гамов</dc:creator>
  <cp:lastModifiedBy>Павел Гамов</cp:lastModifiedBy>
  <cp:revision>33</cp:revision>
  <dcterms:created xsi:type="dcterms:W3CDTF">2021-10-04T08:56:37Z</dcterms:created>
  <dcterms:modified xsi:type="dcterms:W3CDTF">2022-04-11T17:24:35Z</dcterms:modified>
</cp:coreProperties>
</file>