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69" r:id="rId2"/>
    <p:sldId id="267" r:id="rId3"/>
    <p:sldId id="273" r:id="rId4"/>
    <p:sldId id="256" r:id="rId5"/>
    <p:sldId id="257" r:id="rId6"/>
    <p:sldId id="258" r:id="rId7"/>
    <p:sldId id="259" r:id="rId8"/>
    <p:sldId id="270" r:id="rId9"/>
    <p:sldId id="260" r:id="rId10"/>
    <p:sldId id="268" r:id="rId11"/>
    <p:sldId id="261" r:id="rId12"/>
    <p:sldId id="262" r:id="rId13"/>
    <p:sldId id="263" r:id="rId14"/>
    <p:sldId id="264" r:id="rId15"/>
    <p:sldId id="271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авел Гамов" initials="ПГ" lastIdx="2" clrIdx="0">
    <p:extLst>
      <p:ext uri="{19B8F6BF-5375-455C-9EA6-DF929625EA0E}">
        <p15:presenceInfo xmlns:p15="http://schemas.microsoft.com/office/powerpoint/2012/main" userId="1a009b6aa8d354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1" d="100"/>
          <a:sy n="161" d="100"/>
        </p:scale>
        <p:origin x="1564" y="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888A9-40A5-4F6D-9A1E-E5CB9F280DB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04E3CE-95BD-4736-9A88-AF28709DA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9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08.01.2025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163505" y="4031687"/>
            <a:ext cx="27165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ЭМС -171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3505" y="4653136"/>
            <a:ext cx="28121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Горбачева София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Гамов Павел</a:t>
            </a:r>
          </a:p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Жабин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Давид</a:t>
            </a:r>
          </a:p>
          <a:p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Юркова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Яна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1772816"/>
            <a:ext cx="85505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API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анализа тональности текста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Rest API icon PNG and SVG Vector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89220"/>
            <a:ext cx="2362200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51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7280" y="332656"/>
            <a:ext cx="714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Функциональность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77280" y="1145307"/>
            <a:ext cx="89289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API/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statistics?date_begin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=“dd.mm.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yyyy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”&amp;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date_end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dd.mm.yyyy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77280" y="1844824"/>
            <a:ext cx="981134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 =  [{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"date" : "date of request : Date",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"text" : "text : String",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"count" : "Number of words : Int64",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"label" : "soft max label of text : String",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"words" : [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  "word" : "word itself : String",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"info" : [{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"label" : "some label from learning labels : String",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"value" : "percentage : Int8"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}]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}]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229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280" y="332656"/>
            <a:ext cx="714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DAD7E-7CB0-720D-B774-CCA81E2E5958}"/>
              </a:ext>
            </a:extLst>
          </p:cNvPr>
          <p:cNvSpPr txBox="1"/>
          <p:nvPr/>
        </p:nvSpPr>
        <p:spPr>
          <a:xfrm>
            <a:off x="377280" y="1040542"/>
            <a:ext cx="85152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Зачем нужен HTTPS?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Шифрование данных: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HTTPS обеспечивает шифрование данных, передаваемых между клиентом и сервером, что защищает их от перехвата.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Аутентификация сервера: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HTTPS гарантирует, что клиент взаимодействует с настоящим сервером, а не с поддельным.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Доверие пользователей: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Использование HTTPS повышает доверие пользователей к сервису.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4BBCD-1B43-4892-C139-FF9C33753F16}"/>
              </a:ext>
            </a:extLst>
          </p:cNvPr>
          <p:cNvSpPr txBox="1"/>
          <p:nvPr/>
        </p:nvSpPr>
        <p:spPr>
          <a:xfrm>
            <a:off x="395536" y="3079993"/>
            <a:ext cx="39604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flask import Flask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= Flask(__name__)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ssl.SSLContext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(ssl.PROTOCOL_TLSv1_2)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context.load_cert_chain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fullchain.pem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privkey.pem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__name__ == '__main__':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app.run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ssl_context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=context)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ACFB27-E048-ECFF-000B-408470540303}"/>
              </a:ext>
            </a:extLst>
          </p:cNvPr>
          <p:cNvSpPr txBox="1"/>
          <p:nvPr/>
        </p:nvSpPr>
        <p:spPr>
          <a:xfrm>
            <a:off x="4634880" y="2987687"/>
            <a:ext cx="457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main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(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"log"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"net/http"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 {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http.HandleFunc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("/",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http.ResponseWriter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 *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http.Request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w.Write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([]byte("Hello, HTTPS!"))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})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log.Fatal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http.ListenAndServeTLS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(":443", "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fullchain.pem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privkey.pem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nil))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401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280" y="332656"/>
            <a:ext cx="714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и 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логирование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32244B-4FB9-4DA5-4E5E-FF71E4C7F2C5}"/>
              </a:ext>
            </a:extLst>
          </p:cNvPr>
          <p:cNvSpPr txBox="1"/>
          <p:nvPr/>
        </p:nvSpPr>
        <p:spPr>
          <a:xfrm>
            <a:off x="379283" y="1944082"/>
            <a:ext cx="457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Запросы: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Время запроса.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 (GET, POST и т.д.).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запроса.</a:t>
            </a:r>
          </a:p>
          <a:p>
            <a:pPr algn="l"/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Ошибки: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Тип ошибки (например, 404, 500).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Сообщение об ошибке.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Стек вызовов (для отладки).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99C567-071B-4A78-093D-CB9D70603645}"/>
              </a:ext>
            </a:extLst>
          </p:cNvPr>
          <p:cNvSpPr txBox="1"/>
          <p:nvPr/>
        </p:nvSpPr>
        <p:spPr>
          <a:xfrm>
            <a:off x="4562614" y="204984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Логирование ведется локально через стандартный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std::err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Docker`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endParaRPr lang="ru-RU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C83B30F5-AE33-3242-5EEA-15919C02D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371" y="4236716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4ED09A8D-04DE-539B-28E9-CED146A8D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140" y="2909336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1">
            <a:extLst>
              <a:ext uri="{FF2B5EF4-FFF2-40B4-BE49-F238E27FC236}">
                <a16:creationId xmlns:a16="http://schemas.microsoft.com/office/drawing/2014/main" id="{CA396AE6-46DC-4D7B-5938-6B6C02135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81439">
            <a:off x="5911011" y="3568537"/>
            <a:ext cx="1405786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736DD1D-CCCC-C16B-F376-0D7F3723019A}"/>
              </a:ext>
            </a:extLst>
          </p:cNvPr>
          <p:cNvSpPr txBox="1"/>
          <p:nvPr/>
        </p:nvSpPr>
        <p:spPr>
          <a:xfrm>
            <a:off x="377280" y="1307646"/>
            <a:ext cx="4716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Что </a:t>
            </a:r>
            <a:r>
              <a:rPr lang="ru-RU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логируется</a:t>
            </a: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1173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77280" y="332656"/>
            <a:ext cx="714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5368CE-1AD7-AD84-D0FD-8E83FC86C4BE}"/>
              </a:ext>
            </a:extLst>
          </p:cNvPr>
          <p:cNvSpPr txBox="1"/>
          <p:nvPr/>
        </p:nvSpPr>
        <p:spPr>
          <a:xfrm>
            <a:off x="467544" y="1628800"/>
            <a:ext cx="691276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Python: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err="1"/>
              <a:t>unittest</a:t>
            </a:r>
            <a:r>
              <a:rPr lang="ru-RU" sz="2000" dirty="0"/>
              <a:t>: Встроенная библиотека для написания </a:t>
            </a:r>
            <a:r>
              <a:rPr lang="ru-RU" sz="2000" dirty="0" err="1"/>
              <a:t>unit</a:t>
            </a:r>
            <a:r>
              <a:rPr lang="ru-RU" sz="2000" dirty="0"/>
              <a:t>-тестов.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err="1"/>
              <a:t>pytest</a:t>
            </a:r>
            <a:r>
              <a:rPr lang="ru-RU" sz="2000" dirty="0"/>
              <a:t>: Популярная библиотека для написания и запуска тестов.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err="1"/>
              <a:t>requests</a:t>
            </a:r>
            <a:r>
              <a:rPr lang="ru-RU" sz="2000" dirty="0"/>
              <a:t>: Для тестирования HTTP-запросов.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34B0D9-F697-9540-C38E-79A77CE1096E}"/>
              </a:ext>
            </a:extLst>
          </p:cNvPr>
          <p:cNvSpPr txBox="1"/>
          <p:nvPr/>
        </p:nvSpPr>
        <p:spPr>
          <a:xfrm>
            <a:off x="377280" y="115000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Инструменты для тестирования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B7B872-5B79-CDAD-B39E-2E604709CEBC}"/>
              </a:ext>
            </a:extLst>
          </p:cNvPr>
          <p:cNvSpPr txBox="1"/>
          <p:nvPr/>
        </p:nvSpPr>
        <p:spPr>
          <a:xfrm>
            <a:off x="467544" y="4005064"/>
            <a:ext cx="4572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Go: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err="1"/>
              <a:t>testing</a:t>
            </a:r>
            <a:r>
              <a:rPr lang="ru-RU" sz="2000" dirty="0"/>
              <a:t>: Встроенная библиотека для написания тестов.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err="1"/>
              <a:t>httptest</a:t>
            </a:r>
            <a:r>
              <a:rPr lang="ru-RU" sz="2000" dirty="0"/>
              <a:t>: Для тестирования HTTP-запросов.</a:t>
            </a:r>
          </a:p>
        </p:txBody>
      </p:sp>
    </p:spTree>
    <p:extLst>
      <p:ext uri="{BB962C8B-B14F-4D97-AF65-F5344CB8AC3E}">
        <p14:creationId xmlns:p14="http://schemas.microsoft.com/office/powerpoint/2010/main" val="3128559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280" y="332656"/>
            <a:ext cx="714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Ожидаемые результаты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8E4753-9C31-8B6F-D489-9EAA5E376C29}"/>
              </a:ext>
            </a:extLst>
          </p:cNvPr>
          <p:cNvSpPr txBox="1"/>
          <p:nvPr/>
        </p:nvSpPr>
        <p:spPr>
          <a:xfrm>
            <a:off x="377280" y="1166842"/>
            <a:ext cx="646246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Что будет реализовано?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сервис: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Маршруты для анализа тональности текста, проверки работоспособности и получения статистики.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кэширования результатов.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Логирование запросов и ошибок.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-контейнер: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Контейнер с API сервисом,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инициализация базы данных при запуске контейнера.</a:t>
            </a:r>
          </a:p>
          <a:p>
            <a:pPr algn="l"/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Ожидаемые результаты: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Стабильная работа сервиса: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API сервис будет доступен 24/7.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Масштабируемость: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Возможность масштабирования сервиса за счет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-контейнеров.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 развертывания: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Развертывание сервиса в любой среде с помощью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5425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9DEE2-6D42-9856-0AF0-9743F7197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36109C-851D-C324-95B0-E51B6FD42BB9}"/>
              </a:ext>
            </a:extLst>
          </p:cNvPr>
          <p:cNvSpPr txBox="1"/>
          <p:nvPr/>
        </p:nvSpPr>
        <p:spPr>
          <a:xfrm>
            <a:off x="377280" y="332656"/>
            <a:ext cx="714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Ожидаемые результаты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A5E189-D8D2-45A2-7248-70FB777AB898}"/>
              </a:ext>
            </a:extLst>
          </p:cNvPr>
          <p:cNvSpPr txBox="1"/>
          <p:nvPr/>
        </p:nvSpPr>
        <p:spPr>
          <a:xfrm>
            <a:off x="377280" y="1464248"/>
            <a:ext cx="76328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API: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доступных маршрутов (например, /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/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/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параметров запросов и примеры ответов.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использования: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запросов с использованием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Инструкции по развертыванию: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запустить сервис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-контейнере.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настроить окружение для разработки.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424D82-593A-2ED0-8E6B-EE34B02CC5EF}"/>
              </a:ext>
            </a:extLst>
          </p:cNvPr>
          <p:cNvSpPr txBox="1"/>
          <p:nvPr/>
        </p:nvSpPr>
        <p:spPr>
          <a:xfrm>
            <a:off x="377280" y="1067729"/>
            <a:ext cx="7075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будет включено в документацию?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5A3467-24D2-8603-78D3-678F93BF2F1E}"/>
              </a:ext>
            </a:extLst>
          </p:cNvPr>
          <p:cNvSpPr txBox="1"/>
          <p:nvPr/>
        </p:nvSpPr>
        <p:spPr>
          <a:xfrm>
            <a:off x="377280" y="3861048"/>
            <a:ext cx="85152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Ожидаемые результаты: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Удобство использования: Разработчики смогут легко интегрировать API в свои приложения.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Снижение времени на обучение: Четкая документация сократит время, необходимое для понимания работы 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пользователей: Документация поможет пользователям быстро находить ответы на свои вопросы.</a:t>
            </a:r>
          </a:p>
        </p:txBody>
      </p:sp>
    </p:spTree>
    <p:extLst>
      <p:ext uri="{BB962C8B-B14F-4D97-AF65-F5344CB8AC3E}">
        <p14:creationId xmlns:p14="http://schemas.microsoft.com/office/powerpoint/2010/main" val="307373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950" y="4098318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482" y="5075413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719" y="2770938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350536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950" y="1726515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443" y="3456806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443" y="4885556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252" y="4524127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482" y="2852936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492482" y="3933056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77280" y="332656"/>
            <a:ext cx="6931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схема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продукта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252" y="1700587"/>
            <a:ext cx="3600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17" descr="golang&quot; Icon - Download for free – Iconduck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707" y="1480216"/>
            <a:ext cx="822820" cy="82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654719" y="2050202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794" y="4098318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21863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414" y="5421863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662" y="2852936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17403">
            <a:off x="4738664" y="2267176"/>
            <a:ext cx="1405786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81439">
            <a:off x="4677590" y="3430139"/>
            <a:ext cx="1405786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673" y="4394548"/>
            <a:ext cx="3600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85" y="3751951"/>
            <a:ext cx="772176" cy="772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853" y="4486688"/>
            <a:ext cx="725784" cy="725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4" name="Picture 3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566" y="5188388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11575">
            <a:off x="3725089" y="4010436"/>
            <a:ext cx="1405786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455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06B21-B570-7694-D078-F57A937E0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4504973-79FC-F5AA-F63F-4308A24BE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579" y="1612404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6A7D390-44C5-9664-A6C7-73F46F2BB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273" y="3142701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3E128A-FCBB-87C8-5888-CA589E4FA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127575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647A905-A250-E5E6-7468-94B20BC3B832}"/>
              </a:ext>
            </a:extLst>
          </p:cNvPr>
          <p:cNvSpPr txBox="1"/>
          <p:nvPr/>
        </p:nvSpPr>
        <p:spPr>
          <a:xfrm>
            <a:off x="377280" y="332656"/>
            <a:ext cx="6931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схема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продукта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  <p:pic>
        <p:nvPicPr>
          <p:cNvPr id="30" name="Picture 3">
            <a:extLst>
              <a:ext uri="{FF2B5EF4-FFF2-40B4-BE49-F238E27FC236}">
                <a16:creationId xmlns:a16="http://schemas.microsoft.com/office/drawing/2014/main" id="{BCF2BB8A-9615-351E-E576-5D43A6FC7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5" y="3140968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1">
            <a:extLst>
              <a:ext uri="{FF2B5EF4-FFF2-40B4-BE49-F238E27FC236}">
                <a16:creationId xmlns:a16="http://schemas.microsoft.com/office/drawing/2014/main" id="{E733A172-AF24-9315-29E0-0D0B975D7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771" y="3142701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1">
            <a:extLst>
              <a:ext uri="{FF2B5EF4-FFF2-40B4-BE49-F238E27FC236}">
                <a16:creationId xmlns:a16="http://schemas.microsoft.com/office/drawing/2014/main" id="{2E40E381-E401-6938-773A-418885B3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645449" y="4226021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56F0DEA-2BB7-45A2-A47A-30874FAF0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495" y="3142701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2A7DCA-1B50-83EE-DD32-C92609E7A260}"/>
              </a:ext>
            </a:extLst>
          </p:cNvPr>
          <p:cNvSpPr txBox="1"/>
          <p:nvPr/>
        </p:nvSpPr>
        <p:spPr>
          <a:xfrm>
            <a:off x="2648273" y="1850039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main.go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192.168.0.1:8080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F1C3FC-6CBE-1992-DAD7-0810761DB3D8}"/>
              </a:ext>
            </a:extLst>
          </p:cNvPr>
          <p:cNvSpPr txBox="1"/>
          <p:nvPr/>
        </p:nvSpPr>
        <p:spPr>
          <a:xfrm>
            <a:off x="6164523" y="1928626"/>
            <a:ext cx="1440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model.py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192.168.0.1:8081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382B5-694B-90C7-504F-318E4EC1B9AC}"/>
              </a:ext>
            </a:extLst>
          </p:cNvPr>
          <p:cNvSpPr txBox="1"/>
          <p:nvPr/>
        </p:nvSpPr>
        <p:spPr>
          <a:xfrm>
            <a:off x="4282639" y="1167135"/>
            <a:ext cx="13694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PosgreSQL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192.168.0.1:5432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E65EF9-03C7-F433-9962-87F52AE382CE}"/>
              </a:ext>
            </a:extLst>
          </p:cNvPr>
          <p:cNvSpPr txBox="1"/>
          <p:nvPr/>
        </p:nvSpPr>
        <p:spPr>
          <a:xfrm>
            <a:off x="611560" y="6279703"/>
            <a:ext cx="12976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192.168.0.1:6379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47B0CC-CFB3-AB8B-16FD-CF67F48DBDF6}"/>
              </a:ext>
            </a:extLst>
          </p:cNvPr>
          <p:cNvSpPr txBox="1"/>
          <p:nvPr/>
        </p:nvSpPr>
        <p:spPr>
          <a:xfrm>
            <a:off x="2627784" y="2311704"/>
            <a:ext cx="2496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/ping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/analyze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/logs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/statistics/:b/:e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B34371-FE32-02AE-4C3E-9F2CB2876843}"/>
              </a:ext>
            </a:extLst>
          </p:cNvPr>
          <p:cNvSpPr txBox="1"/>
          <p:nvPr/>
        </p:nvSpPr>
        <p:spPr>
          <a:xfrm>
            <a:off x="6164523" y="2350621"/>
            <a:ext cx="2496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/ping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/train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/predict</a:t>
            </a:r>
          </a:p>
        </p:txBody>
      </p:sp>
      <p:pic>
        <p:nvPicPr>
          <p:cNvPr id="13" name="Picture 21">
            <a:extLst>
              <a:ext uri="{FF2B5EF4-FFF2-40B4-BE49-F238E27FC236}">
                <a16:creationId xmlns:a16="http://schemas.microsoft.com/office/drawing/2014/main" id="{EADBEA19-0BD2-CA95-1514-5C6E5BF41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145658"/>
            <a:ext cx="1146938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20F9BC-4AD5-D636-E8CB-59ABD767A371}"/>
              </a:ext>
            </a:extLst>
          </p:cNvPr>
          <p:cNvSpPr txBox="1"/>
          <p:nvPr/>
        </p:nvSpPr>
        <p:spPr>
          <a:xfrm>
            <a:off x="3134352" y="4321497"/>
            <a:ext cx="4572000" cy="1090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</a:pPr>
            <a:r>
              <a:rPr lang="ru-RU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 /</a:t>
            </a:r>
            <a:r>
              <a:rPr lang="ru-RU" sz="1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lang="ru-RU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Принимает JSON с текстом, делает предсказание и возвращает результат в формате JSON.</a:t>
            </a:r>
          </a:p>
          <a:p>
            <a:pPr>
              <a:lnSpc>
                <a:spcPts val="2025"/>
              </a:lnSpc>
            </a:pPr>
            <a:r>
              <a:rPr lang="ru-RU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 /</a:t>
            </a:r>
            <a:r>
              <a:rPr lang="ru-RU" sz="1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ru-RU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Обучает модель на данных из базы данных, сохраняет модели и возвращает сообщение об успешном завершении.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62841C-0D5A-8F63-003F-88D857A22C72}"/>
              </a:ext>
            </a:extLst>
          </p:cNvPr>
          <p:cNvSpPr txBox="1"/>
          <p:nvPr/>
        </p:nvSpPr>
        <p:spPr>
          <a:xfrm>
            <a:off x="3124523" y="5480432"/>
            <a:ext cx="4655126" cy="1090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</a:pPr>
            <a:r>
              <a:rPr lang="ru-RU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 /</a:t>
            </a:r>
            <a:r>
              <a:rPr lang="ru-RU" sz="1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ru-RU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Анализирует текст, используя </a:t>
            </a:r>
            <a:r>
              <a:rPr lang="ru-RU" sz="12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ru-RU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кэширования данных.</a:t>
            </a:r>
          </a:p>
          <a:p>
            <a:pPr>
              <a:lnSpc>
                <a:spcPts val="2025"/>
              </a:lnSpc>
            </a:pPr>
            <a:r>
              <a:rPr lang="ru-RU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 /</a:t>
            </a:r>
            <a:r>
              <a:rPr lang="ru-RU" sz="1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lang="ru-RU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/:</a:t>
            </a:r>
            <a:r>
              <a:rPr lang="ru-RU" sz="1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ru-RU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/:</a:t>
            </a:r>
            <a:r>
              <a:rPr lang="ru-RU" sz="1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ru-RU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Возвращает статистику за указанный период.</a:t>
            </a:r>
          </a:p>
        </p:txBody>
      </p:sp>
      <p:pic>
        <p:nvPicPr>
          <p:cNvPr id="18" name="Picture 21">
            <a:extLst>
              <a:ext uri="{FF2B5EF4-FFF2-40B4-BE49-F238E27FC236}">
                <a16:creationId xmlns:a16="http://schemas.microsoft.com/office/drawing/2014/main" id="{22E3D33B-D0E2-9A27-E46A-B0DBB5910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5240211" y="2460154"/>
            <a:ext cx="965388" cy="763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1">
            <a:extLst>
              <a:ext uri="{FF2B5EF4-FFF2-40B4-BE49-F238E27FC236}">
                <a16:creationId xmlns:a16="http://schemas.microsoft.com/office/drawing/2014/main" id="{77EB47C0-1667-87DD-A1AD-64E3DA506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>
            <a:off x="3620370" y="2506406"/>
            <a:ext cx="965388" cy="763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78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7280" y="332656"/>
            <a:ext cx="714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и развертывание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13" descr="File:Golang.png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954" y="1079066"/>
            <a:ext cx="2841038" cy="102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7280" y="2361830"/>
            <a:ext cx="5567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использованием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обработки запросов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(github.com/gin-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gonic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/gin)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77280" y="3501008"/>
            <a:ext cx="30072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go/net/http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77280" y="4132883"/>
            <a:ext cx="68918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Контейнирование с помощью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Colima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OS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качестве движка для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Docker’a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256797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Прямоугольник 14"/>
          <p:cNvSpPr/>
          <p:nvPr/>
        </p:nvSpPr>
        <p:spPr>
          <a:xfrm>
            <a:off x="377280" y="1502649"/>
            <a:ext cx="3943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Golang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654" y="3345752"/>
            <a:ext cx="772176" cy="772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308072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492" y="2301078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949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7280" y="332656"/>
            <a:ext cx="714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305" y="210349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10349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10349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651665"/>
              </p:ext>
            </p:extLst>
          </p:nvPr>
        </p:nvGraphicFramePr>
        <p:xfrm>
          <a:off x="377281" y="1772816"/>
          <a:ext cx="3016108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7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7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translate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label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937483"/>
              </p:ext>
            </p:extLst>
          </p:nvPr>
        </p:nvGraphicFramePr>
        <p:xfrm>
          <a:off x="364228" y="4415196"/>
          <a:ext cx="3049589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3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7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label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039713"/>
              </p:ext>
            </p:extLst>
          </p:nvPr>
        </p:nvGraphicFramePr>
        <p:xfrm>
          <a:off x="5300576" y="3284984"/>
          <a:ext cx="2942908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3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token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label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Прямоугольник 14"/>
          <p:cNvSpPr/>
          <p:nvPr/>
        </p:nvSpPr>
        <p:spPr>
          <a:xfrm>
            <a:off x="377280" y="1288852"/>
            <a:ext cx="18565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Sample_table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872625" y="2225992"/>
            <a:ext cx="3011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Перевод текста на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3351559" y="1750516"/>
            <a:ext cx="5912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Разметка данных (радость, гнев, негатив…)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Соединительная линия уступом 26"/>
          <p:cNvCxnSpPr>
            <a:stCxn id="17" idx="1"/>
            <a:endCxn id="12" idx="2"/>
          </p:cNvCxnSpPr>
          <p:nvPr/>
        </p:nvCxnSpPr>
        <p:spPr>
          <a:xfrm rot="10800000">
            <a:off x="1885335" y="2143657"/>
            <a:ext cx="987290" cy="3131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39"/>
          <p:cNvCxnSpPr>
            <a:stCxn id="18" idx="0"/>
            <a:endCxn id="74" idx="0"/>
          </p:cNvCxnSpPr>
          <p:nvPr/>
        </p:nvCxnSpPr>
        <p:spPr>
          <a:xfrm rot="16200000" flipV="1">
            <a:off x="4522341" y="-34960"/>
            <a:ext cx="230832" cy="3340120"/>
          </a:xfrm>
          <a:prstGeom prst="bentConnector3">
            <a:avLst>
              <a:gd name="adj1" fmla="val 1990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6710643" y="2771785"/>
            <a:ext cx="17043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Usage_table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718556" y="2996952"/>
            <a:ext cx="33684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Слово в словаре данных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1718556" y="3502360"/>
            <a:ext cx="32242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Частота использования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Соединительная линия уступом 47"/>
          <p:cNvCxnSpPr>
            <a:endCxn id="14" idx="0"/>
          </p:cNvCxnSpPr>
          <p:nvPr/>
        </p:nvCxnSpPr>
        <p:spPr>
          <a:xfrm rot="16200000" flipH="1">
            <a:off x="5991330" y="2504284"/>
            <a:ext cx="1063494" cy="49790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50"/>
          <p:cNvCxnSpPr>
            <a:stCxn id="44" idx="0"/>
            <a:endCxn id="57" idx="0"/>
          </p:cNvCxnSpPr>
          <p:nvPr/>
        </p:nvCxnSpPr>
        <p:spPr>
          <a:xfrm rot="16200000" flipH="1">
            <a:off x="4663243" y="1736507"/>
            <a:ext cx="123903" cy="2644792"/>
          </a:xfrm>
          <a:prstGeom prst="bentConnector3">
            <a:avLst>
              <a:gd name="adj1" fmla="val -10095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787365" y="3120855"/>
            <a:ext cx="52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_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302573" y="3375999"/>
            <a:ext cx="52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_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3" name="Соединительная линия уступом 62"/>
          <p:cNvCxnSpPr>
            <a:stCxn id="45" idx="2"/>
            <a:endCxn id="61" idx="2"/>
          </p:cNvCxnSpPr>
          <p:nvPr/>
        </p:nvCxnSpPr>
        <p:spPr>
          <a:xfrm rot="5400000" flipH="1" flipV="1">
            <a:off x="5337384" y="1738610"/>
            <a:ext cx="218694" cy="4232135"/>
          </a:xfrm>
          <a:prstGeom prst="bentConnector3">
            <a:avLst>
              <a:gd name="adj1" fmla="val -493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377280" y="3953531"/>
            <a:ext cx="14302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Log_table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4078357" y="4883968"/>
            <a:ext cx="44158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Расшифровка данных по словам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4078357" y="5345633"/>
            <a:ext cx="39288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разметки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4078357" y="5807298"/>
            <a:ext cx="1996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 запроса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707471" y="1519684"/>
            <a:ext cx="52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_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117262" y="4514636"/>
            <a:ext cx="52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_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789838" y="4514636"/>
            <a:ext cx="52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_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8" name="Соединительная линия уступом 77"/>
          <p:cNvCxnSpPr>
            <a:stCxn id="73" idx="1"/>
            <a:endCxn id="91" idx="2"/>
          </p:cNvCxnSpPr>
          <p:nvPr/>
        </p:nvCxnSpPr>
        <p:spPr>
          <a:xfrm rot="10800000">
            <a:off x="1718557" y="4891137"/>
            <a:ext cx="2359801" cy="11469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72" idx="1"/>
            <a:endCxn id="75" idx="2"/>
          </p:cNvCxnSpPr>
          <p:nvPr/>
        </p:nvCxnSpPr>
        <p:spPr>
          <a:xfrm rot="10800000">
            <a:off x="2377489" y="4883968"/>
            <a:ext cx="1700869" cy="69249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71" idx="1"/>
            <a:endCxn id="76" idx="2"/>
          </p:cNvCxnSpPr>
          <p:nvPr/>
        </p:nvCxnSpPr>
        <p:spPr>
          <a:xfrm rot="10800000">
            <a:off x="3050065" y="4883969"/>
            <a:ext cx="1028293" cy="2308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458330" y="4521804"/>
            <a:ext cx="52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_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09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7280" y="332656"/>
            <a:ext cx="714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Кэширование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D279141A-5F8B-AAF4-4252-E4DF3A76B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956" y="3410172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845725-4D1E-8E4B-C12E-016BE129E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006" y="5461361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1">
            <a:extLst>
              <a:ext uri="{FF2B5EF4-FFF2-40B4-BE49-F238E27FC236}">
                <a16:creationId xmlns:a16="http://schemas.microsoft.com/office/drawing/2014/main" id="{8E4396AA-3B31-8BF1-F698-4E66BC5C6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13655">
            <a:off x="6679757" y="4398561"/>
            <a:ext cx="1405786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B182CD-AE67-D162-7960-D522C1E473C6}"/>
              </a:ext>
            </a:extLst>
          </p:cNvPr>
          <p:cNvSpPr txBox="1"/>
          <p:nvPr/>
        </p:nvSpPr>
        <p:spPr>
          <a:xfrm>
            <a:off x="377280" y="3284984"/>
            <a:ext cx="62829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работы системы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на анализ тональности.</a:t>
            </a:r>
            <a:endParaRPr lang="en-US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</a:t>
            </a:r>
            <a:r>
              <a:rPr lang="ru-RU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ru-RU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Если данные есть → возврат результата.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Если данных нет → отправка запроса в модель.</a:t>
            </a:r>
            <a:endParaRPr lang="en-US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 результата в </a:t>
            </a:r>
            <a:r>
              <a:rPr lang="ru-RU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ru-RU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Возврат результата пользователю.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383CDB-4750-E7D8-BC3A-0C207DE045A2}"/>
              </a:ext>
            </a:extLst>
          </p:cNvPr>
          <p:cNvSpPr txBox="1"/>
          <p:nvPr/>
        </p:nvSpPr>
        <p:spPr>
          <a:xfrm>
            <a:off x="377280" y="1264692"/>
            <a:ext cx="829917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внедрения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пропускной способности: Система может обрабатывать больше запросов без увеличения нагрузки на модель.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пользовательского опыта: Пользователи получают результаты анализа тональности быстрее.</a:t>
            </a:r>
          </a:p>
        </p:txBody>
      </p:sp>
    </p:spTree>
    <p:extLst>
      <p:ext uri="{BB962C8B-B14F-4D97-AF65-F5344CB8AC3E}">
        <p14:creationId xmlns:p14="http://schemas.microsoft.com/office/powerpoint/2010/main" val="279954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817020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351" y="4785895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85895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81" y="1900436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77280" y="332656"/>
            <a:ext cx="714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текста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77281" y="1124744"/>
            <a:ext cx="8443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Варианты реализации (мое видение)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195113" y="1799895"/>
            <a:ext cx="43891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Случайный лес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68560" y="3062437"/>
            <a:ext cx="43891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опорных векторов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(SVM)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979712" y="4846647"/>
            <a:ext cx="53252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по многим меткам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MLC)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Bias classification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491880" y="2314788"/>
            <a:ext cx="43901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Слишком </a:t>
            </a:r>
            <a:r>
              <a:rPr lang="ru-RU" sz="16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дорого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Мы хотим 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2239938" y="3524102"/>
            <a:ext cx="56140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 явной линейности (на первый взгляд)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Математически </a:t>
            </a:r>
            <a:r>
              <a:rPr lang="ru-RU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сложный алгоритм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не люблю то, в чем до конца не разбираюсь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31" y="1538737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38" y="1918011"/>
            <a:ext cx="952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Прямоугольник 20"/>
          <p:cNvSpPr/>
          <p:nvPr/>
        </p:nvSpPr>
        <p:spPr>
          <a:xfrm>
            <a:off x="3062602" y="5738395"/>
            <a:ext cx="43901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Быстро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3419872" y="6074505"/>
            <a:ext cx="43901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3782682" y="6413059"/>
            <a:ext cx="43901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со стилем…</a:t>
            </a:r>
          </a:p>
        </p:txBody>
      </p:sp>
    </p:spTree>
    <p:extLst>
      <p:ext uri="{BB962C8B-B14F-4D97-AF65-F5344CB8AC3E}">
        <p14:creationId xmlns:p14="http://schemas.microsoft.com/office/powerpoint/2010/main" val="1701506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2A922-E349-62A6-848A-C12BB49E7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F145BD7-F926-137E-00F8-AB7258DBF9C6}"/>
              </a:ext>
            </a:extLst>
          </p:cNvPr>
          <p:cNvSpPr txBox="1"/>
          <p:nvPr/>
        </p:nvSpPr>
        <p:spPr>
          <a:xfrm>
            <a:off x="377280" y="332656"/>
            <a:ext cx="714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текста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13C4DEB-68D5-A86F-A730-F49F0E6C1FB8}"/>
              </a:ext>
            </a:extLst>
          </p:cNvPr>
          <p:cNvSpPr/>
          <p:nvPr/>
        </p:nvSpPr>
        <p:spPr>
          <a:xfrm>
            <a:off x="377281" y="1124744"/>
            <a:ext cx="8443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Варианты реализации (что по итогу получилось)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D3CC49-2BAF-BD94-B73F-0AA3241C9487}"/>
              </a:ext>
            </a:extLst>
          </p:cNvPr>
          <p:cNvSpPr txBox="1"/>
          <p:nvPr/>
        </p:nvSpPr>
        <p:spPr>
          <a:xfrm>
            <a:off x="377280" y="1670611"/>
            <a:ext cx="691276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модели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Word2Vec для векторного представления текста: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Текст преобразуется в числовые векторы с помощью модели Word2Vec.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Это позволяет модели работать с текстовыми данными на уровне семантики.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Нейронная сеть для классификации: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нейронная сеть (например, на основе </a:t>
            </a:r>
            <a:r>
              <a:rPr lang="ru-RU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ru-RU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ru-RU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для классификации векторов.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сети может включать слои LSTM или </a:t>
            </a:r>
            <a:r>
              <a:rPr lang="ru-RU" sz="20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r>
              <a:rPr lang="ru-RU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обработки последовательностей.</a:t>
            </a:r>
          </a:p>
        </p:txBody>
      </p:sp>
    </p:spTree>
    <p:extLst>
      <p:ext uri="{BB962C8B-B14F-4D97-AF65-F5344CB8AC3E}">
        <p14:creationId xmlns:p14="http://schemas.microsoft.com/office/powerpoint/2010/main" val="260875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7280" y="332656"/>
            <a:ext cx="714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Функциональность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77281" y="1124744"/>
            <a:ext cx="84431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API/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analyze?text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=some text to parse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77280" y="1738809"/>
            <a:ext cx="981134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 = 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"count" : "Number of words : Int64",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"label" : "soft max label of text : String",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"words" : [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"word" : "word itself : String",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"info" : [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"label" : "some label from learning labels : String",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"value" : "percentage : Int64"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261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269</TotalTime>
  <Words>1145</Words>
  <Application>Microsoft Office PowerPoint</Application>
  <PresentationFormat>Экран (4:3)</PresentationFormat>
  <Paragraphs>205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Times New Roman</vt:lpstr>
      <vt:lpstr>Главная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P.Gamov</dc:creator>
  <cp:lastModifiedBy>Павел Гамов</cp:lastModifiedBy>
  <cp:revision>43</cp:revision>
  <dcterms:created xsi:type="dcterms:W3CDTF">2024-11-08T09:54:20Z</dcterms:created>
  <dcterms:modified xsi:type="dcterms:W3CDTF">2025-01-08T13:54:51Z</dcterms:modified>
</cp:coreProperties>
</file>