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6858000" cx="9144000"/>
  <p:notesSz cx="6858000" cy="9144000"/>
  <p:embeddedFontLst>
    <p:embeddedFont>
      <p:font typeface="Helvetica Neue"/>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9" roundtripDataSignature="AMtx7mjlfa14b2bZUqyMNTLrkEwh+8je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HelveticaNeue-bold.fntdata"/><Relationship Id="rId21" Type="http://schemas.openxmlformats.org/officeDocument/2006/relationships/slide" Target="slides/slide16.xml"/><Relationship Id="rId65" Type="http://schemas.openxmlformats.org/officeDocument/2006/relationships/font" Target="fonts/HelveticaNeue-regular.fntdata"/><Relationship Id="rId24" Type="http://schemas.openxmlformats.org/officeDocument/2006/relationships/slide" Target="slides/slide19.xml"/><Relationship Id="rId68" Type="http://schemas.openxmlformats.org/officeDocument/2006/relationships/font" Target="fonts/HelveticaNeue-boldItalic.fntdata"/><Relationship Id="rId23" Type="http://schemas.openxmlformats.org/officeDocument/2006/relationships/slide" Target="slides/slide18.xml"/><Relationship Id="rId67" Type="http://schemas.openxmlformats.org/officeDocument/2006/relationships/font" Target="fonts/HelveticaNeue-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solidFill>
                  <a:schemeClr val="accent4"/>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solidFill>
                  <a:schemeClr val="accent4"/>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solidFill>
                  <a:schemeClr val="accent4"/>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solidFill>
                  <a:schemeClr val="accent4"/>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solidFill>
                  <a:schemeClr val="accent4"/>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solidFill>
                  <a:schemeClr val="accent4"/>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solidFill>
                  <a:schemeClr val="accent4"/>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solidFill>
                  <a:schemeClr val="accent4"/>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solidFill>
                  <a:schemeClr val="accent4"/>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Anexo 13 OACI manual prevac Doc 9422 AN/923 y manual de gestion de la seg operacional Doc. 9859 AN/460</a:t>
            </a:r>
            <a:endParaRPr/>
          </a:p>
        </p:txBody>
      </p:sp>
      <p:sp>
        <p:nvSpPr>
          <p:cNvPr id="15" name="Google Shape;1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c7f4ac746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c7f4ac746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c7f4ac746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c7f4ac746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c7f4ac746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c7f4ac746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g11c7f4ac746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 name="Google Shape;22;g11c7f4ac746_0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c7f4ac746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c7f4ac746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e0dc7ff9f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e0dc7ff9f_0_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 name="Google Shape;2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s-AR"/>
              <a:t>http://prevacc.org/preguntas.htm#3</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e0dc7ff9f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e0dc7ff9f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e0dc7ff9f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e0dc7ff9f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e0dc7ff9f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e0dc7ff9f_0_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e0dc7ff9f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e0dc7ff9f_0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e0dc7ff9f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e0dc7ff9f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e0dc7ff9f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e0dc7ff9f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e0dc7ff9f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e0dc7ff9f_0_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11c7f4ac74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11c7f4ac746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e0dc7ff9f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e0dc7ff9f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eab9c7555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eab9c7555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eafc05156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eafc05156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eafc05156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eafc05156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eafc05156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eafc05156_0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eafc05156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eafc05156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eafc05156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eafc05156_0_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eafc05156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eafc05156_0_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eafc05156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eafc05156_0_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11c7f4ac74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11c7f4ac74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eafc05156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eafc05156_0_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eafc05156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eafc05156_0_1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eafc05156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eafc05156_0_1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eafc05156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eafc05156_0_1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eafc05156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eafc05156_0_1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eafc05156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eafc05156_0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eafc05156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eafc05156_0_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eafc05156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eafc05156_0_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eafc05156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eafc05156_0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eafc05156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eafc05156_0_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1c7f4ac746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1c7f4ac746_0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9" name="Shape 9"/>
        <p:cNvGrpSpPr/>
        <p:nvPr/>
      </p:nvGrpSpPr>
      <p:grpSpPr>
        <a:xfrm>
          <a:off x="0" y="0"/>
          <a:ext cx="0" cy="0"/>
          <a:chOff x="0" y="0"/>
          <a:chExt cx="0" cy="0"/>
        </a:xfrm>
      </p:grpSpPr>
      <p:sp>
        <p:nvSpPr>
          <p:cNvPr id="10" name="Google Shape;10;p33"/>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chemeClr val="accent4"/>
              </a:buClr>
              <a:buSzPts val="1800"/>
              <a:buNone/>
              <a:defRPr/>
            </a:lvl1pPr>
            <a:lvl2pPr lvl="1" algn="ctr">
              <a:lnSpc>
                <a:spcPct val="100000"/>
              </a:lnSpc>
              <a:spcBef>
                <a:spcPts val="0"/>
              </a:spcBef>
              <a:spcAft>
                <a:spcPts val="0"/>
              </a:spcAft>
              <a:buClr>
                <a:schemeClr val="accent4"/>
              </a:buClr>
              <a:buSzPts val="1800"/>
              <a:buNone/>
              <a:defRPr/>
            </a:lvl2pPr>
            <a:lvl3pPr lvl="2" algn="ctr">
              <a:lnSpc>
                <a:spcPct val="100000"/>
              </a:lnSpc>
              <a:spcBef>
                <a:spcPts val="0"/>
              </a:spcBef>
              <a:spcAft>
                <a:spcPts val="0"/>
              </a:spcAft>
              <a:buClr>
                <a:schemeClr val="accent4"/>
              </a:buClr>
              <a:buSzPts val="1800"/>
              <a:buNone/>
              <a:defRPr/>
            </a:lvl3pPr>
            <a:lvl4pPr lvl="3" algn="ctr">
              <a:lnSpc>
                <a:spcPct val="100000"/>
              </a:lnSpc>
              <a:spcBef>
                <a:spcPts val="0"/>
              </a:spcBef>
              <a:spcAft>
                <a:spcPts val="0"/>
              </a:spcAft>
              <a:buClr>
                <a:schemeClr val="accent4"/>
              </a:buClr>
              <a:buSzPts val="1800"/>
              <a:buNone/>
              <a:defRPr/>
            </a:lvl4pPr>
            <a:lvl5pPr lvl="4" algn="ctr">
              <a:lnSpc>
                <a:spcPct val="100000"/>
              </a:lnSpc>
              <a:spcBef>
                <a:spcPts val="0"/>
              </a:spcBef>
              <a:spcAft>
                <a:spcPts val="0"/>
              </a:spcAft>
              <a:buClr>
                <a:schemeClr val="accent4"/>
              </a:buClr>
              <a:buSzPts val="1800"/>
              <a:buNone/>
              <a:defRPr/>
            </a:lvl5pPr>
            <a:lvl6pPr lvl="5" algn="ctr">
              <a:lnSpc>
                <a:spcPct val="100000"/>
              </a:lnSpc>
              <a:spcBef>
                <a:spcPts val="0"/>
              </a:spcBef>
              <a:spcAft>
                <a:spcPts val="0"/>
              </a:spcAft>
              <a:buClr>
                <a:schemeClr val="accent4"/>
              </a:buClr>
              <a:buSzPts val="1800"/>
              <a:buNone/>
              <a:defRPr/>
            </a:lvl6pPr>
            <a:lvl7pPr lvl="6" algn="ctr">
              <a:lnSpc>
                <a:spcPct val="100000"/>
              </a:lnSpc>
              <a:spcBef>
                <a:spcPts val="0"/>
              </a:spcBef>
              <a:spcAft>
                <a:spcPts val="0"/>
              </a:spcAft>
              <a:buClr>
                <a:schemeClr val="accent4"/>
              </a:buClr>
              <a:buSzPts val="1800"/>
              <a:buNone/>
              <a:defRPr/>
            </a:lvl7pPr>
            <a:lvl8pPr lvl="7" algn="ctr">
              <a:lnSpc>
                <a:spcPct val="100000"/>
              </a:lnSpc>
              <a:spcBef>
                <a:spcPts val="0"/>
              </a:spcBef>
              <a:spcAft>
                <a:spcPts val="0"/>
              </a:spcAft>
              <a:buClr>
                <a:schemeClr val="accent4"/>
              </a:buClr>
              <a:buSzPts val="1800"/>
              <a:buNone/>
              <a:defRPr/>
            </a:lvl8pPr>
            <a:lvl9pPr lvl="8" algn="ctr">
              <a:lnSpc>
                <a:spcPct val="100000"/>
              </a:lnSpc>
              <a:spcBef>
                <a:spcPts val="0"/>
              </a:spcBef>
              <a:spcAft>
                <a:spcPts val="0"/>
              </a:spcAft>
              <a:buClr>
                <a:schemeClr val="accent4"/>
              </a:buClr>
              <a:buSzPts val="1800"/>
              <a:buNone/>
              <a:defRPr/>
            </a:lvl9pPr>
          </a:lstStyle>
          <a:p/>
        </p:txBody>
      </p:sp>
      <p:sp>
        <p:nvSpPr>
          <p:cNvPr id="11" name="Google Shape;11;p33"/>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700"/>
              </a:spcBef>
              <a:spcAft>
                <a:spcPts val="0"/>
              </a:spcAft>
              <a:buClr>
                <a:schemeClr val="accent4"/>
              </a:buClr>
              <a:buSzPts val="1800"/>
              <a:buChar char="•"/>
              <a:defRPr/>
            </a:lvl1pPr>
            <a:lvl2pPr indent="-342900" lvl="1" marL="914400" algn="l">
              <a:lnSpc>
                <a:spcPct val="100000"/>
              </a:lnSpc>
              <a:spcBef>
                <a:spcPts val="700"/>
              </a:spcBef>
              <a:spcAft>
                <a:spcPts val="0"/>
              </a:spcAft>
              <a:buClr>
                <a:schemeClr val="accent4"/>
              </a:buClr>
              <a:buSzPts val="1800"/>
              <a:buChar char="–"/>
              <a:defRPr/>
            </a:lvl2pPr>
            <a:lvl3pPr indent="-342900" lvl="2" marL="1371600" algn="l">
              <a:lnSpc>
                <a:spcPct val="100000"/>
              </a:lnSpc>
              <a:spcBef>
                <a:spcPts val="700"/>
              </a:spcBef>
              <a:spcAft>
                <a:spcPts val="0"/>
              </a:spcAft>
              <a:buClr>
                <a:schemeClr val="accent4"/>
              </a:buClr>
              <a:buSzPts val="1800"/>
              <a:buChar char="•"/>
              <a:defRPr/>
            </a:lvl3pPr>
            <a:lvl4pPr indent="-342900" lvl="3" marL="1828800" algn="l">
              <a:lnSpc>
                <a:spcPct val="100000"/>
              </a:lnSpc>
              <a:spcBef>
                <a:spcPts val="700"/>
              </a:spcBef>
              <a:spcAft>
                <a:spcPts val="0"/>
              </a:spcAft>
              <a:buClr>
                <a:schemeClr val="accent4"/>
              </a:buClr>
              <a:buSzPts val="1800"/>
              <a:buChar char="–"/>
              <a:defRPr/>
            </a:lvl4pPr>
            <a:lvl5pPr indent="-342900" lvl="4" marL="2286000" algn="l">
              <a:lnSpc>
                <a:spcPct val="100000"/>
              </a:lnSpc>
              <a:spcBef>
                <a:spcPts val="700"/>
              </a:spcBef>
              <a:spcAft>
                <a:spcPts val="0"/>
              </a:spcAft>
              <a:buClr>
                <a:schemeClr val="accent4"/>
              </a:buClr>
              <a:buSzPts val="1800"/>
              <a:buChar char="»"/>
              <a:defRPr/>
            </a:lvl5pPr>
            <a:lvl6pPr indent="-342900" lvl="5" marL="2743200" algn="l">
              <a:lnSpc>
                <a:spcPct val="100000"/>
              </a:lnSpc>
              <a:spcBef>
                <a:spcPts val="700"/>
              </a:spcBef>
              <a:spcAft>
                <a:spcPts val="0"/>
              </a:spcAft>
              <a:buClr>
                <a:schemeClr val="accent4"/>
              </a:buClr>
              <a:buSzPts val="1800"/>
              <a:buChar char="»"/>
              <a:defRPr/>
            </a:lvl6pPr>
            <a:lvl7pPr indent="-342900" lvl="6" marL="3200400" algn="l">
              <a:lnSpc>
                <a:spcPct val="100000"/>
              </a:lnSpc>
              <a:spcBef>
                <a:spcPts val="700"/>
              </a:spcBef>
              <a:spcAft>
                <a:spcPts val="0"/>
              </a:spcAft>
              <a:buClr>
                <a:schemeClr val="accent4"/>
              </a:buClr>
              <a:buSzPts val="1800"/>
              <a:buChar char="»"/>
              <a:defRPr/>
            </a:lvl7pPr>
            <a:lvl8pPr indent="-342900" lvl="7" marL="3657600" algn="l">
              <a:lnSpc>
                <a:spcPct val="100000"/>
              </a:lnSpc>
              <a:spcBef>
                <a:spcPts val="700"/>
              </a:spcBef>
              <a:spcAft>
                <a:spcPts val="0"/>
              </a:spcAft>
              <a:buClr>
                <a:schemeClr val="accent4"/>
              </a:buClr>
              <a:buSzPts val="1800"/>
              <a:buChar char="»"/>
              <a:defRPr/>
            </a:lvl8pPr>
            <a:lvl9pPr indent="-342900" lvl="8" marL="4114800" algn="l">
              <a:lnSpc>
                <a:spcPct val="100000"/>
              </a:lnSpc>
              <a:spcBef>
                <a:spcPts val="700"/>
              </a:spcBef>
              <a:spcAft>
                <a:spcPts val="0"/>
              </a:spcAft>
              <a:buClr>
                <a:schemeClr val="accent4"/>
              </a:buClr>
              <a:buSzPts val="1800"/>
              <a:buChar char="»"/>
              <a:defRPr/>
            </a:lvl9pPr>
          </a:lstStyle>
          <a:p/>
        </p:txBody>
      </p:sp>
      <p:sp>
        <p:nvSpPr>
          <p:cNvPr id="12" name="Google Shape;12;p33"/>
          <p:cNvSpPr txBox="1"/>
          <p:nvPr>
            <p:ph idx="12" type="sldNum"/>
          </p:nvPr>
        </p:nvSpPr>
        <p:spPr>
          <a:xfrm>
            <a:off x="6553200" y="6245225"/>
            <a:ext cx="2133600" cy="431552"/>
          </a:xfrm>
          <a:prstGeom prst="rect">
            <a:avLst/>
          </a:prstGeom>
          <a:noFill/>
          <a:ln>
            <a:noFill/>
          </a:ln>
        </p:spPr>
        <p:txBody>
          <a:bodyPr anchorCtr="0" anchor="t" bIns="50800" lIns="50800" spcFirstLastPara="1" rIns="50800" wrap="square" tIns="50800">
            <a:spAutoFit/>
          </a:bodyPr>
          <a:lstStyle>
            <a:lvl1pPr indent="0" lvl="0" marL="0" algn="l">
              <a:lnSpc>
                <a:spcPct val="100000"/>
              </a:lnSpc>
              <a:spcBef>
                <a:spcPts val="0"/>
              </a:spcBef>
              <a:spcAft>
                <a:spcPts val="0"/>
              </a:spcAft>
              <a:buClr>
                <a:schemeClr val="accent4"/>
              </a:buClr>
              <a:buSzPts val="2400"/>
              <a:buFont typeface="Times New Roman"/>
              <a:buNone/>
              <a:defRPr sz="2400">
                <a:latin typeface="Times New Roman"/>
                <a:ea typeface="Times New Roman"/>
                <a:cs typeface="Times New Roman"/>
                <a:sym typeface="Times New Roman"/>
              </a:defRPr>
            </a:lvl1pPr>
            <a:lvl2pPr indent="0" lvl="1" marL="0" algn="l">
              <a:lnSpc>
                <a:spcPct val="100000"/>
              </a:lnSpc>
              <a:spcBef>
                <a:spcPts val="0"/>
              </a:spcBef>
              <a:spcAft>
                <a:spcPts val="0"/>
              </a:spcAft>
              <a:buClr>
                <a:schemeClr val="accent4"/>
              </a:buClr>
              <a:buSzPts val="2400"/>
              <a:buFont typeface="Times New Roman"/>
              <a:buNone/>
              <a:defRPr sz="2400">
                <a:latin typeface="Times New Roman"/>
                <a:ea typeface="Times New Roman"/>
                <a:cs typeface="Times New Roman"/>
                <a:sym typeface="Times New Roman"/>
              </a:defRPr>
            </a:lvl2pPr>
            <a:lvl3pPr indent="0" lvl="2" marL="0" algn="l">
              <a:lnSpc>
                <a:spcPct val="100000"/>
              </a:lnSpc>
              <a:spcBef>
                <a:spcPts val="0"/>
              </a:spcBef>
              <a:spcAft>
                <a:spcPts val="0"/>
              </a:spcAft>
              <a:buClr>
                <a:schemeClr val="accent4"/>
              </a:buClr>
              <a:buSzPts val="2400"/>
              <a:buFont typeface="Times New Roman"/>
              <a:buNone/>
              <a:defRPr sz="2400">
                <a:latin typeface="Times New Roman"/>
                <a:ea typeface="Times New Roman"/>
                <a:cs typeface="Times New Roman"/>
                <a:sym typeface="Times New Roman"/>
              </a:defRPr>
            </a:lvl3pPr>
            <a:lvl4pPr indent="0" lvl="3" marL="0" algn="l">
              <a:lnSpc>
                <a:spcPct val="100000"/>
              </a:lnSpc>
              <a:spcBef>
                <a:spcPts val="0"/>
              </a:spcBef>
              <a:spcAft>
                <a:spcPts val="0"/>
              </a:spcAft>
              <a:buClr>
                <a:schemeClr val="accent4"/>
              </a:buClr>
              <a:buSzPts val="2400"/>
              <a:buFont typeface="Times New Roman"/>
              <a:buNone/>
              <a:defRPr sz="2400">
                <a:latin typeface="Times New Roman"/>
                <a:ea typeface="Times New Roman"/>
                <a:cs typeface="Times New Roman"/>
                <a:sym typeface="Times New Roman"/>
              </a:defRPr>
            </a:lvl4pPr>
            <a:lvl5pPr indent="0" lvl="4" marL="0" algn="l">
              <a:lnSpc>
                <a:spcPct val="100000"/>
              </a:lnSpc>
              <a:spcBef>
                <a:spcPts val="0"/>
              </a:spcBef>
              <a:spcAft>
                <a:spcPts val="0"/>
              </a:spcAft>
              <a:buClr>
                <a:schemeClr val="accent4"/>
              </a:buClr>
              <a:buSzPts val="2400"/>
              <a:buFont typeface="Times New Roman"/>
              <a:buNone/>
              <a:defRPr sz="2400">
                <a:latin typeface="Times New Roman"/>
                <a:ea typeface="Times New Roman"/>
                <a:cs typeface="Times New Roman"/>
                <a:sym typeface="Times New Roman"/>
              </a:defRPr>
            </a:lvl5pPr>
            <a:lvl6pPr indent="0" lvl="5" marL="0" algn="l">
              <a:lnSpc>
                <a:spcPct val="100000"/>
              </a:lnSpc>
              <a:spcBef>
                <a:spcPts val="0"/>
              </a:spcBef>
              <a:spcAft>
                <a:spcPts val="0"/>
              </a:spcAft>
              <a:buClr>
                <a:schemeClr val="accent4"/>
              </a:buClr>
              <a:buSzPts val="2400"/>
              <a:buFont typeface="Times New Roman"/>
              <a:buNone/>
              <a:defRPr sz="2400">
                <a:latin typeface="Times New Roman"/>
                <a:ea typeface="Times New Roman"/>
                <a:cs typeface="Times New Roman"/>
                <a:sym typeface="Times New Roman"/>
              </a:defRPr>
            </a:lvl6pPr>
            <a:lvl7pPr indent="0" lvl="6" marL="0" algn="l">
              <a:lnSpc>
                <a:spcPct val="100000"/>
              </a:lnSpc>
              <a:spcBef>
                <a:spcPts val="0"/>
              </a:spcBef>
              <a:spcAft>
                <a:spcPts val="0"/>
              </a:spcAft>
              <a:buClr>
                <a:schemeClr val="accent4"/>
              </a:buClr>
              <a:buSzPts val="2400"/>
              <a:buFont typeface="Times New Roman"/>
              <a:buNone/>
              <a:defRPr sz="2400">
                <a:latin typeface="Times New Roman"/>
                <a:ea typeface="Times New Roman"/>
                <a:cs typeface="Times New Roman"/>
                <a:sym typeface="Times New Roman"/>
              </a:defRPr>
            </a:lvl7pPr>
            <a:lvl8pPr indent="0" lvl="7" marL="0" algn="l">
              <a:lnSpc>
                <a:spcPct val="100000"/>
              </a:lnSpc>
              <a:spcBef>
                <a:spcPts val="0"/>
              </a:spcBef>
              <a:spcAft>
                <a:spcPts val="0"/>
              </a:spcAft>
              <a:buClr>
                <a:schemeClr val="accent4"/>
              </a:buClr>
              <a:buSzPts val="2400"/>
              <a:buFont typeface="Times New Roman"/>
              <a:buNone/>
              <a:defRPr sz="2400">
                <a:latin typeface="Times New Roman"/>
                <a:ea typeface="Times New Roman"/>
                <a:cs typeface="Times New Roman"/>
                <a:sym typeface="Times New Roman"/>
              </a:defRPr>
            </a:lvl8pPr>
            <a:lvl9pPr indent="0" lvl="8" marL="0" algn="l">
              <a:lnSpc>
                <a:spcPct val="100000"/>
              </a:lnSpc>
              <a:spcBef>
                <a:spcPts val="0"/>
              </a:spcBef>
              <a:spcAft>
                <a:spcPts val="0"/>
              </a:spcAft>
              <a:buClr>
                <a:schemeClr val="accent4"/>
              </a:buClr>
              <a:buSzPts val="2400"/>
              <a:buFont typeface="Times New Roman"/>
              <a:buNone/>
              <a:defRPr sz="2400">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rmAutofit/>
          </a:bodyPr>
          <a:lstStyle>
            <a:lvl1pPr lvl="0" marR="0" rtl="0" algn="ctr">
              <a:lnSpc>
                <a:spcPct val="100000"/>
              </a:lnSpc>
              <a:spcBef>
                <a:spcPts val="0"/>
              </a:spcBef>
              <a:spcAft>
                <a:spcPts val="0"/>
              </a:spcAft>
              <a:buClr>
                <a:schemeClr val="accent4"/>
              </a:buClr>
              <a:buSzPts val="4400"/>
              <a:buFont typeface="Arial"/>
              <a:buNone/>
              <a:defRPr b="0" i="0" sz="44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chemeClr val="accent4"/>
              </a:buClr>
              <a:buSzPts val="4400"/>
              <a:buFont typeface="Arial"/>
              <a:buNone/>
              <a:defRPr b="0" i="0" sz="4400" u="none" cap="none" strike="noStrike">
                <a:solidFill>
                  <a:schemeClr val="accent4"/>
                </a:solidFill>
                <a:latin typeface="Arial"/>
                <a:ea typeface="Arial"/>
                <a:cs typeface="Arial"/>
                <a:sym typeface="Arial"/>
              </a:defRPr>
            </a:lvl2pPr>
            <a:lvl3pPr lvl="2" marR="0" rtl="0" algn="ctr">
              <a:lnSpc>
                <a:spcPct val="100000"/>
              </a:lnSpc>
              <a:spcBef>
                <a:spcPts val="0"/>
              </a:spcBef>
              <a:spcAft>
                <a:spcPts val="0"/>
              </a:spcAft>
              <a:buClr>
                <a:schemeClr val="accent4"/>
              </a:buClr>
              <a:buSzPts val="4400"/>
              <a:buFont typeface="Arial"/>
              <a:buNone/>
              <a:defRPr b="0" i="0" sz="4400" u="none" cap="none" strike="noStrike">
                <a:solidFill>
                  <a:schemeClr val="accent4"/>
                </a:solidFill>
                <a:latin typeface="Arial"/>
                <a:ea typeface="Arial"/>
                <a:cs typeface="Arial"/>
                <a:sym typeface="Arial"/>
              </a:defRPr>
            </a:lvl3pPr>
            <a:lvl4pPr lvl="3" marR="0" rtl="0" algn="ctr">
              <a:lnSpc>
                <a:spcPct val="100000"/>
              </a:lnSpc>
              <a:spcBef>
                <a:spcPts val="0"/>
              </a:spcBef>
              <a:spcAft>
                <a:spcPts val="0"/>
              </a:spcAft>
              <a:buClr>
                <a:schemeClr val="accent4"/>
              </a:buClr>
              <a:buSzPts val="4400"/>
              <a:buFont typeface="Arial"/>
              <a:buNone/>
              <a:defRPr b="0" i="0" sz="4400" u="none" cap="none" strike="noStrike">
                <a:solidFill>
                  <a:schemeClr val="accent4"/>
                </a:solidFill>
                <a:latin typeface="Arial"/>
                <a:ea typeface="Arial"/>
                <a:cs typeface="Arial"/>
                <a:sym typeface="Arial"/>
              </a:defRPr>
            </a:lvl4pPr>
            <a:lvl5pPr lvl="4" marR="0" rtl="0" algn="ctr">
              <a:lnSpc>
                <a:spcPct val="100000"/>
              </a:lnSpc>
              <a:spcBef>
                <a:spcPts val="0"/>
              </a:spcBef>
              <a:spcAft>
                <a:spcPts val="0"/>
              </a:spcAft>
              <a:buClr>
                <a:schemeClr val="accent4"/>
              </a:buClr>
              <a:buSzPts val="4400"/>
              <a:buFont typeface="Arial"/>
              <a:buNone/>
              <a:defRPr b="0" i="0" sz="4400" u="none" cap="none" strike="noStrike">
                <a:solidFill>
                  <a:schemeClr val="accent4"/>
                </a:solidFill>
                <a:latin typeface="Arial"/>
                <a:ea typeface="Arial"/>
                <a:cs typeface="Arial"/>
                <a:sym typeface="Arial"/>
              </a:defRPr>
            </a:lvl5pPr>
            <a:lvl6pPr lvl="5" marR="0" rtl="0" algn="ctr">
              <a:lnSpc>
                <a:spcPct val="100000"/>
              </a:lnSpc>
              <a:spcBef>
                <a:spcPts val="0"/>
              </a:spcBef>
              <a:spcAft>
                <a:spcPts val="0"/>
              </a:spcAft>
              <a:buClr>
                <a:schemeClr val="accent4"/>
              </a:buClr>
              <a:buSzPts val="4400"/>
              <a:buFont typeface="Arial"/>
              <a:buNone/>
              <a:defRPr b="0" i="0" sz="4400" u="none" cap="none" strike="noStrike">
                <a:solidFill>
                  <a:schemeClr val="accent4"/>
                </a:solidFill>
                <a:latin typeface="Arial"/>
                <a:ea typeface="Arial"/>
                <a:cs typeface="Arial"/>
                <a:sym typeface="Arial"/>
              </a:defRPr>
            </a:lvl6pPr>
            <a:lvl7pPr lvl="6" marR="0" rtl="0" algn="ctr">
              <a:lnSpc>
                <a:spcPct val="100000"/>
              </a:lnSpc>
              <a:spcBef>
                <a:spcPts val="0"/>
              </a:spcBef>
              <a:spcAft>
                <a:spcPts val="0"/>
              </a:spcAft>
              <a:buClr>
                <a:schemeClr val="accent4"/>
              </a:buClr>
              <a:buSzPts val="4400"/>
              <a:buFont typeface="Arial"/>
              <a:buNone/>
              <a:defRPr b="0" i="0" sz="4400" u="none" cap="none" strike="noStrike">
                <a:solidFill>
                  <a:schemeClr val="accent4"/>
                </a:solidFill>
                <a:latin typeface="Arial"/>
                <a:ea typeface="Arial"/>
                <a:cs typeface="Arial"/>
                <a:sym typeface="Arial"/>
              </a:defRPr>
            </a:lvl7pPr>
            <a:lvl8pPr lvl="7" marR="0" rtl="0" algn="ctr">
              <a:lnSpc>
                <a:spcPct val="100000"/>
              </a:lnSpc>
              <a:spcBef>
                <a:spcPts val="0"/>
              </a:spcBef>
              <a:spcAft>
                <a:spcPts val="0"/>
              </a:spcAft>
              <a:buClr>
                <a:schemeClr val="accent4"/>
              </a:buClr>
              <a:buSzPts val="4400"/>
              <a:buFont typeface="Arial"/>
              <a:buNone/>
              <a:defRPr b="0" i="0" sz="4400" u="none" cap="none" strike="noStrike">
                <a:solidFill>
                  <a:schemeClr val="accent4"/>
                </a:solidFill>
                <a:latin typeface="Arial"/>
                <a:ea typeface="Arial"/>
                <a:cs typeface="Arial"/>
                <a:sym typeface="Arial"/>
              </a:defRPr>
            </a:lvl8pPr>
            <a:lvl9pPr lvl="8" marR="0" rtl="0" algn="ctr">
              <a:lnSpc>
                <a:spcPct val="100000"/>
              </a:lnSpc>
              <a:spcBef>
                <a:spcPts val="0"/>
              </a:spcBef>
              <a:spcAft>
                <a:spcPts val="0"/>
              </a:spcAft>
              <a:buClr>
                <a:schemeClr val="accent4"/>
              </a:buClr>
              <a:buSzPts val="4400"/>
              <a:buFont typeface="Arial"/>
              <a:buNone/>
              <a:defRPr b="0" i="0" sz="4400" u="none" cap="none" strike="noStrike">
                <a:solidFill>
                  <a:schemeClr val="accent4"/>
                </a:solidFill>
                <a:latin typeface="Arial"/>
                <a:ea typeface="Arial"/>
                <a:cs typeface="Arial"/>
                <a:sym typeface="Arial"/>
              </a:defRPr>
            </a:lvl9pPr>
          </a:lstStyle>
          <a:p/>
        </p:txBody>
      </p:sp>
      <p:sp>
        <p:nvSpPr>
          <p:cNvPr id="7" name="Google Shape;7;p32"/>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lvl1pPr indent="-431800" lvl="0" marL="457200" marR="0" rtl="0" algn="l">
              <a:lnSpc>
                <a:spcPct val="100000"/>
              </a:lnSpc>
              <a:spcBef>
                <a:spcPts val="700"/>
              </a:spcBef>
              <a:spcAft>
                <a:spcPts val="0"/>
              </a:spcAft>
              <a:buClr>
                <a:schemeClr val="accent4"/>
              </a:buClr>
              <a:buSzPts val="3200"/>
              <a:buFont typeface="Arial"/>
              <a:buChar char="•"/>
              <a:defRPr b="0" i="0" sz="3200" u="none" cap="none" strike="noStrike">
                <a:solidFill>
                  <a:schemeClr val="accent4"/>
                </a:solidFill>
                <a:latin typeface="Arial"/>
                <a:ea typeface="Arial"/>
                <a:cs typeface="Arial"/>
                <a:sym typeface="Arial"/>
              </a:defRPr>
            </a:lvl1pPr>
            <a:lvl2pPr indent="-431800" lvl="1" marL="914400" marR="0" rtl="0" algn="l">
              <a:lnSpc>
                <a:spcPct val="100000"/>
              </a:lnSpc>
              <a:spcBef>
                <a:spcPts val="700"/>
              </a:spcBef>
              <a:spcAft>
                <a:spcPts val="0"/>
              </a:spcAft>
              <a:buClr>
                <a:schemeClr val="accent4"/>
              </a:buClr>
              <a:buSzPts val="3200"/>
              <a:buFont typeface="Arial"/>
              <a:buChar char="–"/>
              <a:defRPr b="0" i="0" sz="3200" u="none" cap="none" strike="noStrike">
                <a:solidFill>
                  <a:schemeClr val="accent4"/>
                </a:solidFill>
                <a:latin typeface="Arial"/>
                <a:ea typeface="Arial"/>
                <a:cs typeface="Arial"/>
                <a:sym typeface="Arial"/>
              </a:defRPr>
            </a:lvl2pPr>
            <a:lvl3pPr indent="-431800" lvl="2" marL="1371600" marR="0" rtl="0" algn="l">
              <a:lnSpc>
                <a:spcPct val="100000"/>
              </a:lnSpc>
              <a:spcBef>
                <a:spcPts val="700"/>
              </a:spcBef>
              <a:spcAft>
                <a:spcPts val="0"/>
              </a:spcAft>
              <a:buClr>
                <a:schemeClr val="accent4"/>
              </a:buClr>
              <a:buSzPts val="3200"/>
              <a:buFont typeface="Arial"/>
              <a:buChar char="•"/>
              <a:defRPr b="0" i="0" sz="3200" u="none" cap="none" strike="noStrike">
                <a:solidFill>
                  <a:schemeClr val="accent4"/>
                </a:solidFill>
                <a:latin typeface="Arial"/>
                <a:ea typeface="Arial"/>
                <a:cs typeface="Arial"/>
                <a:sym typeface="Arial"/>
              </a:defRPr>
            </a:lvl3pPr>
            <a:lvl4pPr indent="-431800" lvl="3" marL="1828800" marR="0" rtl="0" algn="l">
              <a:lnSpc>
                <a:spcPct val="100000"/>
              </a:lnSpc>
              <a:spcBef>
                <a:spcPts val="700"/>
              </a:spcBef>
              <a:spcAft>
                <a:spcPts val="0"/>
              </a:spcAft>
              <a:buClr>
                <a:schemeClr val="accent4"/>
              </a:buClr>
              <a:buSzPts val="3200"/>
              <a:buFont typeface="Arial"/>
              <a:buChar char="–"/>
              <a:defRPr b="0" i="0" sz="3200" u="none" cap="none" strike="noStrike">
                <a:solidFill>
                  <a:schemeClr val="accent4"/>
                </a:solidFill>
                <a:latin typeface="Arial"/>
                <a:ea typeface="Arial"/>
                <a:cs typeface="Arial"/>
                <a:sym typeface="Arial"/>
              </a:defRPr>
            </a:lvl4pPr>
            <a:lvl5pPr indent="-431800" lvl="4" marL="2286000" marR="0" rtl="0" algn="l">
              <a:lnSpc>
                <a:spcPct val="100000"/>
              </a:lnSpc>
              <a:spcBef>
                <a:spcPts val="700"/>
              </a:spcBef>
              <a:spcAft>
                <a:spcPts val="0"/>
              </a:spcAft>
              <a:buClr>
                <a:schemeClr val="accent4"/>
              </a:buClr>
              <a:buSzPts val="3200"/>
              <a:buFont typeface="Arial"/>
              <a:buChar char="»"/>
              <a:defRPr b="0" i="0" sz="3200" u="none" cap="none" strike="noStrike">
                <a:solidFill>
                  <a:schemeClr val="accent4"/>
                </a:solidFill>
                <a:latin typeface="Arial"/>
                <a:ea typeface="Arial"/>
                <a:cs typeface="Arial"/>
                <a:sym typeface="Arial"/>
              </a:defRPr>
            </a:lvl5pPr>
            <a:lvl6pPr indent="-431800" lvl="5" marL="2743200" marR="0" rtl="0" algn="l">
              <a:lnSpc>
                <a:spcPct val="100000"/>
              </a:lnSpc>
              <a:spcBef>
                <a:spcPts val="700"/>
              </a:spcBef>
              <a:spcAft>
                <a:spcPts val="0"/>
              </a:spcAft>
              <a:buClr>
                <a:schemeClr val="accent4"/>
              </a:buClr>
              <a:buSzPts val="3200"/>
              <a:buFont typeface="Arial"/>
              <a:buChar char="»"/>
              <a:defRPr b="0" i="0" sz="3200" u="none" cap="none" strike="noStrike">
                <a:solidFill>
                  <a:schemeClr val="accent4"/>
                </a:solidFill>
                <a:latin typeface="Arial"/>
                <a:ea typeface="Arial"/>
                <a:cs typeface="Arial"/>
                <a:sym typeface="Arial"/>
              </a:defRPr>
            </a:lvl6pPr>
            <a:lvl7pPr indent="-431800" lvl="6" marL="3200400" marR="0" rtl="0" algn="l">
              <a:lnSpc>
                <a:spcPct val="100000"/>
              </a:lnSpc>
              <a:spcBef>
                <a:spcPts val="700"/>
              </a:spcBef>
              <a:spcAft>
                <a:spcPts val="0"/>
              </a:spcAft>
              <a:buClr>
                <a:schemeClr val="accent4"/>
              </a:buClr>
              <a:buSzPts val="3200"/>
              <a:buFont typeface="Arial"/>
              <a:buChar char="»"/>
              <a:defRPr b="0" i="0" sz="3200" u="none" cap="none" strike="noStrike">
                <a:solidFill>
                  <a:schemeClr val="accent4"/>
                </a:solidFill>
                <a:latin typeface="Arial"/>
                <a:ea typeface="Arial"/>
                <a:cs typeface="Arial"/>
                <a:sym typeface="Arial"/>
              </a:defRPr>
            </a:lvl7pPr>
            <a:lvl8pPr indent="-431800" lvl="7" marL="3657600" marR="0" rtl="0" algn="l">
              <a:lnSpc>
                <a:spcPct val="100000"/>
              </a:lnSpc>
              <a:spcBef>
                <a:spcPts val="700"/>
              </a:spcBef>
              <a:spcAft>
                <a:spcPts val="0"/>
              </a:spcAft>
              <a:buClr>
                <a:schemeClr val="accent4"/>
              </a:buClr>
              <a:buSzPts val="3200"/>
              <a:buFont typeface="Arial"/>
              <a:buChar char="»"/>
              <a:defRPr b="0" i="0" sz="3200" u="none" cap="none" strike="noStrike">
                <a:solidFill>
                  <a:schemeClr val="accent4"/>
                </a:solidFill>
                <a:latin typeface="Arial"/>
                <a:ea typeface="Arial"/>
                <a:cs typeface="Arial"/>
                <a:sym typeface="Arial"/>
              </a:defRPr>
            </a:lvl8pPr>
            <a:lvl9pPr indent="-431800" lvl="8" marL="4114800" marR="0" rtl="0" algn="l">
              <a:lnSpc>
                <a:spcPct val="100000"/>
              </a:lnSpc>
              <a:spcBef>
                <a:spcPts val="700"/>
              </a:spcBef>
              <a:spcAft>
                <a:spcPts val="0"/>
              </a:spcAft>
              <a:buClr>
                <a:schemeClr val="accent4"/>
              </a:buClr>
              <a:buSzPts val="3200"/>
              <a:buFont typeface="Arial"/>
              <a:buChar char="»"/>
              <a:defRPr b="0" i="0" sz="3200" u="none" cap="none" strike="noStrike">
                <a:solidFill>
                  <a:schemeClr val="accent4"/>
                </a:solidFill>
                <a:latin typeface="Arial"/>
                <a:ea typeface="Arial"/>
                <a:cs typeface="Arial"/>
                <a:sym typeface="Arial"/>
              </a:defRPr>
            </a:lvl9pPr>
          </a:lstStyle>
          <a:p/>
        </p:txBody>
      </p:sp>
      <p:sp>
        <p:nvSpPr>
          <p:cNvPr id="8" name="Google Shape;8;p32"/>
          <p:cNvSpPr txBox="1"/>
          <p:nvPr>
            <p:ph idx="12" type="sldNum"/>
          </p:nvPr>
        </p:nvSpPr>
        <p:spPr>
          <a:xfrm>
            <a:off x="6553200" y="6245225"/>
            <a:ext cx="2133600" cy="431552"/>
          </a:xfrm>
          <a:prstGeom prst="rect">
            <a:avLst/>
          </a:prstGeom>
          <a:noFill/>
          <a:ln>
            <a:noFill/>
          </a:ln>
        </p:spPr>
        <p:txBody>
          <a:bodyPr anchorCtr="0" anchor="t" bIns="50800" lIns="50800" spcFirstLastPara="1" rIns="50800" wrap="square" tIns="50800">
            <a:spAutoFit/>
          </a:bodyPr>
          <a:lstStyle>
            <a:lvl1pPr indent="0" lvl="0" marL="0" marR="0" rtl="0" algn="l">
              <a:lnSpc>
                <a:spcPct val="100000"/>
              </a:lnSpc>
              <a:spcBef>
                <a:spcPts val="0"/>
              </a:spcBef>
              <a:spcAft>
                <a:spcPts val="0"/>
              </a:spcAft>
              <a:buClr>
                <a:schemeClr val="accent4"/>
              </a:buClr>
              <a:buSzPts val="2400"/>
              <a:buFont typeface="Times New Roman"/>
              <a:buNone/>
              <a:defRPr b="0" i="0" sz="2400" u="none" cap="none" strike="noStrike">
                <a:solidFill>
                  <a:schemeClr val="accent4"/>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accent4"/>
              </a:buClr>
              <a:buSzPts val="2400"/>
              <a:buFont typeface="Times New Roman"/>
              <a:buNone/>
              <a:defRPr b="0" i="0" sz="2400" u="none" cap="none" strike="noStrike">
                <a:solidFill>
                  <a:schemeClr val="accent4"/>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accent4"/>
              </a:buClr>
              <a:buSzPts val="2400"/>
              <a:buFont typeface="Times New Roman"/>
              <a:buNone/>
              <a:defRPr b="0" i="0" sz="2400" u="none" cap="none" strike="noStrike">
                <a:solidFill>
                  <a:schemeClr val="accent4"/>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accent4"/>
              </a:buClr>
              <a:buSzPts val="2400"/>
              <a:buFont typeface="Times New Roman"/>
              <a:buNone/>
              <a:defRPr b="0" i="0" sz="2400" u="none" cap="none" strike="noStrike">
                <a:solidFill>
                  <a:schemeClr val="accent4"/>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accent4"/>
              </a:buClr>
              <a:buSzPts val="2400"/>
              <a:buFont typeface="Times New Roman"/>
              <a:buNone/>
              <a:defRPr b="0" i="0" sz="2400" u="none" cap="none" strike="noStrike">
                <a:solidFill>
                  <a:schemeClr val="accent4"/>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accent4"/>
              </a:buClr>
              <a:buSzPts val="2400"/>
              <a:buFont typeface="Times New Roman"/>
              <a:buNone/>
              <a:defRPr b="0" i="0" sz="2400" u="none" cap="none" strike="noStrike">
                <a:solidFill>
                  <a:schemeClr val="accent4"/>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accent4"/>
              </a:buClr>
              <a:buSzPts val="2400"/>
              <a:buFont typeface="Times New Roman"/>
              <a:buNone/>
              <a:defRPr b="0" i="0" sz="2400" u="none" cap="none" strike="noStrike">
                <a:solidFill>
                  <a:schemeClr val="accent4"/>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accent4"/>
              </a:buClr>
              <a:buSzPts val="2400"/>
              <a:buFont typeface="Times New Roman"/>
              <a:buNone/>
              <a:defRPr b="0" i="0" sz="2400" u="none" cap="none" strike="noStrike">
                <a:solidFill>
                  <a:schemeClr val="accent4"/>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accent4"/>
              </a:buClr>
              <a:buSzPts val="2400"/>
              <a:buFont typeface="Times New Roman"/>
              <a:buNone/>
              <a:defRPr b="0" i="0" sz="2400" u="none" cap="none" strike="noStrike">
                <a:solidFill>
                  <a:schemeClr val="accent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1"/>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rmAutofit/>
          </a:bodyPr>
          <a:lstStyle/>
          <a:p>
            <a:pPr indent="0" lvl="0" marL="0" rtl="0" algn="ctr">
              <a:lnSpc>
                <a:spcPct val="100000"/>
              </a:lnSpc>
              <a:spcBef>
                <a:spcPts val="0"/>
              </a:spcBef>
              <a:spcAft>
                <a:spcPts val="0"/>
              </a:spcAft>
              <a:buClr>
                <a:schemeClr val="accent4"/>
              </a:buClr>
              <a:buSzPts val="4400"/>
              <a:buFont typeface="Arial"/>
              <a:buNone/>
            </a:pPr>
            <a:r>
              <a:rPr b="1" lang="es-AR" u="sng"/>
              <a:t>Prevención de Accidentes</a:t>
            </a:r>
            <a:endParaRPr b="1" u="sng"/>
          </a:p>
        </p:txBody>
      </p:sp>
      <p:sp>
        <p:nvSpPr>
          <p:cNvPr id="18" name="Google Shape;18;p1"/>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0" lvl="0" marL="0" rtl="0" algn="ctr">
              <a:lnSpc>
                <a:spcPct val="100000"/>
              </a:lnSpc>
              <a:spcBef>
                <a:spcPts val="0"/>
              </a:spcBef>
              <a:spcAft>
                <a:spcPts val="0"/>
              </a:spcAft>
              <a:buClr>
                <a:schemeClr val="accent4"/>
              </a:buClr>
              <a:buSzPts val="3200"/>
              <a:buFont typeface="Arial"/>
              <a:buNone/>
            </a:pPr>
            <a:r>
              <a:rPr lang="es-AR"/>
              <a:t>    Piloto Comercial de Avión</a:t>
            </a:r>
            <a:endParaRPr/>
          </a:p>
          <a:p>
            <a:pPr indent="0" lvl="0" marL="0" rtl="0" algn="ctr">
              <a:lnSpc>
                <a:spcPct val="100000"/>
              </a:lnSpc>
              <a:spcBef>
                <a:spcPts val="700"/>
              </a:spcBef>
              <a:spcAft>
                <a:spcPts val="0"/>
              </a:spcAft>
              <a:buClr>
                <a:schemeClr val="accent4"/>
              </a:buClr>
              <a:buSzPts val="3200"/>
              <a:buFont typeface="Arial"/>
              <a:buNone/>
            </a:pPr>
            <a:r>
              <a:rPr lang="es-AR"/>
              <a:t>2022 </a:t>
            </a:r>
            <a:endParaRPr/>
          </a:p>
        </p:txBody>
      </p:sp>
      <p:pic>
        <p:nvPicPr>
          <p:cNvPr id="19" name="Google Shape;19;p1"/>
          <p:cNvPicPr preferRelativeResize="0"/>
          <p:nvPr/>
        </p:nvPicPr>
        <p:blipFill>
          <a:blip r:embed="rId3">
            <a:alphaModFix/>
          </a:blip>
          <a:stretch>
            <a:fillRect/>
          </a:stretch>
        </p:blipFill>
        <p:spPr>
          <a:xfrm>
            <a:off x="1838575" y="2941475"/>
            <a:ext cx="5466849" cy="3390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idx="1" type="body"/>
          </p:nvPr>
        </p:nvSpPr>
        <p:spPr>
          <a:xfrm>
            <a:off x="393925" y="1629450"/>
            <a:ext cx="8447400" cy="4620000"/>
          </a:xfrm>
          <a:prstGeom prst="rect">
            <a:avLst/>
          </a:prstGeom>
          <a:noFill/>
          <a:ln>
            <a:noFill/>
          </a:ln>
        </p:spPr>
        <p:txBody>
          <a:bodyPr anchorCtr="0" anchor="t" bIns="50800" lIns="50800" spcFirstLastPara="1" rIns="50800" wrap="square" tIns="50800">
            <a:normAutofit fontScale="77500" lnSpcReduction="20000"/>
          </a:bodyPr>
          <a:lstStyle/>
          <a:p>
            <a:pPr indent="0" lvl="0" marL="0" rtl="0" algn="l">
              <a:lnSpc>
                <a:spcPct val="100000"/>
              </a:lnSpc>
              <a:spcBef>
                <a:spcPts val="0"/>
              </a:spcBef>
              <a:spcAft>
                <a:spcPts val="0"/>
              </a:spcAft>
              <a:buClr>
                <a:schemeClr val="accent4"/>
              </a:buClr>
              <a:buSzPct val="137500"/>
              <a:buFont typeface="Arial"/>
              <a:buNone/>
            </a:pPr>
            <a:r>
              <a:t/>
            </a:r>
            <a:endParaRPr/>
          </a:p>
          <a:p>
            <a:pPr indent="-342900" lvl="0" marL="342900" rtl="0" algn="ctr">
              <a:lnSpc>
                <a:spcPct val="100000"/>
              </a:lnSpc>
              <a:spcBef>
                <a:spcPts val="700"/>
              </a:spcBef>
              <a:spcAft>
                <a:spcPts val="0"/>
              </a:spcAft>
              <a:buClr>
                <a:schemeClr val="accent4"/>
              </a:buClr>
              <a:buSzPct val="100000"/>
              <a:buFont typeface="Arial"/>
              <a:buNone/>
            </a:pPr>
            <a:r>
              <a:t/>
            </a:r>
            <a:endParaRPr b="1" sz="4400"/>
          </a:p>
          <a:p>
            <a:pPr indent="-405765" lvl="0" marL="457200" rtl="0" algn="l">
              <a:lnSpc>
                <a:spcPct val="100000"/>
              </a:lnSpc>
              <a:spcBef>
                <a:spcPts val="800"/>
              </a:spcBef>
              <a:spcAft>
                <a:spcPts val="0"/>
              </a:spcAft>
              <a:buSzPct val="100000"/>
              <a:buChar char="•"/>
            </a:pPr>
            <a:r>
              <a:rPr lang="es-AR" sz="3600"/>
              <a:t>Consecuencia de aceptar un peligro.</a:t>
            </a:r>
            <a:endParaRPr sz="3600"/>
          </a:p>
          <a:p>
            <a:pPr indent="0" lvl="0" marL="457200" rtl="0" algn="l">
              <a:lnSpc>
                <a:spcPct val="100000"/>
              </a:lnSpc>
              <a:spcBef>
                <a:spcPts val="800"/>
              </a:spcBef>
              <a:spcAft>
                <a:spcPts val="0"/>
              </a:spcAft>
              <a:buNone/>
            </a:pPr>
            <a:r>
              <a:t/>
            </a:r>
            <a:endParaRPr sz="3600"/>
          </a:p>
          <a:p>
            <a:pPr indent="-405765" lvl="0" marL="457200" rtl="0" algn="l">
              <a:lnSpc>
                <a:spcPct val="100000"/>
              </a:lnSpc>
              <a:spcBef>
                <a:spcPts val="800"/>
              </a:spcBef>
              <a:spcAft>
                <a:spcPts val="0"/>
              </a:spcAft>
              <a:buSzPct val="100000"/>
              <a:buChar char="•"/>
            </a:pPr>
            <a:r>
              <a:rPr lang="es-AR" sz="3600"/>
              <a:t>Efecto de la </a:t>
            </a:r>
            <a:r>
              <a:rPr lang="es-AR" sz="3600"/>
              <a:t>incertidumbre</a:t>
            </a:r>
            <a:r>
              <a:rPr lang="es-AR" sz="3600"/>
              <a:t> sobre los objetivos.</a:t>
            </a:r>
            <a:endParaRPr sz="3600"/>
          </a:p>
          <a:p>
            <a:pPr indent="-342900" lvl="0" marL="342900" rtl="0" algn="l">
              <a:lnSpc>
                <a:spcPct val="100000"/>
              </a:lnSpc>
              <a:spcBef>
                <a:spcPts val="800"/>
              </a:spcBef>
              <a:spcAft>
                <a:spcPts val="0"/>
              </a:spcAft>
              <a:buClr>
                <a:schemeClr val="accent4"/>
              </a:buClr>
              <a:buSzPct val="100000"/>
              <a:buFont typeface="Arial"/>
              <a:buNone/>
            </a:pPr>
            <a:r>
              <a:t/>
            </a:r>
            <a:endParaRPr sz="3600"/>
          </a:p>
          <a:p>
            <a:pPr indent="-342900" lvl="0" marL="342900" rtl="0" algn="l">
              <a:lnSpc>
                <a:spcPct val="100000"/>
              </a:lnSpc>
              <a:spcBef>
                <a:spcPts val="800"/>
              </a:spcBef>
              <a:spcAft>
                <a:spcPts val="0"/>
              </a:spcAft>
              <a:buClr>
                <a:schemeClr val="accent4"/>
              </a:buClr>
              <a:buSzPct val="100000"/>
              <a:buFont typeface="Arial"/>
              <a:buNone/>
            </a:pPr>
            <a:r>
              <a:rPr lang="es-AR" sz="3600"/>
              <a:t>   Todo examen de la Seguridad Operacional debe suponer el concepto de riesgo y determinar qué es un nivel de riesgo aceptable para el sistema.</a:t>
            </a:r>
            <a:endParaRPr sz="3600"/>
          </a:p>
          <a:p>
            <a:pPr indent="-342900" lvl="0" marL="342900" rtl="0" algn="l">
              <a:lnSpc>
                <a:spcPct val="100000"/>
              </a:lnSpc>
              <a:spcBef>
                <a:spcPts val="800"/>
              </a:spcBef>
              <a:spcAft>
                <a:spcPts val="0"/>
              </a:spcAft>
              <a:buClr>
                <a:schemeClr val="accent4"/>
              </a:buClr>
              <a:buSzPct val="100000"/>
              <a:buFont typeface="Arial"/>
              <a:buNone/>
            </a:pPr>
            <a:r>
              <a:t/>
            </a:r>
            <a:endParaRPr sz="3600"/>
          </a:p>
        </p:txBody>
      </p:sp>
      <p:sp>
        <p:nvSpPr>
          <p:cNvPr id="78" name="Google Shape;78;p6"/>
          <p:cNvSpPr txBox="1"/>
          <p:nvPr/>
        </p:nvSpPr>
        <p:spPr>
          <a:xfrm>
            <a:off x="899475" y="465550"/>
            <a:ext cx="7348500" cy="861900"/>
          </a:xfrm>
          <a:prstGeom prst="rect">
            <a:avLst/>
          </a:prstGeom>
          <a:noFill/>
          <a:ln>
            <a:noFill/>
          </a:ln>
        </p:spPr>
        <p:txBody>
          <a:bodyPr anchorCtr="0" anchor="t" bIns="91425" lIns="91425" spcFirstLastPara="1" rIns="91425" wrap="square" tIns="91425">
            <a:spAutoFit/>
          </a:bodyPr>
          <a:lstStyle/>
          <a:p>
            <a:pPr indent="-342900" lvl="0" marL="342900" rtl="0" algn="ctr">
              <a:spcBef>
                <a:spcPts val="0"/>
              </a:spcBef>
              <a:spcAft>
                <a:spcPts val="0"/>
              </a:spcAft>
              <a:buClr>
                <a:schemeClr val="dk1"/>
              </a:buClr>
              <a:buSzPts val="4400"/>
              <a:buFont typeface="Arial"/>
              <a:buNone/>
            </a:pPr>
            <a:r>
              <a:rPr b="1" lang="es-AR" sz="4400" u="sng">
                <a:solidFill>
                  <a:schemeClr val="dk1"/>
                </a:solidFill>
              </a:rPr>
              <a:t>RIESGO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1c7f4ac746_0_42"/>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u="sng"/>
              <a:t>Análisis</a:t>
            </a:r>
            <a:r>
              <a:rPr lang="es-AR" u="sng"/>
              <a:t> del riesgo</a:t>
            </a:r>
            <a:endParaRPr u="sng"/>
          </a:p>
        </p:txBody>
      </p:sp>
      <p:sp>
        <p:nvSpPr>
          <p:cNvPr id="84" name="Google Shape;84;g11c7f4ac746_0_42"/>
          <p:cNvSpPr txBox="1"/>
          <p:nvPr>
            <p:ph idx="1" type="body"/>
          </p:nvPr>
        </p:nvSpPr>
        <p:spPr>
          <a:xfrm>
            <a:off x="457200" y="1600200"/>
            <a:ext cx="8229600" cy="5257800"/>
          </a:xfrm>
          <a:prstGeom prst="rect">
            <a:avLst/>
          </a:prstGeom>
        </p:spPr>
        <p:txBody>
          <a:bodyPr anchorCtr="0" anchor="t" bIns="50800" lIns="50800" spcFirstLastPara="1" rIns="50800" wrap="square" tIns="50800">
            <a:normAutofit/>
          </a:bodyPr>
          <a:lstStyle/>
          <a:p>
            <a:pPr indent="-342900" lvl="0" marL="342900" rtl="0" algn="l">
              <a:spcBef>
                <a:spcPts val="800"/>
              </a:spcBef>
              <a:spcAft>
                <a:spcPts val="0"/>
              </a:spcAft>
              <a:buClr>
                <a:schemeClr val="dk1"/>
              </a:buClr>
              <a:buSzPts val="3600"/>
              <a:buFont typeface="Arial"/>
              <a:buNone/>
            </a:pPr>
            <a:r>
              <a:rPr lang="es-AR" sz="3600">
                <a:solidFill>
                  <a:schemeClr val="dk1"/>
                </a:solidFill>
              </a:rPr>
              <a:t>La evaluación de aceptabilidad debe tener en cuenta dos cosas:</a:t>
            </a:r>
            <a:endParaRPr sz="3600">
              <a:solidFill>
                <a:schemeClr val="dk1"/>
              </a:solidFill>
            </a:endParaRPr>
          </a:p>
          <a:p>
            <a:pPr indent="-342900" lvl="0" marL="342900" rtl="0" algn="l">
              <a:spcBef>
                <a:spcPts val="800"/>
              </a:spcBef>
              <a:spcAft>
                <a:spcPts val="0"/>
              </a:spcAft>
              <a:buClr>
                <a:schemeClr val="dk1"/>
              </a:buClr>
              <a:buSzPts val="3600"/>
              <a:buFont typeface="Arial"/>
              <a:buNone/>
            </a:pPr>
            <a:r>
              <a:rPr b="1" lang="es-AR" sz="3600">
                <a:solidFill>
                  <a:schemeClr val="dk1"/>
                </a:solidFill>
              </a:rPr>
              <a:t>La probabilidad </a:t>
            </a:r>
            <a:r>
              <a:rPr lang="es-AR" sz="3600">
                <a:solidFill>
                  <a:schemeClr val="dk1"/>
                </a:solidFill>
              </a:rPr>
              <a:t>de que el hecho peligroso se produzca.</a:t>
            </a:r>
            <a:endParaRPr sz="3600">
              <a:solidFill>
                <a:schemeClr val="dk1"/>
              </a:solidFill>
            </a:endParaRPr>
          </a:p>
          <a:p>
            <a:pPr indent="-342900" lvl="0" marL="342900" rtl="0" algn="l">
              <a:spcBef>
                <a:spcPts val="800"/>
              </a:spcBef>
              <a:spcAft>
                <a:spcPts val="0"/>
              </a:spcAft>
              <a:buClr>
                <a:schemeClr val="dk1"/>
              </a:buClr>
              <a:buSzPts val="3600"/>
              <a:buFont typeface="Arial"/>
              <a:buNone/>
            </a:pPr>
            <a:r>
              <a:rPr b="1" lang="es-AR" sz="3600">
                <a:solidFill>
                  <a:schemeClr val="dk1"/>
                </a:solidFill>
              </a:rPr>
              <a:t>La gravedad </a:t>
            </a:r>
            <a:r>
              <a:rPr lang="es-AR" sz="3600">
                <a:solidFill>
                  <a:schemeClr val="dk1"/>
                </a:solidFill>
              </a:rPr>
              <a:t>o severidad de sus posibles consecuencias</a:t>
            </a:r>
            <a:endParaRPr sz="3600">
              <a:solidFill>
                <a:schemeClr val="dk1"/>
              </a:solidFill>
            </a:endParaRPr>
          </a:p>
          <a:p>
            <a:pPr indent="0" lvl="0" marL="0" rtl="0" algn="l">
              <a:spcBef>
                <a:spcPts val="7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7"/>
          <p:cNvPicPr preferRelativeResize="0"/>
          <p:nvPr/>
        </p:nvPicPr>
        <p:blipFill>
          <a:blip r:embed="rId3">
            <a:alphaModFix/>
          </a:blip>
          <a:stretch>
            <a:fillRect/>
          </a:stretch>
        </p:blipFill>
        <p:spPr>
          <a:xfrm>
            <a:off x="152400" y="861213"/>
            <a:ext cx="8839200" cy="513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idx="1" type="body"/>
          </p:nvPr>
        </p:nvSpPr>
        <p:spPr>
          <a:xfrm>
            <a:off x="468312" y="1260475"/>
            <a:ext cx="8229600" cy="4526100"/>
          </a:xfrm>
          <a:prstGeom prst="rect">
            <a:avLst/>
          </a:prstGeom>
          <a:noFill/>
          <a:ln>
            <a:noFill/>
          </a:ln>
        </p:spPr>
        <p:txBody>
          <a:bodyPr anchorCtr="0" anchor="t" bIns="50800" lIns="50800" spcFirstLastPara="1" rIns="50800" wrap="square" tIns="50800">
            <a:normAutofit/>
          </a:bodyPr>
          <a:lstStyle/>
          <a:p>
            <a:pPr indent="-342900" lvl="0" marL="342900" rtl="0" algn="l">
              <a:lnSpc>
                <a:spcPct val="100000"/>
              </a:lnSpc>
              <a:spcBef>
                <a:spcPts val="0"/>
              </a:spcBef>
              <a:spcAft>
                <a:spcPts val="0"/>
              </a:spcAft>
              <a:buClr>
                <a:schemeClr val="accent4"/>
              </a:buClr>
              <a:buSzPts val="4400"/>
              <a:buFont typeface="Arial"/>
              <a:buNone/>
            </a:pPr>
            <a:r>
              <a:t/>
            </a:r>
            <a:endParaRPr/>
          </a:p>
        </p:txBody>
      </p:sp>
      <p:pic>
        <p:nvPicPr>
          <p:cNvPr id="95" name="Google Shape;95;p8"/>
          <p:cNvPicPr preferRelativeResize="0"/>
          <p:nvPr/>
        </p:nvPicPr>
        <p:blipFill>
          <a:blip r:embed="rId3">
            <a:alphaModFix/>
          </a:blip>
          <a:stretch>
            <a:fillRect/>
          </a:stretch>
        </p:blipFill>
        <p:spPr>
          <a:xfrm>
            <a:off x="152400" y="947925"/>
            <a:ext cx="8799475" cy="506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1c7f4ac746_0_36"/>
          <p:cNvSpPr txBox="1"/>
          <p:nvPr>
            <p:ph idx="1" type="body"/>
          </p:nvPr>
        </p:nvSpPr>
        <p:spPr>
          <a:xfrm>
            <a:off x="457200" y="76200"/>
            <a:ext cx="8229600" cy="2824500"/>
          </a:xfrm>
          <a:prstGeom prst="rect">
            <a:avLst/>
          </a:prstGeom>
        </p:spPr>
        <p:txBody>
          <a:bodyPr anchorCtr="0" anchor="t" bIns="50800" lIns="50800" spcFirstLastPara="1" rIns="50800" wrap="square" tIns="50800">
            <a:normAutofit fontScale="85000" lnSpcReduction="10000"/>
          </a:bodyPr>
          <a:lstStyle/>
          <a:p>
            <a:pPr indent="0" lvl="0" marL="0" rtl="0" algn="l">
              <a:spcBef>
                <a:spcPts val="700"/>
              </a:spcBef>
              <a:spcAft>
                <a:spcPts val="0"/>
              </a:spcAft>
              <a:buClr>
                <a:schemeClr val="dk1"/>
              </a:buClr>
              <a:buSzPct val="34375"/>
              <a:buFont typeface="Arial"/>
              <a:buNone/>
            </a:pPr>
            <a:r>
              <a:rPr lang="es-AR">
                <a:solidFill>
                  <a:schemeClr val="dk1"/>
                </a:solidFill>
              </a:rPr>
              <a:t>En la siguiente matriz podemos observar los riesgos elevados o inaceptables, en otro extremo los que son aceptables y finalmente los que se encuentran entre las categorías anteriores, para los cuales hay que hacer un análisis de costo beneficio para determinar su aceptabilidad.</a:t>
            </a:r>
            <a:endParaRPr>
              <a:solidFill>
                <a:schemeClr val="dk1"/>
              </a:solidFill>
            </a:endParaRPr>
          </a:p>
          <a:p>
            <a:pPr indent="0" lvl="0" marL="0" rtl="0" algn="l">
              <a:spcBef>
                <a:spcPts val="700"/>
              </a:spcBef>
              <a:spcAft>
                <a:spcPts val="0"/>
              </a:spcAft>
              <a:buNone/>
            </a:pPr>
            <a:r>
              <a:t/>
            </a:r>
            <a:endParaRPr/>
          </a:p>
        </p:txBody>
      </p:sp>
      <p:pic>
        <p:nvPicPr>
          <p:cNvPr id="101" name="Google Shape;101;g11c7f4ac746_0_36"/>
          <p:cNvPicPr preferRelativeResize="0"/>
          <p:nvPr/>
        </p:nvPicPr>
        <p:blipFill>
          <a:blip r:embed="rId3">
            <a:alphaModFix/>
          </a:blip>
          <a:stretch>
            <a:fillRect/>
          </a:stretch>
        </p:blipFill>
        <p:spPr>
          <a:xfrm>
            <a:off x="533400" y="2560549"/>
            <a:ext cx="8066051" cy="4146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c7f4ac746_0_49"/>
          <p:cNvSpPr txBox="1"/>
          <p:nvPr>
            <p:ph type="title"/>
          </p:nvPr>
        </p:nvSpPr>
        <p:spPr>
          <a:xfrm>
            <a:off x="457200" y="318125"/>
            <a:ext cx="8229600" cy="1110300"/>
          </a:xfrm>
          <a:prstGeom prst="rect">
            <a:avLst/>
          </a:prstGeom>
        </p:spPr>
        <p:txBody>
          <a:bodyPr anchorCtr="0" anchor="ctr" bIns="50800" lIns="50800" spcFirstLastPara="1" rIns="50800" wrap="square" tIns="50800">
            <a:normAutofit fontScale="90000"/>
          </a:bodyPr>
          <a:lstStyle/>
          <a:p>
            <a:pPr indent="0" lvl="0" marL="0" rtl="0" algn="ctr">
              <a:spcBef>
                <a:spcPts val="0"/>
              </a:spcBef>
              <a:spcAft>
                <a:spcPts val="0"/>
              </a:spcAft>
              <a:buClr>
                <a:schemeClr val="dk1"/>
              </a:buClr>
              <a:buSzPct val="45833"/>
              <a:buFont typeface="Arial"/>
              <a:buNone/>
            </a:pPr>
            <a:r>
              <a:rPr lang="es-AR" sz="2400">
                <a:solidFill>
                  <a:schemeClr val="dk1"/>
                </a:solidFill>
              </a:rPr>
              <a:t>TRIÁNGULO DE TOLERANCIA RESPECTO AL RIESGO (TOR) DONDE SE REPRESENTA EL GRADO DE RIESGO POR LA ANCHURA DEL TRIÁNGULO</a:t>
            </a:r>
            <a:endParaRPr sz="2400">
              <a:solidFill>
                <a:schemeClr val="dk1"/>
              </a:solidFill>
            </a:endParaRPr>
          </a:p>
          <a:p>
            <a:pPr indent="0" lvl="0" marL="0" rtl="0" algn="ctr">
              <a:spcBef>
                <a:spcPts val="0"/>
              </a:spcBef>
              <a:spcAft>
                <a:spcPts val="0"/>
              </a:spcAft>
              <a:buNone/>
            </a:pPr>
            <a:r>
              <a:t/>
            </a:r>
            <a:endParaRPr/>
          </a:p>
        </p:txBody>
      </p:sp>
      <p:sp>
        <p:nvSpPr>
          <p:cNvPr id="107" name="Google Shape;107;g11c7f4ac746_0_49"/>
          <p:cNvSpPr txBox="1"/>
          <p:nvPr>
            <p:ph idx="1" type="body"/>
          </p:nvPr>
        </p:nvSpPr>
        <p:spPr>
          <a:xfrm>
            <a:off x="376025" y="5067400"/>
            <a:ext cx="8397900" cy="1790700"/>
          </a:xfrm>
          <a:prstGeom prst="rect">
            <a:avLst/>
          </a:prstGeom>
        </p:spPr>
        <p:txBody>
          <a:bodyPr anchorCtr="0" anchor="t" bIns="50800" lIns="50800" spcFirstLastPara="1" rIns="50800" wrap="square" tIns="50800">
            <a:normAutofit fontScale="70000" lnSpcReduction="10000"/>
          </a:bodyPr>
          <a:lstStyle/>
          <a:p>
            <a:pPr indent="0" lvl="0" marL="0" rtl="0" algn="l">
              <a:spcBef>
                <a:spcPts val="0"/>
              </a:spcBef>
              <a:spcAft>
                <a:spcPts val="0"/>
              </a:spcAft>
              <a:buNone/>
            </a:pPr>
            <a:r>
              <a:rPr lang="es-AR"/>
              <a:t>El </a:t>
            </a:r>
            <a:r>
              <a:rPr lang="es-AR"/>
              <a:t>acrónimo</a:t>
            </a:r>
            <a:r>
              <a:rPr lang="es-AR"/>
              <a:t> </a:t>
            </a:r>
            <a:r>
              <a:rPr b="1" lang="es-AR"/>
              <a:t>ALARP</a:t>
            </a:r>
            <a:r>
              <a:rPr lang="es-AR"/>
              <a:t> (as low as reasonably practicable), se emplea para describir que un riesgo se ha reducido a un nivel que es el más bajo prácticamente posible. Toda nueva reducción del mismo es impracticable o bien su costo es excesivo.</a:t>
            </a:r>
            <a:endParaRPr/>
          </a:p>
          <a:p>
            <a:pPr indent="0" lvl="0" marL="0" rtl="0" algn="l">
              <a:spcBef>
                <a:spcPts val="700"/>
              </a:spcBef>
              <a:spcAft>
                <a:spcPts val="0"/>
              </a:spcAft>
              <a:buNone/>
            </a:pPr>
            <a:r>
              <a:t/>
            </a:r>
            <a:endParaRPr/>
          </a:p>
        </p:txBody>
      </p:sp>
      <p:pic>
        <p:nvPicPr>
          <p:cNvPr id="108" name="Google Shape;108;g11c7f4ac746_0_49"/>
          <p:cNvPicPr preferRelativeResize="0"/>
          <p:nvPr/>
        </p:nvPicPr>
        <p:blipFill>
          <a:blip r:embed="rId3">
            <a:alphaModFix/>
          </a:blip>
          <a:stretch>
            <a:fillRect/>
          </a:stretch>
        </p:blipFill>
        <p:spPr>
          <a:xfrm>
            <a:off x="2704200" y="1139350"/>
            <a:ext cx="3536250" cy="392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250825" y="260350"/>
            <a:ext cx="8642350" cy="900113"/>
          </a:xfrm>
          <a:prstGeom prst="rect">
            <a:avLst/>
          </a:prstGeom>
          <a:noFill/>
          <a:ln>
            <a:noFill/>
          </a:ln>
        </p:spPr>
        <p:txBody>
          <a:bodyPr anchorCtr="0" anchor="ctr" bIns="50800" lIns="50800" spcFirstLastPara="1" rIns="50800" wrap="square" tIns="50800">
            <a:normAutofit/>
          </a:bodyPr>
          <a:lstStyle/>
          <a:p>
            <a:pPr indent="0" lvl="0" marL="0" marR="0" rtl="0" algn="ctr">
              <a:lnSpc>
                <a:spcPct val="100000"/>
              </a:lnSpc>
              <a:spcBef>
                <a:spcPts val="0"/>
              </a:spcBef>
              <a:spcAft>
                <a:spcPts val="0"/>
              </a:spcAft>
              <a:buClr>
                <a:schemeClr val="accent4"/>
              </a:buClr>
              <a:buSzPts val="3600"/>
              <a:buFont typeface="Arial"/>
              <a:buNone/>
            </a:pPr>
            <a:r>
              <a:rPr b="1" i="0" lang="es-AR" sz="3600" u="none" cap="none" strike="noStrike">
                <a:solidFill>
                  <a:schemeClr val="accent4"/>
                </a:solidFill>
                <a:latin typeface="Arial"/>
                <a:ea typeface="Arial"/>
                <a:cs typeface="Arial"/>
                <a:sym typeface="Arial"/>
              </a:rPr>
              <a:t>OACI, ANEXO XIII, sexta Edición 1981</a:t>
            </a:r>
            <a:endParaRPr/>
          </a:p>
        </p:txBody>
      </p:sp>
      <p:sp>
        <p:nvSpPr>
          <p:cNvPr id="114" name="Google Shape;114;p9"/>
          <p:cNvSpPr txBox="1"/>
          <p:nvPr>
            <p:ph idx="1" type="body"/>
          </p:nvPr>
        </p:nvSpPr>
        <p:spPr>
          <a:xfrm>
            <a:off x="539750" y="1484312"/>
            <a:ext cx="8012113" cy="5184776"/>
          </a:xfrm>
          <a:prstGeom prst="rect">
            <a:avLst/>
          </a:prstGeom>
          <a:noFill/>
          <a:ln>
            <a:noFill/>
          </a:ln>
        </p:spPr>
        <p:txBody>
          <a:bodyPr anchorCtr="0" anchor="t" bIns="50800" lIns="50800" spcFirstLastPara="1" rIns="50800" wrap="square" tIns="50800">
            <a:normAutofit/>
          </a:bodyPr>
          <a:lstStyle/>
          <a:p>
            <a:pPr indent="-342900" lvl="0" marL="342900" rtl="0" algn="l">
              <a:lnSpc>
                <a:spcPct val="80000"/>
              </a:lnSpc>
              <a:spcBef>
                <a:spcPts val="0"/>
              </a:spcBef>
              <a:spcAft>
                <a:spcPts val="0"/>
              </a:spcAft>
              <a:buClr>
                <a:schemeClr val="accent4"/>
              </a:buClr>
              <a:buSzPts val="3200"/>
              <a:buFont typeface="Arial"/>
              <a:buNone/>
            </a:pPr>
            <a:r>
              <a:rPr b="0" i="0" lang="es-AR" sz="3200" u="none" cap="none" strike="noStrike">
                <a:solidFill>
                  <a:schemeClr val="accent4"/>
                </a:solidFill>
                <a:latin typeface="Arial"/>
                <a:ea typeface="Arial"/>
                <a:cs typeface="Arial"/>
                <a:sym typeface="Arial"/>
              </a:rPr>
              <a:t>	</a:t>
            </a:r>
            <a:r>
              <a:rPr b="1" lang="es-AR"/>
              <a:t>ACCIDENTE</a:t>
            </a:r>
            <a:endParaRPr/>
          </a:p>
          <a:p>
            <a:pPr indent="-342900" lvl="0" marL="342900" rtl="0" algn="l">
              <a:lnSpc>
                <a:spcPct val="80000"/>
              </a:lnSpc>
              <a:spcBef>
                <a:spcPts val="700"/>
              </a:spcBef>
              <a:spcAft>
                <a:spcPts val="0"/>
              </a:spcAft>
              <a:buClr>
                <a:schemeClr val="accent4"/>
              </a:buClr>
              <a:buSzPts val="2800"/>
              <a:buFont typeface="Arial"/>
              <a:buNone/>
            </a:pPr>
            <a:r>
              <a:t/>
            </a:r>
            <a:endParaRPr sz="2800"/>
          </a:p>
          <a:p>
            <a:pPr indent="-342900" lvl="0" marL="342900" rtl="0" algn="l">
              <a:lnSpc>
                <a:spcPct val="80000"/>
              </a:lnSpc>
              <a:spcBef>
                <a:spcPts val="700"/>
              </a:spcBef>
              <a:spcAft>
                <a:spcPts val="0"/>
              </a:spcAft>
              <a:buClr>
                <a:schemeClr val="accent4"/>
              </a:buClr>
              <a:buSzPts val="2800"/>
              <a:buFont typeface="Arial"/>
              <a:buNone/>
            </a:pPr>
            <a:r>
              <a:rPr lang="es-AR" sz="2800"/>
              <a:t>	</a:t>
            </a:r>
            <a:r>
              <a:rPr b="0" i="0" lang="es-AR" sz="3200" u="none" cap="none" strike="noStrike">
                <a:solidFill>
                  <a:schemeClr val="accent4"/>
                </a:solidFill>
                <a:latin typeface="Arial"/>
                <a:ea typeface="Arial"/>
                <a:cs typeface="Arial"/>
                <a:sym typeface="Arial"/>
              </a:rPr>
              <a:t>Todo suceso relacionado con la utilización de una aeronave, que ocurre dentro del período comprendido entre el momento en que una persona entra a bordo de una aeronave, con la intención de realizar un vuelo, y el momento en que todas las personas han desembarcado, durante  el  cual:</a:t>
            </a:r>
            <a:endParaRPr/>
          </a:p>
          <a:p>
            <a:pPr indent="-342900" lvl="0" marL="342900" rtl="0" algn="l">
              <a:lnSpc>
                <a:spcPct val="80000"/>
              </a:lnSpc>
              <a:spcBef>
                <a:spcPts val="700"/>
              </a:spcBef>
              <a:spcAft>
                <a:spcPts val="0"/>
              </a:spcAft>
              <a:buClr>
                <a:schemeClr val="accent4"/>
              </a:buClr>
              <a:buSzPts val="2800"/>
              <a:buFont typeface="Arial"/>
              <a:buNone/>
            </a:pPr>
            <a:r>
              <a:t/>
            </a:r>
            <a:endParaRPr sz="2800"/>
          </a:p>
          <a:p>
            <a:pPr indent="-342900" lvl="0" marL="342900" rtl="0" algn="l">
              <a:lnSpc>
                <a:spcPct val="80000"/>
              </a:lnSpc>
              <a:spcBef>
                <a:spcPts val="600"/>
              </a:spcBef>
              <a:spcAft>
                <a:spcPts val="0"/>
              </a:spcAft>
              <a:buClr>
                <a:schemeClr val="accent4"/>
              </a:buClr>
              <a:buSzPts val="2800"/>
              <a:buFont typeface="Arial"/>
              <a:buNone/>
            </a:pPr>
            <a:r>
              <a:rPr lang="es-AR" sz="2800"/>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500"/>
                                        <p:tgtEl>
                                          <p:spTgt spid="11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500"/>
                                        <p:tgtEl>
                                          <p:spTgt spid="11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 calcmode="lin" valueType="num">
                                      <p:cBhvr additive="base">
                                        <p:cTn dur="500"/>
                                        <p:tgtEl>
                                          <p:spTgt spid="11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 calcmode="lin" valueType="num">
                                      <p:cBhvr additive="base">
                                        <p:cTn dur="500"/>
                                        <p:tgtEl>
                                          <p:spTgt spid="11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 calcmode="lin" valueType="num">
                                      <p:cBhvr additive="base">
                                        <p:cTn dur="500"/>
                                        <p:tgtEl>
                                          <p:spTgt spid="11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idx="1" type="body"/>
          </p:nvPr>
        </p:nvSpPr>
        <p:spPr>
          <a:xfrm>
            <a:off x="395287" y="188912"/>
            <a:ext cx="8424863" cy="6481763"/>
          </a:xfrm>
          <a:prstGeom prst="rect">
            <a:avLst/>
          </a:prstGeom>
          <a:noFill/>
          <a:ln>
            <a:noFill/>
          </a:ln>
        </p:spPr>
        <p:txBody>
          <a:bodyPr anchorCtr="0" anchor="t" bIns="50800" lIns="50800" spcFirstLastPara="1" rIns="50800" wrap="square" tIns="50800">
            <a:normAutofit/>
          </a:bodyPr>
          <a:lstStyle/>
          <a:p>
            <a:pPr indent="-342900" lvl="0" marL="342900" rtl="0" algn="l">
              <a:lnSpc>
                <a:spcPct val="90000"/>
              </a:lnSpc>
              <a:spcBef>
                <a:spcPts val="0"/>
              </a:spcBef>
              <a:spcAft>
                <a:spcPts val="0"/>
              </a:spcAft>
              <a:buClr>
                <a:schemeClr val="accent4"/>
              </a:buClr>
              <a:buSzPts val="3000"/>
              <a:buFont typeface="Arial"/>
              <a:buNone/>
            </a:pPr>
            <a:r>
              <a:rPr lang="es-AR" sz="3000"/>
              <a:t>a) Cualquier persona sufre lesiones mortales o graves a consecuencia de: hallarse en la aeronave o por contacto directo con cualquier parte de la aeronave, incluso las partes que se </a:t>
            </a:r>
            <a:r>
              <a:rPr lang="es-AR" sz="3000"/>
              <a:t>hayan</a:t>
            </a:r>
            <a:r>
              <a:rPr lang="es-AR" sz="3000"/>
              <a:t> desprendido de la aeronave, o por exposición directa al chorro de un motor.</a:t>
            </a:r>
            <a:endParaRPr sz="3000"/>
          </a:p>
          <a:p>
            <a:pPr indent="-342900" lvl="0" marL="342900" rtl="0" algn="l">
              <a:lnSpc>
                <a:spcPct val="90000"/>
              </a:lnSpc>
              <a:spcBef>
                <a:spcPts val="700"/>
              </a:spcBef>
              <a:spcAft>
                <a:spcPts val="0"/>
              </a:spcAft>
              <a:buClr>
                <a:schemeClr val="accent4"/>
              </a:buClr>
              <a:buSzPts val="3000"/>
              <a:buFont typeface="Arial"/>
              <a:buNone/>
            </a:pPr>
            <a:r>
              <a:rPr lang="es-AR" sz="3000"/>
              <a:t>	</a:t>
            </a:r>
            <a:endParaRPr/>
          </a:p>
          <a:p>
            <a:pPr indent="-342900" lvl="0" marL="342900" rtl="0" algn="l">
              <a:lnSpc>
                <a:spcPct val="90000"/>
              </a:lnSpc>
              <a:spcBef>
                <a:spcPts val="700"/>
              </a:spcBef>
              <a:spcAft>
                <a:spcPts val="0"/>
              </a:spcAft>
              <a:buClr>
                <a:schemeClr val="accent4"/>
              </a:buClr>
              <a:buSzPts val="3000"/>
              <a:buFont typeface="Arial"/>
              <a:buNone/>
            </a:pPr>
            <a:r>
              <a:rPr lang="es-AR" sz="3000"/>
              <a:t>	Excepto: cuando las lesiones obedezcan a causas naturales, se las haya causado la persona a sí misma o hayan sido causadas por otras personas o se trate de lesiones sufridas por pasajeros clandestinos escondidos fuera de las áreas destinadas normalmente a los pasajeros. </a:t>
            </a:r>
            <a:endParaRPr/>
          </a:p>
        </p:txBody>
      </p:sp>
    </p:spTree>
  </p:cSld>
  <p:clrMapOvr>
    <a:masterClrMapping/>
  </p:clrMapOvr>
  <p:transition>
    <p:wipe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 calcmode="lin" valueType="num">
                                      <p:cBhvr additive="base">
                                        <p:cTn dur="500"/>
                                        <p:tgtEl>
                                          <p:spTgt spid="11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 calcmode="lin" valueType="num">
                                      <p:cBhvr additive="base">
                                        <p:cTn dur="500"/>
                                        <p:tgtEl>
                                          <p:spTgt spid="11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 calcmode="lin" valueType="num">
                                      <p:cBhvr additive="base">
                                        <p:cTn dur="500"/>
                                        <p:tgtEl>
                                          <p:spTgt spid="11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idx="1" type="body"/>
          </p:nvPr>
        </p:nvSpPr>
        <p:spPr>
          <a:xfrm>
            <a:off x="323850" y="549275"/>
            <a:ext cx="8496300" cy="5689600"/>
          </a:xfrm>
          <a:prstGeom prst="rect">
            <a:avLst/>
          </a:prstGeom>
          <a:noFill/>
          <a:ln>
            <a:noFill/>
          </a:ln>
        </p:spPr>
        <p:txBody>
          <a:bodyPr anchorCtr="0" anchor="t" bIns="50800" lIns="50800" spcFirstLastPara="1" rIns="50800" wrap="square" tIns="50800">
            <a:normAutofit/>
          </a:bodyPr>
          <a:lstStyle/>
          <a:p>
            <a:pPr indent="-359902" lvl="0" marL="535924" rtl="0" algn="l">
              <a:lnSpc>
                <a:spcPct val="80000"/>
              </a:lnSpc>
              <a:spcBef>
                <a:spcPts val="0"/>
              </a:spcBef>
              <a:spcAft>
                <a:spcPts val="0"/>
              </a:spcAft>
              <a:buClr>
                <a:schemeClr val="accent4"/>
              </a:buClr>
              <a:buSzPts val="1386"/>
              <a:buFont typeface="Arial"/>
              <a:buNone/>
            </a:pPr>
            <a:r>
              <a:t/>
            </a:r>
            <a:endParaRPr sz="1386"/>
          </a:p>
          <a:p>
            <a:pPr indent="-359902" lvl="0" marL="447913" rtl="0" algn="l">
              <a:lnSpc>
                <a:spcPct val="80000"/>
              </a:lnSpc>
              <a:spcBef>
                <a:spcPts val="600"/>
              </a:spcBef>
              <a:spcAft>
                <a:spcPts val="0"/>
              </a:spcAft>
              <a:buClr>
                <a:schemeClr val="accent4"/>
              </a:buClr>
              <a:buSzPts val="1386"/>
              <a:buFont typeface="Arial"/>
              <a:buNone/>
            </a:pPr>
            <a:r>
              <a:rPr lang="es-AR" sz="1386"/>
              <a:t>	</a:t>
            </a:r>
            <a:r>
              <a:rPr lang="es-AR" sz="2574"/>
              <a:t>b) la aeronave sufre daños o roturas estructurales </a:t>
            </a:r>
            <a:r>
              <a:rPr lang="es-AR" sz="2574"/>
              <a:t>que afectan</a:t>
            </a:r>
            <a:r>
              <a:rPr lang="es-AR" sz="2574"/>
              <a:t> adversamente su resistencia estructural, su performance o sus características de vuelo,   y que normalmente exigen una reparación importante o el recambio del componente afectado.</a:t>
            </a:r>
            <a:endParaRPr/>
          </a:p>
          <a:p>
            <a:pPr indent="-284464" lvl="0" marL="535924" rtl="0" algn="l">
              <a:lnSpc>
                <a:spcPct val="80000"/>
              </a:lnSpc>
              <a:spcBef>
                <a:spcPts val="700"/>
              </a:spcBef>
              <a:spcAft>
                <a:spcPts val="0"/>
              </a:spcAft>
              <a:buClr>
                <a:srgbClr val="969696"/>
              </a:buClr>
              <a:buSzPts val="2574"/>
              <a:buFont typeface="Helvetica Neue"/>
              <a:buNone/>
            </a:pPr>
            <a:r>
              <a:t/>
            </a:r>
            <a:endParaRPr sz="2574"/>
          </a:p>
          <a:p>
            <a:pPr indent="-359902" lvl="0" marL="447913" rtl="0" algn="l">
              <a:lnSpc>
                <a:spcPct val="80000"/>
              </a:lnSpc>
              <a:spcBef>
                <a:spcPts val="600"/>
              </a:spcBef>
              <a:spcAft>
                <a:spcPts val="0"/>
              </a:spcAft>
              <a:buClr>
                <a:schemeClr val="accent4"/>
              </a:buClr>
              <a:buSzPts val="2574"/>
              <a:buFont typeface="Arial"/>
              <a:buNone/>
            </a:pPr>
            <a:r>
              <a:rPr lang="es-AR" sz="2574"/>
              <a:t>	Excepto: Por fallos o daños del motor, cuando el daño se limita al motor, su cobertura o sus accesorios, o por daños limitados en las hélices, extremo de alas,antenas, neumáticos, frenos o cabinas, pequeñas abolladuras o perforaciones en el revestimiento de la aeronave.</a:t>
            </a:r>
            <a:endParaRPr/>
          </a:p>
          <a:p>
            <a:pPr indent="-359902" lvl="0" marL="447913" rtl="0" algn="l">
              <a:lnSpc>
                <a:spcPct val="80000"/>
              </a:lnSpc>
              <a:spcBef>
                <a:spcPts val="700"/>
              </a:spcBef>
              <a:spcAft>
                <a:spcPts val="0"/>
              </a:spcAft>
              <a:buClr>
                <a:schemeClr val="accent4"/>
              </a:buClr>
              <a:buSzPts val="2574"/>
              <a:buFont typeface="Arial"/>
              <a:buNone/>
            </a:pPr>
            <a:r>
              <a:t/>
            </a:r>
            <a:endParaRPr sz="2574"/>
          </a:p>
          <a:p>
            <a:pPr indent="-359902" lvl="0" marL="447913" rtl="0" algn="l">
              <a:lnSpc>
                <a:spcPct val="80000"/>
              </a:lnSpc>
              <a:spcBef>
                <a:spcPts val="600"/>
              </a:spcBef>
              <a:spcAft>
                <a:spcPts val="0"/>
              </a:spcAft>
              <a:buClr>
                <a:schemeClr val="accent4"/>
              </a:buClr>
              <a:buSzPts val="2574"/>
              <a:buFont typeface="Arial"/>
              <a:buNone/>
            </a:pPr>
            <a:r>
              <a:rPr lang="es-AR" sz="2574"/>
              <a:t>	c) la aeronave desaparece o es totalmente inaccesible</a:t>
            </a:r>
            <a:endParaRPr/>
          </a:p>
          <a:p>
            <a:pPr indent="-359902" lvl="0" marL="447913" rtl="0" algn="l">
              <a:lnSpc>
                <a:spcPct val="80000"/>
              </a:lnSpc>
              <a:spcBef>
                <a:spcPts val="300"/>
              </a:spcBef>
              <a:spcAft>
                <a:spcPts val="0"/>
              </a:spcAft>
              <a:buClr>
                <a:schemeClr val="accent4"/>
              </a:buClr>
              <a:buSzPts val="1584"/>
              <a:buFont typeface="Arial"/>
              <a:buNone/>
            </a:pPr>
            <a:r>
              <a:rPr lang="es-AR" sz="1584"/>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 calcmode="lin" valueType="num">
                                      <p:cBhvr additive="base">
                                        <p:cTn dur="500"/>
                                        <p:tgtEl>
                                          <p:spTgt spid="1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 calcmode="lin" valueType="num">
                                      <p:cBhvr additive="base">
                                        <p:cTn dur="500"/>
                                        <p:tgtEl>
                                          <p:spTgt spid="1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 calcmode="lin" valueType="num">
                                      <p:cBhvr additive="base">
                                        <p:cTn dur="500"/>
                                        <p:tgtEl>
                                          <p:spTgt spid="1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 calcmode="lin" valueType="num">
                                      <p:cBhvr additive="base">
                                        <p:cTn dur="500"/>
                                        <p:tgtEl>
                                          <p:spTgt spid="1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 calcmode="lin" valueType="num">
                                      <p:cBhvr additive="base">
                                        <p:cTn dur="500"/>
                                        <p:tgtEl>
                                          <p:spTgt spid="1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 calcmode="lin" valueType="num">
                                      <p:cBhvr additive="base">
                                        <p:cTn dur="500"/>
                                        <p:tgtEl>
                                          <p:spTgt spid="1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 calcmode="lin" valueType="num">
                                      <p:cBhvr additive="base">
                                        <p:cTn dur="500"/>
                                        <p:tgtEl>
                                          <p:spTgt spid="1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ph idx="1" type="body"/>
          </p:nvPr>
        </p:nvSpPr>
        <p:spPr>
          <a:xfrm>
            <a:off x="457200" y="2112898"/>
            <a:ext cx="8229600" cy="40134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800"/>
              </a:spcBef>
              <a:spcAft>
                <a:spcPts val="0"/>
              </a:spcAft>
              <a:buClr>
                <a:schemeClr val="accent4"/>
              </a:buClr>
              <a:buSzPts val="3600"/>
              <a:buFont typeface="Arial"/>
              <a:buNone/>
            </a:pPr>
            <a:r>
              <a:rPr b="0" i="0" lang="es-AR" sz="3200" u="none" cap="none" strike="noStrike">
                <a:solidFill>
                  <a:schemeClr val="accent4"/>
                </a:solidFill>
                <a:latin typeface="Arial"/>
                <a:ea typeface="Arial"/>
                <a:cs typeface="Arial"/>
                <a:sym typeface="Arial"/>
              </a:rPr>
              <a:t>Todo suceso relacionado con la utilización de una aeronave, que no llegue a ser un accidente y que afecte o pueda afectar la seguridad de las operaciones.</a:t>
            </a:r>
            <a:endParaRPr/>
          </a:p>
        </p:txBody>
      </p:sp>
      <p:sp>
        <p:nvSpPr>
          <p:cNvPr id="130" name="Google Shape;130;p12"/>
          <p:cNvSpPr txBox="1"/>
          <p:nvPr/>
        </p:nvSpPr>
        <p:spPr>
          <a:xfrm>
            <a:off x="523050" y="841575"/>
            <a:ext cx="7348500" cy="738900"/>
          </a:xfrm>
          <a:prstGeom prst="rect">
            <a:avLst/>
          </a:prstGeom>
          <a:noFill/>
          <a:ln>
            <a:noFill/>
          </a:ln>
        </p:spPr>
        <p:txBody>
          <a:bodyPr anchorCtr="0" anchor="t" bIns="91425" lIns="91425" spcFirstLastPara="1" rIns="91425" wrap="square" tIns="91425">
            <a:spAutoFit/>
          </a:bodyPr>
          <a:lstStyle/>
          <a:p>
            <a:pPr indent="-342900" lvl="0" marL="342900" rtl="0" algn="l">
              <a:spcBef>
                <a:spcPts val="0"/>
              </a:spcBef>
              <a:spcAft>
                <a:spcPts val="0"/>
              </a:spcAft>
              <a:buClr>
                <a:schemeClr val="dk1"/>
              </a:buClr>
              <a:buSzPts val="3600"/>
              <a:buFont typeface="Arial"/>
              <a:buNone/>
            </a:pPr>
            <a:r>
              <a:rPr b="1" lang="es-AR" sz="3600">
                <a:solidFill>
                  <a:schemeClr val="dk1"/>
                </a:solidFill>
              </a:rPr>
              <a:t>INCIDENTE: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g11c7f4ac746_0_16"/>
          <p:cNvSpPr txBox="1"/>
          <p:nvPr>
            <p:ph idx="1" type="body"/>
          </p:nvPr>
        </p:nvSpPr>
        <p:spPr>
          <a:xfrm>
            <a:off x="468312" y="1565275"/>
            <a:ext cx="8229600" cy="4526100"/>
          </a:xfrm>
          <a:prstGeom prst="rect">
            <a:avLst/>
          </a:prstGeom>
          <a:noFill/>
          <a:ln>
            <a:noFill/>
          </a:ln>
        </p:spPr>
        <p:txBody>
          <a:bodyPr anchorCtr="0" anchor="t" bIns="50800" lIns="50800" spcFirstLastPara="1" rIns="50800" wrap="square" tIns="50800">
            <a:normAutofit/>
          </a:bodyPr>
          <a:lstStyle/>
          <a:p>
            <a:pPr indent="-342900" lvl="0" marL="342900" rtl="0" algn="l">
              <a:lnSpc>
                <a:spcPct val="100000"/>
              </a:lnSpc>
              <a:spcBef>
                <a:spcPts val="800"/>
              </a:spcBef>
              <a:spcAft>
                <a:spcPts val="0"/>
              </a:spcAft>
              <a:buClr>
                <a:schemeClr val="accent4"/>
              </a:buClr>
              <a:buSzPts val="3200"/>
              <a:buFont typeface="Arial"/>
              <a:buNone/>
            </a:pPr>
            <a:r>
              <a:rPr lang="es-AR"/>
              <a:t>	</a:t>
            </a:r>
            <a:r>
              <a:rPr lang="es-AR" sz="3600"/>
              <a:t>Suceso o acontecimiento eventual, inesperado y súbito, que altera, interrumpe o interfiere el proceso ordenado de una actividad determinada.</a:t>
            </a:r>
            <a:endParaRPr/>
          </a:p>
        </p:txBody>
      </p:sp>
      <p:sp>
        <p:nvSpPr>
          <p:cNvPr id="25" name="Google Shape;25;g11c7f4ac746_0_16"/>
          <p:cNvSpPr txBox="1"/>
          <p:nvPr/>
        </p:nvSpPr>
        <p:spPr>
          <a:xfrm>
            <a:off x="906250" y="536775"/>
            <a:ext cx="7348500" cy="861900"/>
          </a:xfrm>
          <a:prstGeom prst="rect">
            <a:avLst/>
          </a:prstGeom>
          <a:noFill/>
          <a:ln>
            <a:noFill/>
          </a:ln>
        </p:spPr>
        <p:txBody>
          <a:bodyPr anchorCtr="0" anchor="t" bIns="91425" lIns="91425" spcFirstLastPara="1" rIns="91425" wrap="square" tIns="91425">
            <a:spAutoFit/>
          </a:bodyPr>
          <a:lstStyle/>
          <a:p>
            <a:pPr indent="-342900" lvl="0" marL="342900" rtl="0" algn="ctr">
              <a:spcBef>
                <a:spcPts val="0"/>
              </a:spcBef>
              <a:spcAft>
                <a:spcPts val="0"/>
              </a:spcAft>
              <a:buClr>
                <a:schemeClr val="dk1"/>
              </a:buClr>
              <a:buSzPts val="4400"/>
              <a:buFont typeface="Arial"/>
              <a:buNone/>
            </a:pPr>
            <a:r>
              <a:rPr b="1" lang="es-AR" sz="4400" u="sng">
                <a:solidFill>
                  <a:schemeClr val="dk1"/>
                </a:solidFill>
              </a:rPr>
              <a:t>ACCIDENTE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p:tgtEl>
                                          <p:spTgt spid="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title"/>
          </p:nvPr>
        </p:nvSpPr>
        <p:spPr>
          <a:xfrm>
            <a:off x="179387" y="188912"/>
            <a:ext cx="8748713" cy="1439863"/>
          </a:xfrm>
          <a:prstGeom prst="rect">
            <a:avLst/>
          </a:prstGeom>
          <a:noFill/>
          <a:ln>
            <a:noFill/>
          </a:ln>
        </p:spPr>
        <p:txBody>
          <a:bodyPr anchorCtr="0" anchor="ctr" bIns="50800" lIns="50800" spcFirstLastPara="1" rIns="50800" wrap="square" tIns="50800">
            <a:normAutofit/>
          </a:bodyPr>
          <a:lstStyle/>
          <a:p>
            <a:pPr indent="0" lvl="0" marL="0" rtl="0" algn="ctr">
              <a:lnSpc>
                <a:spcPct val="100000"/>
              </a:lnSpc>
              <a:spcBef>
                <a:spcPts val="0"/>
              </a:spcBef>
              <a:spcAft>
                <a:spcPts val="0"/>
              </a:spcAft>
              <a:buClr>
                <a:schemeClr val="accent4"/>
              </a:buClr>
              <a:buSzPts val="3040"/>
              <a:buFont typeface="Arial"/>
              <a:buNone/>
            </a:pPr>
            <a:r>
              <a:rPr b="1" lang="es-AR" sz="3040"/>
              <a:t>JST</a:t>
            </a:r>
            <a:br>
              <a:rPr b="1" lang="es-AR" sz="3040"/>
            </a:br>
            <a:r>
              <a:rPr b="1" lang="es-AR" sz="3040"/>
              <a:t>(Junta Seguridad de transporte)</a:t>
            </a:r>
            <a:endParaRPr b="1" sz="3040"/>
          </a:p>
        </p:txBody>
      </p:sp>
      <p:sp>
        <p:nvSpPr>
          <p:cNvPr id="136" name="Google Shape;136;p13"/>
          <p:cNvSpPr txBox="1"/>
          <p:nvPr>
            <p:ph idx="1" type="body"/>
          </p:nvPr>
        </p:nvSpPr>
        <p:spPr>
          <a:xfrm>
            <a:off x="179387" y="2133600"/>
            <a:ext cx="8713788" cy="4105275"/>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chemeClr val="accent4"/>
              </a:buClr>
              <a:buSzPts val="2800"/>
              <a:buFont typeface="Arial"/>
              <a:buNone/>
            </a:pPr>
            <a:r>
              <a:rPr lang="es-AR" sz="2800"/>
              <a:t>Se entiende por accidente de aviación todo hecho que se produzca al operarse la aeronave y que ocasione muerte o lesiones a alguna persona o daño a la aeronave o motive que ésta los ocasiones. </a:t>
            </a:r>
            <a:endParaRPr/>
          </a:p>
          <a:p>
            <a:pPr indent="0" lvl="0" marL="0" rtl="0" algn="l">
              <a:lnSpc>
                <a:spcPct val="80000"/>
              </a:lnSpc>
              <a:spcBef>
                <a:spcPts val="700"/>
              </a:spcBef>
              <a:spcAft>
                <a:spcPts val="0"/>
              </a:spcAft>
              <a:buClr>
                <a:schemeClr val="accent4"/>
              </a:buClr>
              <a:buSzPts val="2800"/>
              <a:buFont typeface="Arial"/>
              <a:buNone/>
            </a:pPr>
            <a:r>
              <a:t/>
            </a:r>
            <a:endParaRPr sz="2800"/>
          </a:p>
          <a:p>
            <a:pPr indent="0" lvl="0" marL="0" rtl="0" algn="ctr">
              <a:lnSpc>
                <a:spcPct val="80000"/>
              </a:lnSpc>
              <a:spcBef>
                <a:spcPts val="600"/>
              </a:spcBef>
              <a:spcAft>
                <a:spcPts val="0"/>
              </a:spcAft>
              <a:buClr>
                <a:schemeClr val="accent4"/>
              </a:buClr>
              <a:buSzPts val="2800"/>
              <a:buFont typeface="Arial"/>
              <a:buNone/>
            </a:pPr>
            <a:r>
              <a:rPr lang="es-AR" sz="2800"/>
              <a:t>“</a:t>
            </a:r>
            <a:r>
              <a:rPr lang="es-AR" sz="2800" u="sng"/>
              <a:t>El objetivo fundamental de la investigación de accidentes o incidentes será la prevención de futuros accidentes e incidentes. El propósito de esta actividad no es determinar la culpa o responsabilidad</a:t>
            </a:r>
            <a:r>
              <a:rPr lang="es-AR" sz="2800"/>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 calcmode="lin" valueType="num">
                                      <p:cBhvr additive="base">
                                        <p:cTn dur="500"/>
                                        <p:tgtEl>
                                          <p:spTgt spid="13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 calcmode="lin" valueType="num">
                                      <p:cBhvr additive="base">
                                        <p:cTn dur="500"/>
                                        <p:tgtEl>
                                          <p:spTgt spid="13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 calcmode="lin" valueType="num">
                                      <p:cBhvr additive="base">
                                        <p:cTn dur="500"/>
                                        <p:tgtEl>
                                          <p:spTgt spid="13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1" type="body"/>
          </p:nvPr>
        </p:nvSpPr>
        <p:spPr>
          <a:xfrm>
            <a:off x="457200" y="260350"/>
            <a:ext cx="8229600" cy="6408738"/>
          </a:xfrm>
          <a:prstGeom prst="rect">
            <a:avLst/>
          </a:prstGeom>
          <a:noFill/>
          <a:ln>
            <a:noFill/>
          </a:ln>
        </p:spPr>
        <p:txBody>
          <a:bodyPr anchorCtr="0" anchor="t" bIns="50800" lIns="50800" spcFirstLastPara="1" rIns="50800" wrap="square" tIns="50800">
            <a:normAutofit/>
          </a:bodyPr>
          <a:lstStyle/>
          <a:p>
            <a:pPr indent="0" lvl="0" marL="0" rtl="0" algn="ctr">
              <a:lnSpc>
                <a:spcPct val="90000"/>
              </a:lnSpc>
              <a:spcBef>
                <a:spcPts val="0"/>
              </a:spcBef>
              <a:spcAft>
                <a:spcPts val="0"/>
              </a:spcAft>
              <a:buClr>
                <a:schemeClr val="accent4"/>
              </a:buClr>
              <a:buSzPts val="3600"/>
              <a:buFont typeface="Arial"/>
              <a:buNone/>
            </a:pPr>
            <a:r>
              <a:rPr b="1" lang="es-AR" sz="3600"/>
              <a:t>CLASIFICACIÓN</a:t>
            </a:r>
            <a:r>
              <a:rPr b="1" lang="es-AR" sz="3600"/>
              <a:t> DE ACCIDENTES</a:t>
            </a:r>
            <a:endParaRPr/>
          </a:p>
          <a:p>
            <a:pPr indent="0" lvl="0" marL="0" rtl="0" algn="l">
              <a:lnSpc>
                <a:spcPct val="90000"/>
              </a:lnSpc>
              <a:spcBef>
                <a:spcPts val="700"/>
              </a:spcBef>
              <a:spcAft>
                <a:spcPts val="0"/>
              </a:spcAft>
              <a:buClr>
                <a:schemeClr val="accent4"/>
              </a:buClr>
              <a:buSzPts val="3100"/>
              <a:buFont typeface="Arial"/>
              <a:buNone/>
            </a:pPr>
            <a:r>
              <a:t/>
            </a:r>
            <a:endParaRPr sz="3100"/>
          </a:p>
          <a:p>
            <a:pPr indent="0" lvl="0" marL="0" rtl="0" algn="l">
              <a:lnSpc>
                <a:spcPct val="90000"/>
              </a:lnSpc>
              <a:spcBef>
                <a:spcPts val="700"/>
              </a:spcBef>
              <a:spcAft>
                <a:spcPts val="0"/>
              </a:spcAft>
              <a:buClr>
                <a:schemeClr val="accent4"/>
              </a:buClr>
              <a:buSzPts val="3100"/>
              <a:buFont typeface="Arial"/>
              <a:buNone/>
            </a:pPr>
            <a:r>
              <a:rPr b="1" lang="es-AR" sz="3100" u="sng"/>
              <a:t>GRAVE:</a:t>
            </a:r>
            <a:endParaRPr/>
          </a:p>
          <a:p>
            <a:pPr indent="0" lvl="0" marL="0" rtl="0" algn="l">
              <a:lnSpc>
                <a:spcPct val="90000"/>
              </a:lnSpc>
              <a:spcBef>
                <a:spcPts val="700"/>
              </a:spcBef>
              <a:spcAft>
                <a:spcPts val="0"/>
              </a:spcAft>
              <a:buClr>
                <a:schemeClr val="accent4"/>
              </a:buClr>
              <a:buSzPts val="3100"/>
              <a:buFont typeface="Arial"/>
              <a:buNone/>
            </a:pPr>
            <a:r>
              <a:rPr lang="es-AR" sz="3100"/>
              <a:t>El hecho ocasiona muerte o lesiones graves a personas y/o la aeronave sufre daños superiores al 50%.</a:t>
            </a:r>
            <a:endParaRPr/>
          </a:p>
          <a:p>
            <a:pPr indent="0" lvl="0" marL="0" rtl="0" algn="l">
              <a:lnSpc>
                <a:spcPct val="90000"/>
              </a:lnSpc>
              <a:spcBef>
                <a:spcPts val="700"/>
              </a:spcBef>
              <a:spcAft>
                <a:spcPts val="0"/>
              </a:spcAft>
              <a:buClr>
                <a:schemeClr val="accent4"/>
              </a:buClr>
              <a:buSzPts val="3100"/>
              <a:buFont typeface="Arial"/>
              <a:buNone/>
            </a:pPr>
            <a:r>
              <a:rPr b="1" lang="es-AR" sz="3100" u="sng"/>
              <a:t>LEVE:</a:t>
            </a:r>
            <a:endParaRPr/>
          </a:p>
          <a:p>
            <a:pPr indent="0" lvl="0" marL="0" rtl="0" algn="l">
              <a:lnSpc>
                <a:spcPct val="90000"/>
              </a:lnSpc>
              <a:spcBef>
                <a:spcPts val="700"/>
              </a:spcBef>
              <a:spcAft>
                <a:spcPts val="0"/>
              </a:spcAft>
              <a:buClr>
                <a:schemeClr val="accent4"/>
              </a:buClr>
              <a:buSzPts val="3100"/>
              <a:buFont typeface="Arial"/>
              <a:buNone/>
            </a:pPr>
            <a:r>
              <a:rPr lang="es-AR" sz="3100"/>
              <a:t>El suceso trae aparejado lesiones leves a personas y/o la aeronave sufre daños hasta el 50%.</a:t>
            </a:r>
            <a:endParaRPr/>
          </a:p>
          <a:p>
            <a:pPr indent="0" lvl="0" marL="0" rtl="0" algn="l">
              <a:lnSpc>
                <a:spcPct val="90000"/>
              </a:lnSpc>
              <a:spcBef>
                <a:spcPts val="700"/>
              </a:spcBef>
              <a:spcAft>
                <a:spcPts val="0"/>
              </a:spcAft>
              <a:buClr>
                <a:schemeClr val="accent4"/>
              </a:buClr>
              <a:buSzPts val="3100"/>
              <a:buFont typeface="Arial"/>
              <a:buNone/>
            </a:pPr>
            <a:r>
              <a:rPr b="1" lang="es-AR" sz="3100" u="sng"/>
              <a:t>PERCANCE:</a:t>
            </a:r>
            <a:endParaRPr/>
          </a:p>
          <a:p>
            <a:pPr indent="0" lvl="0" marL="0" rtl="0" algn="l">
              <a:lnSpc>
                <a:spcPct val="90000"/>
              </a:lnSpc>
              <a:spcBef>
                <a:spcPts val="700"/>
              </a:spcBef>
              <a:spcAft>
                <a:spcPts val="0"/>
              </a:spcAft>
              <a:buClr>
                <a:schemeClr val="accent4"/>
              </a:buClr>
              <a:buSzPts val="3100"/>
              <a:buFont typeface="Arial"/>
              <a:buNone/>
            </a:pPr>
            <a:r>
              <a:rPr lang="es-AR" sz="3100"/>
              <a:t>No existen lesiones   a personas y la aeronave sufre daños inferiores al 20%.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5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5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5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5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5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5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500"/>
                                        <p:tgtEl>
                                          <p:spTgt spid="1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Effect filter="fade" transition="in">
                                      <p:cBhvr>
                                        <p:cTn dur="500"/>
                                        <p:tgtEl>
                                          <p:spTgt spid="14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827087" y="115887"/>
            <a:ext cx="7772401" cy="6626226"/>
          </a:xfrm>
          <a:prstGeom prst="rect">
            <a:avLst/>
          </a:prstGeom>
          <a:noFill/>
          <a:ln>
            <a:noFill/>
          </a:ln>
        </p:spPr>
        <p:txBody>
          <a:bodyPr anchorCtr="0" anchor="t" bIns="50800" lIns="50800" spcFirstLastPara="1" rIns="50800" wrap="square" tIns="50800">
            <a:normAutofit/>
          </a:bodyPr>
          <a:lstStyle/>
          <a:p>
            <a:pPr indent="0" lvl="0" marL="0" rtl="0" algn="l">
              <a:lnSpc>
                <a:spcPct val="90000"/>
              </a:lnSpc>
              <a:spcBef>
                <a:spcPts val="0"/>
              </a:spcBef>
              <a:spcAft>
                <a:spcPts val="0"/>
              </a:spcAft>
              <a:buNone/>
            </a:pPr>
            <a:r>
              <a:rPr lang="es-AR"/>
              <a:t>     </a:t>
            </a:r>
            <a:r>
              <a:rPr lang="es-AR" u="sng"/>
              <a:t>Detección de Peligros Potenciales</a:t>
            </a:r>
            <a:endParaRPr u="sng"/>
          </a:p>
          <a:p>
            <a:pPr indent="-609600" lvl="0" marL="609600" rtl="0" algn="l">
              <a:lnSpc>
                <a:spcPct val="90000"/>
              </a:lnSpc>
              <a:spcBef>
                <a:spcPts val="500"/>
              </a:spcBef>
              <a:spcAft>
                <a:spcPts val="0"/>
              </a:spcAft>
              <a:buClr>
                <a:schemeClr val="accent4"/>
              </a:buClr>
              <a:buSzPts val="2400"/>
              <a:buFont typeface="Arial"/>
              <a:buNone/>
            </a:pPr>
            <a:r>
              <a:rPr lang="es-AR" sz="2400"/>
              <a:t>	</a:t>
            </a:r>
            <a:endParaRPr/>
          </a:p>
          <a:p>
            <a:pPr indent="-609600" lvl="0" marL="609600" rtl="0" algn="l">
              <a:lnSpc>
                <a:spcPct val="90000"/>
              </a:lnSpc>
              <a:spcBef>
                <a:spcPts val="500"/>
              </a:spcBef>
              <a:spcAft>
                <a:spcPts val="0"/>
              </a:spcAft>
              <a:buClr>
                <a:schemeClr val="accent4"/>
              </a:buClr>
              <a:buSzPts val="2400"/>
              <a:buFont typeface="Arial"/>
              <a:buNone/>
            </a:pPr>
            <a:r>
              <a:rPr lang="es-AR" sz="2400"/>
              <a:t>	Siendo esta actividad responsabilidad tanto del organismo a cargo de la prevención, como de todos los individuos que participan en la organización.</a:t>
            </a:r>
            <a:endParaRPr/>
          </a:p>
          <a:p>
            <a:pPr indent="-609600" lvl="0" marL="609600" rtl="0" algn="l">
              <a:lnSpc>
                <a:spcPct val="90000"/>
              </a:lnSpc>
              <a:spcBef>
                <a:spcPts val="400"/>
              </a:spcBef>
              <a:spcAft>
                <a:spcPts val="0"/>
              </a:spcAft>
              <a:buClr>
                <a:schemeClr val="accent4"/>
              </a:buClr>
              <a:buSzPts val="1800"/>
              <a:buFont typeface="Arial"/>
              <a:buNone/>
            </a:pPr>
            <a:r>
              <a:rPr lang="es-AR" sz="1800"/>
              <a:t>	</a:t>
            </a:r>
            <a:endParaRPr/>
          </a:p>
          <a:p>
            <a:pPr indent="-609600" lvl="0" marL="609600" rtl="0" algn="l">
              <a:lnSpc>
                <a:spcPct val="90000"/>
              </a:lnSpc>
              <a:spcBef>
                <a:spcPts val="500"/>
              </a:spcBef>
              <a:spcAft>
                <a:spcPts val="0"/>
              </a:spcAft>
              <a:buClr>
                <a:schemeClr val="accent4"/>
              </a:buClr>
              <a:buSzPts val="1800"/>
              <a:buFont typeface="Arial"/>
              <a:buNone/>
            </a:pPr>
            <a:r>
              <a:rPr lang="es-AR" sz="1800"/>
              <a:t>	</a:t>
            </a:r>
            <a:r>
              <a:rPr lang="es-AR" sz="2400"/>
              <a:t>Si no se pudo detectar a tiempo un PELIGRO, nos encontramos a las puertas de un ACCIDENTE.</a:t>
            </a:r>
            <a:endParaRPr/>
          </a:p>
          <a:p>
            <a:pPr indent="-609600" lvl="0" marL="609600" rtl="0" algn="l">
              <a:lnSpc>
                <a:spcPct val="90000"/>
              </a:lnSpc>
              <a:spcBef>
                <a:spcPts val="500"/>
              </a:spcBef>
              <a:spcAft>
                <a:spcPts val="0"/>
              </a:spcAft>
              <a:buClr>
                <a:schemeClr val="accent4"/>
              </a:buClr>
              <a:buSzPts val="2400"/>
              <a:buFont typeface="Arial"/>
              <a:buNone/>
            </a:pPr>
            <a:r>
              <a:rPr lang="es-AR" sz="2400"/>
              <a:t>	</a:t>
            </a:r>
            <a:endParaRPr/>
          </a:p>
          <a:p>
            <a:pPr indent="-609600" lvl="0" marL="609600" rtl="0" algn="l">
              <a:lnSpc>
                <a:spcPct val="90000"/>
              </a:lnSpc>
              <a:spcBef>
                <a:spcPts val="500"/>
              </a:spcBef>
              <a:spcAft>
                <a:spcPts val="0"/>
              </a:spcAft>
              <a:buClr>
                <a:schemeClr val="accent4"/>
              </a:buClr>
              <a:buSzPts val="2400"/>
              <a:buFont typeface="Arial"/>
              <a:buNone/>
            </a:pPr>
            <a:r>
              <a:rPr lang="es-AR" sz="2400"/>
              <a:t>	</a:t>
            </a:r>
            <a:r>
              <a:rPr lang="es-AR" sz="2400" u="sng"/>
              <a:t>Todo accidente puede ser evitado, aunque es imposible que el riesgo sea 0, debemos trabajar para minimizarlo lo </a:t>
            </a:r>
            <a:r>
              <a:rPr lang="es-AR" sz="2400" u="sng"/>
              <a:t>más</a:t>
            </a:r>
            <a:r>
              <a:rPr lang="es-AR" sz="2400" u="sng"/>
              <a:t> posible </a:t>
            </a:r>
            <a:endParaRPr/>
          </a:p>
          <a:p>
            <a:pPr indent="-609600" lvl="0" marL="609600" rtl="0" algn="l">
              <a:lnSpc>
                <a:spcPct val="90000"/>
              </a:lnSpc>
              <a:spcBef>
                <a:spcPts val="500"/>
              </a:spcBef>
              <a:spcAft>
                <a:spcPts val="0"/>
              </a:spcAft>
              <a:buClr>
                <a:schemeClr val="accent4"/>
              </a:buClr>
              <a:buSzPts val="2400"/>
              <a:buFont typeface="Arial"/>
              <a:buNone/>
            </a:pPr>
            <a:r>
              <a:t/>
            </a:r>
            <a:endParaRPr sz="2400" u="sng"/>
          </a:p>
          <a:p>
            <a:pPr indent="-609600" lvl="0" marL="609600" rtl="0" algn="l">
              <a:lnSpc>
                <a:spcPct val="90000"/>
              </a:lnSpc>
              <a:spcBef>
                <a:spcPts val="500"/>
              </a:spcBef>
              <a:spcAft>
                <a:spcPts val="0"/>
              </a:spcAft>
              <a:buClr>
                <a:schemeClr val="accent4"/>
              </a:buClr>
              <a:buSzPts val="2400"/>
              <a:buFont typeface="Arial"/>
              <a:buNone/>
            </a:pPr>
            <a:r>
              <a:rPr lang="es-AR" sz="2400"/>
              <a:t>	Si un determinado factor ha demostrado ser capaz de producir un accidente, mientras no se elimine o modifique dicho factor, el ACCIDENTE </a:t>
            </a:r>
            <a:r>
              <a:rPr lang="es-AR" sz="2400"/>
              <a:t>tenderá</a:t>
            </a:r>
            <a:r>
              <a:rPr lang="es-AR" sz="2400"/>
              <a:t> a repetirse</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 calcmode="lin" valueType="num">
                                      <p:cBhvr additive="base">
                                        <p:cTn dur="500"/>
                                        <p:tgtEl>
                                          <p:spTgt spid="14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 calcmode="lin" valueType="num">
                                      <p:cBhvr additive="base">
                                        <p:cTn dur="500"/>
                                        <p:tgtEl>
                                          <p:spTgt spid="14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 calcmode="lin" valueType="num">
                                      <p:cBhvr additive="base">
                                        <p:cTn dur="500"/>
                                        <p:tgtEl>
                                          <p:spTgt spid="14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 calcmode="lin" valueType="num">
                                      <p:cBhvr additive="base">
                                        <p:cTn dur="500"/>
                                        <p:tgtEl>
                                          <p:spTgt spid="14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 calcmode="lin" valueType="num">
                                      <p:cBhvr additive="base">
                                        <p:cTn dur="500"/>
                                        <p:tgtEl>
                                          <p:spTgt spid="14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 calcmode="lin" valueType="num">
                                      <p:cBhvr additive="base">
                                        <p:cTn dur="500"/>
                                        <p:tgtEl>
                                          <p:spTgt spid="14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 calcmode="lin" valueType="num">
                                      <p:cBhvr additive="base">
                                        <p:cTn dur="500"/>
                                        <p:tgtEl>
                                          <p:spTgt spid="146">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anim calcmode="lin" valueType="num">
                                      <p:cBhvr additive="base">
                                        <p:cTn dur="500"/>
                                        <p:tgtEl>
                                          <p:spTgt spid="146">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anim calcmode="lin" valueType="num">
                                      <p:cBhvr additive="base">
                                        <p:cTn dur="500"/>
                                        <p:tgtEl>
                                          <p:spTgt spid="14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611187" y="115887"/>
            <a:ext cx="8134351" cy="6216651"/>
          </a:xfrm>
          <a:prstGeom prst="rect">
            <a:avLst/>
          </a:prstGeom>
          <a:noFill/>
          <a:ln>
            <a:noFill/>
          </a:ln>
        </p:spPr>
        <p:txBody>
          <a:bodyPr anchorCtr="0" anchor="t" bIns="50800" lIns="50800" spcFirstLastPara="1" rIns="50800" wrap="square" tIns="50800">
            <a:normAutofit lnSpcReduction="20000"/>
          </a:bodyPr>
          <a:lstStyle/>
          <a:p>
            <a:pPr indent="-342900" lvl="0" marL="342900" rtl="0" algn="l">
              <a:lnSpc>
                <a:spcPct val="90000"/>
              </a:lnSpc>
              <a:spcBef>
                <a:spcPts val="0"/>
              </a:spcBef>
              <a:spcAft>
                <a:spcPts val="0"/>
              </a:spcAft>
              <a:buClr>
                <a:schemeClr val="accent4"/>
              </a:buClr>
              <a:buSzPts val="3200"/>
              <a:buFont typeface="Arial"/>
              <a:buNone/>
            </a:pPr>
            <a:r>
              <a:rPr b="1" lang="es-AR"/>
              <a:t>Necesidad de la PREVAC</a:t>
            </a:r>
            <a:endParaRPr/>
          </a:p>
          <a:p>
            <a:pPr indent="-342900" lvl="0" marL="342900" rtl="0" algn="l">
              <a:lnSpc>
                <a:spcPct val="90000"/>
              </a:lnSpc>
              <a:spcBef>
                <a:spcPts val="600"/>
              </a:spcBef>
              <a:spcAft>
                <a:spcPts val="0"/>
              </a:spcAft>
              <a:buClr>
                <a:schemeClr val="accent4"/>
              </a:buClr>
              <a:buSzPts val="2800"/>
              <a:buFont typeface="Arial"/>
              <a:buNone/>
            </a:pPr>
            <a:r>
              <a:rPr lang="es-AR" sz="2800"/>
              <a:t>		</a:t>
            </a:r>
            <a:endParaRPr/>
          </a:p>
          <a:p>
            <a:pPr indent="-342900" lvl="0" marL="342900" rtl="0" algn="l">
              <a:lnSpc>
                <a:spcPct val="90000"/>
              </a:lnSpc>
              <a:spcBef>
                <a:spcPts val="700"/>
              </a:spcBef>
              <a:spcAft>
                <a:spcPts val="0"/>
              </a:spcAft>
              <a:buClr>
                <a:schemeClr val="accent4"/>
              </a:buClr>
              <a:buSzPts val="2800"/>
              <a:buFont typeface="Arial"/>
              <a:buNone/>
            </a:pPr>
            <a:r>
              <a:rPr lang="es-AR" sz="2800"/>
              <a:t>	</a:t>
            </a:r>
            <a:r>
              <a:rPr lang="es-AR" sz="2900"/>
              <a:t>Un accidente de aviación tiene como </a:t>
            </a:r>
            <a:r>
              <a:rPr lang="es-AR" sz="2900"/>
              <a:t>consecuencia</a:t>
            </a:r>
            <a:r>
              <a:rPr lang="es-AR" sz="2900"/>
              <a:t> a</a:t>
            </a:r>
            <a:r>
              <a:rPr lang="es-AR" sz="2900"/>
              <a:t>ltos costos, sociales y económicos. </a:t>
            </a:r>
            <a:r>
              <a:rPr lang="es-AR" sz="2900"/>
              <a:t>Algunos</a:t>
            </a:r>
            <a:r>
              <a:rPr lang="es-AR" sz="2900"/>
              <a:t> de ellos son</a:t>
            </a:r>
            <a:r>
              <a:rPr lang="es-AR" sz="3100"/>
              <a:t> </a:t>
            </a:r>
            <a:r>
              <a:rPr b="0" i="0" lang="es-AR" sz="3100" u="none" cap="none" strike="noStrike">
                <a:solidFill>
                  <a:schemeClr val="accent4"/>
                </a:solidFill>
                <a:latin typeface="Arial"/>
                <a:ea typeface="Arial"/>
                <a:cs typeface="Arial"/>
                <a:sym typeface="Arial"/>
              </a:rPr>
              <a:t>directos y otros </a:t>
            </a:r>
            <a:r>
              <a:rPr lang="es-AR" sz="3100"/>
              <a:t>i</a:t>
            </a:r>
            <a:r>
              <a:rPr b="0" i="0" lang="es-AR" sz="3100" u="none" cap="none" strike="noStrike">
                <a:solidFill>
                  <a:schemeClr val="accent4"/>
                </a:solidFill>
                <a:latin typeface="Arial"/>
                <a:ea typeface="Arial"/>
                <a:cs typeface="Arial"/>
                <a:sym typeface="Arial"/>
              </a:rPr>
              <a:t>ndirectos</a:t>
            </a:r>
            <a:r>
              <a:rPr lang="es-AR" sz="3100"/>
              <a:t>.</a:t>
            </a:r>
            <a:endParaRPr sz="3100"/>
          </a:p>
          <a:p>
            <a:pPr indent="-342900" lvl="0" marL="342900" rtl="0" algn="l">
              <a:lnSpc>
                <a:spcPct val="90000"/>
              </a:lnSpc>
              <a:spcBef>
                <a:spcPts val="300"/>
              </a:spcBef>
              <a:spcAft>
                <a:spcPts val="0"/>
              </a:spcAft>
              <a:buClr>
                <a:schemeClr val="accent4"/>
              </a:buClr>
              <a:buSzPts val="1600"/>
              <a:buFont typeface="Arial"/>
              <a:buNone/>
            </a:pPr>
            <a:r>
              <a:t/>
            </a:r>
            <a:endParaRPr sz="3100"/>
          </a:p>
          <a:p>
            <a:pPr indent="-342900" lvl="0" marL="342900" rtl="0" algn="l">
              <a:lnSpc>
                <a:spcPct val="90000"/>
              </a:lnSpc>
              <a:spcBef>
                <a:spcPts val="300"/>
              </a:spcBef>
              <a:spcAft>
                <a:spcPts val="0"/>
              </a:spcAft>
              <a:buClr>
                <a:schemeClr val="accent4"/>
              </a:buClr>
              <a:buSzPts val="1600"/>
              <a:buFont typeface="Arial"/>
              <a:buNone/>
            </a:pPr>
            <a:r>
              <a:rPr lang="es-AR" sz="1700"/>
              <a:t>	</a:t>
            </a:r>
            <a:r>
              <a:rPr lang="es-AR" sz="2000"/>
              <a:t>(Los costos sociales y humanos no se pueden cuantificar)</a:t>
            </a:r>
            <a:endParaRPr sz="3600"/>
          </a:p>
          <a:p>
            <a:pPr indent="-342900" lvl="0" marL="342900" rtl="0" algn="l">
              <a:lnSpc>
                <a:spcPct val="90000"/>
              </a:lnSpc>
              <a:spcBef>
                <a:spcPts val="700"/>
              </a:spcBef>
              <a:spcAft>
                <a:spcPts val="0"/>
              </a:spcAft>
              <a:buClr>
                <a:schemeClr val="accent4"/>
              </a:buClr>
              <a:buSzPts val="3200"/>
              <a:buFont typeface="Arial"/>
              <a:buNone/>
            </a:pPr>
            <a:r>
              <a:rPr b="0" i="0" lang="es-AR" sz="3200" u="none" cap="none" strike="noStrike">
                <a:solidFill>
                  <a:schemeClr val="accent4"/>
                </a:solidFill>
                <a:latin typeface="Arial"/>
                <a:ea typeface="Arial"/>
                <a:cs typeface="Arial"/>
                <a:sym typeface="Arial"/>
              </a:rPr>
              <a:t>	</a:t>
            </a:r>
            <a:r>
              <a:rPr lang="es-AR" sz="2400"/>
              <a:t>a) Pasajeros muertos o lesionados</a:t>
            </a:r>
            <a:endParaRPr/>
          </a:p>
          <a:p>
            <a:pPr indent="-342900" lvl="0" marL="342900" rtl="0" algn="l">
              <a:lnSpc>
                <a:spcPct val="90000"/>
              </a:lnSpc>
              <a:spcBef>
                <a:spcPts val="500"/>
              </a:spcBef>
              <a:spcAft>
                <a:spcPts val="0"/>
              </a:spcAft>
              <a:buClr>
                <a:schemeClr val="accent4"/>
              </a:buClr>
              <a:buSzPts val="2400"/>
              <a:buFont typeface="Arial"/>
              <a:buNone/>
            </a:pPr>
            <a:r>
              <a:rPr lang="es-AR" sz="2400"/>
              <a:t>	b) Daños a la aeronave</a:t>
            </a:r>
            <a:endParaRPr/>
          </a:p>
          <a:p>
            <a:pPr indent="-342900" lvl="0" marL="342900" rtl="0" algn="l">
              <a:lnSpc>
                <a:spcPct val="90000"/>
              </a:lnSpc>
              <a:spcBef>
                <a:spcPts val="500"/>
              </a:spcBef>
              <a:spcAft>
                <a:spcPts val="0"/>
              </a:spcAft>
              <a:buClr>
                <a:schemeClr val="accent4"/>
              </a:buClr>
              <a:buSzPts val="2400"/>
              <a:buFont typeface="Arial"/>
              <a:buNone/>
            </a:pPr>
            <a:r>
              <a:rPr lang="es-AR" sz="2400"/>
              <a:t>	c) Búsqueda y salvamento</a:t>
            </a:r>
            <a:endParaRPr/>
          </a:p>
          <a:p>
            <a:pPr indent="-342900" lvl="0" marL="342900" rtl="0" algn="l">
              <a:lnSpc>
                <a:spcPct val="90000"/>
              </a:lnSpc>
              <a:spcBef>
                <a:spcPts val="500"/>
              </a:spcBef>
              <a:spcAft>
                <a:spcPts val="0"/>
              </a:spcAft>
              <a:buClr>
                <a:schemeClr val="accent4"/>
              </a:buClr>
              <a:buSzPts val="2400"/>
              <a:buFont typeface="Arial"/>
              <a:buNone/>
            </a:pPr>
            <a:r>
              <a:rPr lang="es-AR" sz="2400"/>
              <a:t>	d) Investigación del gobierno y otras entidades</a:t>
            </a:r>
            <a:endParaRPr/>
          </a:p>
          <a:p>
            <a:pPr indent="-342900" lvl="0" marL="342900" rtl="0" algn="l">
              <a:lnSpc>
                <a:spcPct val="90000"/>
              </a:lnSpc>
              <a:spcBef>
                <a:spcPts val="500"/>
              </a:spcBef>
              <a:spcAft>
                <a:spcPts val="0"/>
              </a:spcAft>
              <a:buClr>
                <a:schemeClr val="accent4"/>
              </a:buClr>
              <a:buSzPts val="2400"/>
              <a:buFont typeface="Arial"/>
              <a:buNone/>
            </a:pPr>
            <a:r>
              <a:rPr lang="es-AR" sz="2400"/>
              <a:t>	e) Seguro</a:t>
            </a:r>
            <a:endParaRPr/>
          </a:p>
          <a:p>
            <a:pPr indent="-342900" lvl="0" marL="342900" rtl="0" algn="l">
              <a:lnSpc>
                <a:spcPct val="90000"/>
              </a:lnSpc>
              <a:spcBef>
                <a:spcPts val="500"/>
              </a:spcBef>
              <a:spcAft>
                <a:spcPts val="0"/>
              </a:spcAft>
              <a:buClr>
                <a:schemeClr val="accent4"/>
              </a:buClr>
              <a:buSzPts val="2400"/>
              <a:buFont typeface="Arial"/>
              <a:buNone/>
            </a:pPr>
            <a:r>
              <a:rPr lang="es-AR" sz="2400"/>
              <a:t>	f) Reparación financiera para el explotador</a:t>
            </a:r>
            <a:endParaRPr/>
          </a:p>
          <a:p>
            <a:pPr indent="-342900" lvl="0" marL="342900" rtl="0" algn="l">
              <a:lnSpc>
                <a:spcPct val="90000"/>
              </a:lnSpc>
              <a:spcBef>
                <a:spcPts val="500"/>
              </a:spcBef>
              <a:spcAft>
                <a:spcPts val="0"/>
              </a:spcAft>
              <a:buClr>
                <a:schemeClr val="accent4"/>
              </a:buClr>
              <a:buSzPts val="2400"/>
              <a:buFont typeface="Arial"/>
              <a:buNone/>
            </a:pPr>
            <a:r>
              <a:rPr lang="es-AR" sz="2400"/>
              <a:t>	g) Daños a la propiedad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5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5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5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5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5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5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500"/>
                                        <p:tgtEl>
                                          <p:spTgt spid="1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500"/>
                                        <p:tgtEl>
                                          <p:spTgt spid="1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9" st="9"/>
                                            </p:txEl>
                                          </p:spTgt>
                                        </p:tgtEl>
                                        <p:attrNameLst>
                                          <p:attrName>style.visibility</p:attrName>
                                        </p:attrNameLst>
                                      </p:cBhvr>
                                      <p:to>
                                        <p:strVal val="visible"/>
                                      </p:to>
                                    </p:set>
                                    <p:animEffect filter="fade" transition="in">
                                      <p:cBhvr>
                                        <p:cTn dur="500"/>
                                        <p:tgtEl>
                                          <p:spTgt spid="1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0" st="10"/>
                                            </p:txEl>
                                          </p:spTgt>
                                        </p:tgtEl>
                                        <p:attrNameLst>
                                          <p:attrName>style.visibility</p:attrName>
                                        </p:attrNameLst>
                                      </p:cBhvr>
                                      <p:to>
                                        <p:strVal val="visible"/>
                                      </p:to>
                                    </p:set>
                                    <p:animEffect filter="fade" transition="in">
                                      <p:cBhvr>
                                        <p:cTn dur="500"/>
                                        <p:tgtEl>
                                          <p:spTgt spid="1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1" st="11"/>
                                            </p:txEl>
                                          </p:spTgt>
                                        </p:tgtEl>
                                        <p:attrNameLst>
                                          <p:attrName>style.visibility</p:attrName>
                                        </p:attrNameLst>
                                      </p:cBhvr>
                                      <p:to>
                                        <p:strVal val="visible"/>
                                      </p:to>
                                    </p:set>
                                    <p:animEffect filter="fade" transition="in">
                                      <p:cBhvr>
                                        <p:cTn dur="500"/>
                                        <p:tgtEl>
                                          <p:spTgt spid="151">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1c7f4ac746_0_23"/>
          <p:cNvSpPr txBox="1"/>
          <p:nvPr>
            <p:ph type="title"/>
          </p:nvPr>
        </p:nvSpPr>
        <p:spPr>
          <a:xfrm>
            <a:off x="823675" y="92075"/>
            <a:ext cx="7502400" cy="12687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sz="3600"/>
              <a:t>ENFOQUE </a:t>
            </a:r>
            <a:r>
              <a:rPr lang="es-AR" sz="3600"/>
              <a:t>SISTÉMICO</a:t>
            </a:r>
            <a:r>
              <a:rPr lang="es-AR" sz="3600"/>
              <a:t> DE PREVAC</a:t>
            </a:r>
            <a:endParaRPr sz="3600"/>
          </a:p>
        </p:txBody>
      </p:sp>
      <p:sp>
        <p:nvSpPr>
          <p:cNvPr id="157" name="Google Shape;157;g11c7f4ac746_0_23"/>
          <p:cNvSpPr txBox="1"/>
          <p:nvPr>
            <p:ph idx="1" type="body"/>
          </p:nvPr>
        </p:nvSpPr>
        <p:spPr>
          <a:xfrm>
            <a:off x="406475" y="3071900"/>
            <a:ext cx="8229600" cy="3786000"/>
          </a:xfrm>
          <a:prstGeom prst="rect">
            <a:avLst/>
          </a:prstGeom>
        </p:spPr>
        <p:txBody>
          <a:bodyPr anchorCtr="0" anchor="t" bIns="50800" lIns="50800" spcFirstLastPara="1" rIns="50800" wrap="square" tIns="50800">
            <a:normAutofit/>
          </a:bodyPr>
          <a:lstStyle/>
          <a:p>
            <a:pPr indent="0" lvl="0" marL="0" rtl="0" algn="l">
              <a:spcBef>
                <a:spcPts val="700"/>
              </a:spcBef>
              <a:spcAft>
                <a:spcPts val="0"/>
              </a:spcAft>
              <a:buNone/>
            </a:pPr>
            <a:r>
              <a:rPr lang="es-AR" sz="3000"/>
              <a:t>     </a:t>
            </a:r>
            <a:r>
              <a:rPr lang="es-AR" sz="2400"/>
              <a:t> </a:t>
            </a:r>
            <a:r>
              <a:rPr lang="es-AR" sz="2400"/>
              <a:t>Evolución de la causa de los accidentes de aviación.</a:t>
            </a:r>
            <a:endParaRPr sz="2400"/>
          </a:p>
          <a:p>
            <a:pPr indent="0" lvl="0" marL="0" rtl="0" algn="l">
              <a:spcBef>
                <a:spcPts val="700"/>
              </a:spcBef>
              <a:spcAft>
                <a:spcPts val="0"/>
              </a:spcAft>
              <a:buNone/>
            </a:pPr>
            <a:r>
              <a:t/>
            </a:r>
            <a:endParaRPr/>
          </a:p>
        </p:txBody>
      </p:sp>
      <p:pic>
        <p:nvPicPr>
          <p:cNvPr id="158" name="Google Shape;158;g11c7f4ac746_0_23"/>
          <p:cNvPicPr preferRelativeResize="0"/>
          <p:nvPr/>
        </p:nvPicPr>
        <p:blipFill>
          <a:blip r:embed="rId3">
            <a:alphaModFix/>
          </a:blip>
          <a:stretch>
            <a:fillRect/>
          </a:stretch>
        </p:blipFill>
        <p:spPr>
          <a:xfrm>
            <a:off x="1611550" y="3949925"/>
            <a:ext cx="5819450" cy="2777826"/>
          </a:xfrm>
          <a:prstGeom prst="rect">
            <a:avLst/>
          </a:prstGeom>
          <a:noFill/>
          <a:ln>
            <a:noFill/>
          </a:ln>
        </p:spPr>
      </p:pic>
      <p:sp>
        <p:nvSpPr>
          <p:cNvPr id="159" name="Google Shape;159;g11c7f4ac746_0_23"/>
          <p:cNvSpPr txBox="1"/>
          <p:nvPr/>
        </p:nvSpPr>
        <p:spPr>
          <a:xfrm>
            <a:off x="918175" y="1409600"/>
            <a:ext cx="7348500" cy="1662300"/>
          </a:xfrm>
          <a:prstGeom prst="rect">
            <a:avLst/>
          </a:prstGeom>
          <a:noFill/>
          <a:ln>
            <a:noFill/>
          </a:ln>
        </p:spPr>
        <p:txBody>
          <a:bodyPr anchorCtr="0" anchor="t" bIns="91425" lIns="91425" spcFirstLastPara="1" rIns="91425" wrap="square" tIns="91425">
            <a:spAutoFit/>
          </a:bodyPr>
          <a:lstStyle/>
          <a:p>
            <a:pPr indent="0" lvl="0" marL="0" rtl="0" algn="l">
              <a:spcBef>
                <a:spcPts val="700"/>
              </a:spcBef>
              <a:spcAft>
                <a:spcPts val="0"/>
              </a:spcAft>
              <a:buClr>
                <a:schemeClr val="dk1"/>
              </a:buClr>
              <a:buSzPts val="1100"/>
              <a:buFont typeface="Arial"/>
              <a:buNone/>
            </a:pPr>
            <a:r>
              <a:rPr lang="es-AR" sz="3200">
                <a:solidFill>
                  <a:schemeClr val="dk1"/>
                </a:solidFill>
              </a:rPr>
              <a:t>SISTEMA: Conjunto de elementos mutuamente relacionados, con un propósito en común.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684212" y="333375"/>
            <a:ext cx="7772401" cy="898525"/>
          </a:xfrm>
          <a:prstGeom prst="rect">
            <a:avLst/>
          </a:prstGeom>
          <a:noFill/>
          <a:ln>
            <a:noFill/>
          </a:ln>
        </p:spPr>
        <p:txBody>
          <a:bodyPr anchorCtr="0" anchor="ctr" bIns="50800" lIns="50800" spcFirstLastPara="1" rIns="50800" wrap="square" tIns="50800">
            <a:normAutofit fontScale="90000"/>
          </a:bodyPr>
          <a:lstStyle/>
          <a:p>
            <a:pPr indent="0" lvl="0" marL="0" marR="0" rtl="0" algn="ctr">
              <a:lnSpc>
                <a:spcPct val="100000"/>
              </a:lnSpc>
              <a:spcBef>
                <a:spcPts val="0"/>
              </a:spcBef>
              <a:spcAft>
                <a:spcPts val="0"/>
              </a:spcAft>
              <a:buClr>
                <a:schemeClr val="accent4"/>
              </a:buClr>
              <a:buSzPct val="100000"/>
              <a:buFont typeface="Arial"/>
              <a:buNone/>
            </a:pPr>
            <a:r>
              <a:rPr b="0" i="0" lang="es-AR" sz="5520" u="sng" cap="none" strike="noStrike">
                <a:solidFill>
                  <a:schemeClr val="accent4"/>
                </a:solidFill>
                <a:latin typeface="Arial"/>
                <a:ea typeface="Arial"/>
                <a:cs typeface="Arial"/>
                <a:sym typeface="Arial"/>
              </a:rPr>
              <a:t>Cadena de factores</a:t>
            </a:r>
            <a:endParaRPr b="0" i="0" sz="5520" u="sng" cap="none" strike="noStrike">
              <a:solidFill>
                <a:schemeClr val="accent4"/>
              </a:solidFill>
              <a:latin typeface="Arial"/>
              <a:ea typeface="Arial"/>
              <a:cs typeface="Arial"/>
              <a:sym typeface="Arial"/>
            </a:endParaRPr>
          </a:p>
        </p:txBody>
      </p:sp>
      <p:sp>
        <p:nvSpPr>
          <p:cNvPr id="165" name="Google Shape;165;p17"/>
          <p:cNvSpPr txBox="1"/>
          <p:nvPr>
            <p:ph idx="1" type="body"/>
          </p:nvPr>
        </p:nvSpPr>
        <p:spPr>
          <a:xfrm>
            <a:off x="684212" y="1412875"/>
            <a:ext cx="7772401" cy="4968875"/>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chemeClr val="accent4"/>
              </a:buClr>
              <a:buSzPts val="2400"/>
              <a:buFont typeface="Arial"/>
              <a:buNone/>
            </a:pPr>
            <a:r>
              <a:t/>
            </a:r>
            <a:endParaRPr/>
          </a:p>
          <a:p>
            <a:pPr indent="0" lvl="0" marL="0" rtl="0" algn="l">
              <a:lnSpc>
                <a:spcPct val="100000"/>
              </a:lnSpc>
              <a:spcBef>
                <a:spcPts val="500"/>
              </a:spcBef>
              <a:spcAft>
                <a:spcPts val="0"/>
              </a:spcAft>
              <a:buClr>
                <a:schemeClr val="accent4"/>
              </a:buClr>
              <a:buSzPts val="2400"/>
              <a:buFont typeface="Arial"/>
              <a:buNone/>
            </a:pPr>
            <a:r>
              <a:rPr lang="es-AR" sz="2400"/>
              <a:t>Raramente un accidente es el resultado de una sola causa, sino que casi siempre son una combinación de varias causas, que si se consideran aisladamente pueden parecer insignificantes, pero que en combinación con otras puede constituir una secuencia de sucesos, aparentemente independientes que dan como resultado un accidente. En consecuencia, la prevención de accidentes comprende la determinación y la eliminación de estas causas antes de que se cierre la cadena de sucesos.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539552" y="404664"/>
            <a:ext cx="8157592" cy="1580134"/>
          </a:xfrm>
          <a:prstGeom prst="rect">
            <a:avLst/>
          </a:prstGeom>
          <a:noFill/>
          <a:ln>
            <a:noFill/>
          </a:ln>
        </p:spPr>
        <p:txBody>
          <a:bodyPr anchorCtr="0" anchor="ctr" bIns="50800" lIns="50800" spcFirstLastPara="1" rIns="50800" wrap="square" tIns="50800">
            <a:noAutofit/>
          </a:bodyPr>
          <a:lstStyle/>
          <a:p>
            <a:pPr indent="0" lvl="0" marL="0" rtl="0" algn="ctr">
              <a:lnSpc>
                <a:spcPct val="100000"/>
              </a:lnSpc>
              <a:spcBef>
                <a:spcPts val="0"/>
              </a:spcBef>
              <a:spcAft>
                <a:spcPts val="0"/>
              </a:spcAft>
              <a:buClr>
                <a:schemeClr val="accent4"/>
              </a:buClr>
              <a:buSzPts val="4800"/>
              <a:buFont typeface="Times New Roman"/>
              <a:buNone/>
            </a:pPr>
            <a:r>
              <a:rPr b="1" lang="es-AR" sz="4800" u="sng"/>
              <a:t>Modelo del queso Suizo</a:t>
            </a:r>
            <a:br>
              <a:rPr b="1" lang="es-AR" sz="4800" u="sng"/>
            </a:br>
            <a:r>
              <a:rPr b="1" lang="es-AR" sz="4800" u="sng"/>
              <a:t> James Reason </a:t>
            </a:r>
            <a:br>
              <a:rPr b="1" lang="es-AR" sz="4800" u="sng"/>
            </a:br>
            <a:endParaRPr sz="4800" u="sng"/>
          </a:p>
        </p:txBody>
      </p:sp>
      <p:sp>
        <p:nvSpPr>
          <p:cNvPr id="171" name="Google Shape;171;p18"/>
          <p:cNvSpPr txBox="1"/>
          <p:nvPr>
            <p:ph idx="1" type="body"/>
          </p:nvPr>
        </p:nvSpPr>
        <p:spPr>
          <a:xfrm>
            <a:off x="611560" y="1772816"/>
            <a:ext cx="8064896" cy="4896544"/>
          </a:xfrm>
          <a:prstGeom prst="rect">
            <a:avLst/>
          </a:prstGeom>
          <a:noFill/>
          <a:ln>
            <a:noFill/>
          </a:ln>
        </p:spPr>
        <p:txBody>
          <a:bodyPr anchorCtr="0" anchor="t" bIns="50800" lIns="50800" spcFirstLastPara="1" rIns="50800" wrap="square" tIns="50800">
            <a:normAutofit/>
          </a:bodyPr>
          <a:lstStyle/>
          <a:p>
            <a:pPr indent="-342900" lvl="0" marL="342900" rtl="0" algn="l">
              <a:lnSpc>
                <a:spcPct val="100000"/>
              </a:lnSpc>
              <a:spcBef>
                <a:spcPts val="0"/>
              </a:spcBef>
              <a:spcAft>
                <a:spcPts val="0"/>
              </a:spcAft>
              <a:buClr>
                <a:schemeClr val="accent4"/>
              </a:buClr>
              <a:buSzPts val="3200"/>
              <a:buFont typeface="Arial"/>
              <a:buChar char="•"/>
            </a:pPr>
            <a:r>
              <a:rPr lang="es-AR"/>
              <a:t>Causalidad de los accidentes es un modelo utilizado en el análisis de riesgos y gestión de los mismos.</a:t>
            </a:r>
            <a:endParaRPr/>
          </a:p>
          <a:p>
            <a:pPr indent="0" lvl="0" marL="0" rtl="0" algn="l">
              <a:lnSpc>
                <a:spcPct val="100000"/>
              </a:lnSpc>
              <a:spcBef>
                <a:spcPts val="700"/>
              </a:spcBef>
              <a:spcAft>
                <a:spcPts val="0"/>
              </a:spcAft>
              <a:buClr>
                <a:schemeClr val="accent4"/>
              </a:buClr>
              <a:buSzPts val="3200"/>
              <a:buFont typeface="Arial"/>
              <a:buNone/>
            </a:pPr>
            <a:r>
              <a:rPr lang="es-AR"/>
              <a:t> </a:t>
            </a:r>
            <a:endParaRPr/>
          </a:p>
          <a:p>
            <a:pPr indent="-342900" lvl="0" marL="342900" rtl="0" algn="l">
              <a:lnSpc>
                <a:spcPct val="100000"/>
              </a:lnSpc>
              <a:spcBef>
                <a:spcPts val="700"/>
              </a:spcBef>
              <a:spcAft>
                <a:spcPts val="0"/>
              </a:spcAft>
              <a:buClr>
                <a:schemeClr val="accent4"/>
              </a:buClr>
              <a:buSzPts val="3200"/>
              <a:buFont typeface="Arial"/>
              <a:buChar char="•"/>
            </a:pPr>
            <a:r>
              <a:rPr lang="es-AR"/>
              <a:t>Compara los sistemas humanos a varias rebanadas de queso suizo, que se apilan. A veces se llama el modelo del efecto acumulativo.</a:t>
            </a:r>
            <a:endParaRPr/>
          </a:p>
          <a:p>
            <a:pPr indent="-139700" lvl="0" marL="342900" rtl="0" algn="l">
              <a:lnSpc>
                <a:spcPct val="100000"/>
              </a:lnSpc>
              <a:spcBef>
                <a:spcPts val="700"/>
              </a:spcBef>
              <a:spcAft>
                <a:spcPts val="0"/>
              </a:spcAft>
              <a:buClr>
                <a:schemeClr val="accent4"/>
              </a:buClr>
              <a:buSzPts val="3200"/>
              <a:buFont typeface="Arial"/>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idx="1" type="body"/>
          </p:nvPr>
        </p:nvSpPr>
        <p:spPr>
          <a:xfrm>
            <a:off x="395536" y="1124744"/>
            <a:ext cx="8229600" cy="5257800"/>
          </a:xfrm>
          <a:prstGeom prst="rect">
            <a:avLst/>
          </a:prstGeom>
          <a:noFill/>
          <a:ln>
            <a:noFill/>
          </a:ln>
        </p:spPr>
        <p:txBody>
          <a:bodyPr anchorCtr="0" anchor="t" bIns="50800" lIns="50800" spcFirstLastPara="1" rIns="50800" wrap="square" tIns="50800">
            <a:normAutofit/>
          </a:bodyPr>
          <a:lstStyle/>
          <a:p>
            <a:pPr indent="-342900" lvl="0" marL="342900" rtl="0" algn="l">
              <a:lnSpc>
                <a:spcPct val="100000"/>
              </a:lnSpc>
              <a:spcBef>
                <a:spcPts val="0"/>
              </a:spcBef>
              <a:spcAft>
                <a:spcPts val="0"/>
              </a:spcAft>
              <a:buClr>
                <a:schemeClr val="accent4"/>
              </a:buClr>
              <a:buSzPts val="3200"/>
              <a:buFont typeface="Arial"/>
              <a:buChar char="•"/>
            </a:pPr>
            <a:r>
              <a:rPr lang="es-AR"/>
              <a:t>Reason </a:t>
            </a:r>
            <a:r>
              <a:rPr lang="es-AR"/>
              <a:t>planteó</a:t>
            </a:r>
            <a:r>
              <a:rPr lang="es-AR"/>
              <a:t> la hipótesis de que la mayoría de los accidentes se pueden remontar a uno o más de los cuatro dominios de fallo: influencias de organización (malas políticas de línea por escasa financiación), supervisión (falta de control en los procedimientos), condiciones previas (antecedentes inseguros de un miembro) y los actos específicos.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12e0dc7ff9f_0_65"/>
          <p:cNvPicPr preferRelativeResize="0"/>
          <p:nvPr/>
        </p:nvPicPr>
        <p:blipFill rotWithShape="1">
          <a:blip r:embed="rId3">
            <a:alphaModFix/>
          </a:blip>
          <a:srcRect b="0" l="0" r="0" t="0"/>
          <a:stretch/>
        </p:blipFill>
        <p:spPr>
          <a:xfrm>
            <a:off x="741600" y="597613"/>
            <a:ext cx="7642976" cy="5662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42900" rtl="0" algn="l">
              <a:lnSpc>
                <a:spcPct val="100000"/>
              </a:lnSpc>
              <a:spcBef>
                <a:spcPts val="0"/>
              </a:spcBef>
              <a:spcAft>
                <a:spcPts val="0"/>
              </a:spcAft>
              <a:buClr>
                <a:schemeClr val="accent4"/>
              </a:buClr>
              <a:buSzPts val="3200"/>
              <a:buFont typeface="Arial"/>
              <a:buChar char="•"/>
            </a:pPr>
            <a:r>
              <a:rPr lang="es-AR"/>
              <a:t>En el modelo hay que diferenciar entre fallas activas, que son los errores en </a:t>
            </a:r>
            <a:r>
              <a:rPr lang="es-AR"/>
              <a:t>sí mismos</a:t>
            </a:r>
            <a:r>
              <a:rPr lang="es-AR"/>
              <a:t>, las latentes que son defectos intrínsecos del sistema esperando a fallar y, por otro lado, las barreras, que pone la organización para frenar estos y cortar la cadena de eventos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2"/>
          <p:cNvSpPr txBox="1"/>
          <p:nvPr>
            <p:ph type="title"/>
          </p:nvPr>
        </p:nvSpPr>
        <p:spPr>
          <a:xfrm>
            <a:off x="250825" y="1898025"/>
            <a:ext cx="8748600" cy="3921300"/>
          </a:xfrm>
          <a:prstGeom prst="rect">
            <a:avLst/>
          </a:prstGeom>
          <a:noFill/>
          <a:ln>
            <a:noFill/>
          </a:ln>
        </p:spPr>
        <p:txBody>
          <a:bodyPr anchorCtr="0" anchor="ctr" bIns="50800" lIns="50800" spcFirstLastPara="1" rIns="50800" wrap="square" tIns="50800">
            <a:normAutofit fontScale="90000"/>
          </a:bodyPr>
          <a:lstStyle/>
          <a:p>
            <a:pPr indent="0" lvl="0" marL="0" marR="0" rtl="0" algn="ctr">
              <a:lnSpc>
                <a:spcPct val="100000"/>
              </a:lnSpc>
              <a:spcBef>
                <a:spcPts val="0"/>
              </a:spcBef>
              <a:spcAft>
                <a:spcPts val="0"/>
              </a:spcAft>
              <a:buClr>
                <a:schemeClr val="accent4"/>
              </a:buClr>
              <a:buSzPct val="100000"/>
              <a:buFont typeface="Arial"/>
              <a:buNone/>
            </a:pPr>
            <a:r>
              <a:t/>
            </a:r>
            <a:endParaRPr b="1" sz="4000"/>
          </a:p>
          <a:p>
            <a:pPr indent="0" lvl="0" marL="0" marR="0" rtl="0" algn="ctr">
              <a:lnSpc>
                <a:spcPct val="100000"/>
              </a:lnSpc>
              <a:spcBef>
                <a:spcPts val="0"/>
              </a:spcBef>
              <a:spcAft>
                <a:spcPts val="0"/>
              </a:spcAft>
              <a:buClr>
                <a:schemeClr val="accent4"/>
              </a:buClr>
              <a:buSzPct val="100000"/>
              <a:buFont typeface="Arial"/>
              <a:buNone/>
            </a:pPr>
            <a:r>
              <a:t/>
            </a:r>
            <a:endParaRPr b="1" sz="4000"/>
          </a:p>
          <a:p>
            <a:pPr indent="0" lvl="0" marL="0" marR="0" rtl="0" algn="ctr">
              <a:lnSpc>
                <a:spcPct val="100000"/>
              </a:lnSpc>
              <a:spcBef>
                <a:spcPts val="0"/>
              </a:spcBef>
              <a:spcAft>
                <a:spcPts val="0"/>
              </a:spcAft>
              <a:buClr>
                <a:schemeClr val="accent4"/>
              </a:buClr>
              <a:buSzPct val="100000"/>
              <a:buFont typeface="Arial"/>
              <a:buNone/>
            </a:pPr>
            <a:r>
              <a:t/>
            </a:r>
            <a:endParaRPr b="1" sz="4000"/>
          </a:p>
          <a:p>
            <a:pPr indent="0" lvl="0" marL="0" rtl="0" algn="l">
              <a:lnSpc>
                <a:spcPct val="115000"/>
              </a:lnSpc>
              <a:spcBef>
                <a:spcPts val="0"/>
              </a:spcBef>
              <a:spcAft>
                <a:spcPts val="0"/>
              </a:spcAft>
              <a:buClr>
                <a:schemeClr val="dk1"/>
              </a:buClr>
              <a:buSzPct val="41509"/>
              <a:buFont typeface="Arial"/>
              <a:buNone/>
            </a:pPr>
            <a:r>
              <a:rPr lang="es-AR" sz="2650">
                <a:solidFill>
                  <a:schemeClr val="dk1"/>
                </a:solidFill>
              </a:rPr>
              <a:t>ES EL CONJUNTO DE ACTIVIDADES COORDINADAS QUE SE REALIZAN CON LA FINALIDAD DE DETECTAR Y ELIMINAR LOS PELIGROS POTENCIALES DE ACCIDENTES, GENERADOS POR LOS ACTOS INSEGUROS DE LAS PERSONAS Y LAS CONDICIONES INSEGURAS DE LAS MÁQUINAS Y EQUIPOS.</a:t>
            </a:r>
            <a:endParaRPr sz="2650">
              <a:solidFill>
                <a:schemeClr val="dk1"/>
              </a:solidFill>
            </a:endParaRPr>
          </a:p>
          <a:p>
            <a:pPr indent="0" lvl="0" marL="0" marR="0" rtl="0" algn="ctr">
              <a:lnSpc>
                <a:spcPct val="100000"/>
              </a:lnSpc>
              <a:spcBef>
                <a:spcPts val="1000"/>
              </a:spcBef>
              <a:spcAft>
                <a:spcPts val="0"/>
              </a:spcAft>
              <a:buClr>
                <a:schemeClr val="accent4"/>
              </a:buClr>
              <a:buSzPct val="100000"/>
              <a:buFont typeface="Arial"/>
              <a:buNone/>
            </a:pPr>
            <a:r>
              <a:t/>
            </a:r>
            <a:endParaRPr b="1" sz="4000"/>
          </a:p>
        </p:txBody>
      </p:sp>
      <p:sp>
        <p:nvSpPr>
          <p:cNvPr id="31" name="Google Shape;31;p2"/>
          <p:cNvSpPr txBox="1"/>
          <p:nvPr/>
        </p:nvSpPr>
        <p:spPr>
          <a:xfrm>
            <a:off x="644625" y="877400"/>
            <a:ext cx="7348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000"/>
              <a:buFont typeface="Arial"/>
              <a:buNone/>
            </a:pPr>
            <a:r>
              <a:rPr b="1" lang="es-AR" sz="4000">
                <a:solidFill>
                  <a:schemeClr val="dk1"/>
                </a:solidFill>
              </a:rPr>
              <a:t>¿QUÉ ES PREVAC?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p:tgtEl>
                                          <p:spTgt spid="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1"/>
          <p:cNvPicPr preferRelativeResize="0"/>
          <p:nvPr/>
        </p:nvPicPr>
        <p:blipFill>
          <a:blip r:embed="rId3">
            <a:alphaModFix/>
          </a:blip>
          <a:stretch>
            <a:fillRect/>
          </a:stretch>
        </p:blipFill>
        <p:spPr>
          <a:xfrm>
            <a:off x="232775" y="200300"/>
            <a:ext cx="8670324" cy="6657700"/>
          </a:xfrm>
          <a:prstGeom prst="rect">
            <a:avLst/>
          </a:prstGeom>
          <a:noFill/>
          <a:ln>
            <a:noFill/>
          </a:ln>
        </p:spPr>
      </p:pic>
      <p:sp>
        <p:nvSpPr>
          <p:cNvPr id="192" name="Google Shape;192;p21"/>
          <p:cNvSpPr txBox="1"/>
          <p:nvPr/>
        </p:nvSpPr>
        <p:spPr>
          <a:xfrm>
            <a:off x="4521050" y="577175"/>
            <a:ext cx="73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highlight>
                  <a:srgbClr val="E06666"/>
                </a:highlight>
              </a:rPr>
              <a:t>Mala influencia cultural</a:t>
            </a:r>
            <a:endParaRPr>
              <a:highlight>
                <a:srgbClr val="E06666"/>
              </a:highlight>
            </a:endParaRPr>
          </a:p>
        </p:txBody>
      </p:sp>
      <p:sp>
        <p:nvSpPr>
          <p:cNvPr id="193" name="Google Shape;193;p21"/>
          <p:cNvSpPr txBox="1"/>
          <p:nvPr/>
        </p:nvSpPr>
        <p:spPr>
          <a:xfrm>
            <a:off x="4655550" y="800000"/>
            <a:ext cx="73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highlight>
                  <a:schemeClr val="accent6"/>
                </a:highlight>
              </a:rPr>
              <a:t>Sensata conducción y liderazgo</a:t>
            </a:r>
            <a:endParaRPr>
              <a:highlight>
                <a:schemeClr val="accent6"/>
              </a:highlight>
            </a:endParaRPr>
          </a:p>
        </p:txBody>
      </p:sp>
      <p:sp>
        <p:nvSpPr>
          <p:cNvPr id="194" name="Google Shape;194;p21"/>
          <p:cNvSpPr txBox="1"/>
          <p:nvPr/>
        </p:nvSpPr>
        <p:spPr>
          <a:xfrm>
            <a:off x="5367225" y="1253025"/>
            <a:ext cx="73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highlight>
                  <a:srgbClr val="E06666"/>
                </a:highlight>
              </a:rPr>
              <a:t>Supervisión insegura</a:t>
            </a:r>
            <a:endParaRPr>
              <a:highlight>
                <a:srgbClr val="E06666"/>
              </a:highlight>
            </a:endParaRPr>
          </a:p>
        </p:txBody>
      </p:sp>
      <p:sp>
        <p:nvSpPr>
          <p:cNvPr id="195" name="Google Shape;195;p21"/>
          <p:cNvSpPr txBox="1"/>
          <p:nvPr/>
        </p:nvSpPr>
        <p:spPr>
          <a:xfrm>
            <a:off x="5514650" y="1485400"/>
            <a:ext cx="73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highlight>
                  <a:schemeClr val="accent6"/>
                </a:highlight>
              </a:rPr>
              <a:t>Capacitación</a:t>
            </a:r>
            <a:r>
              <a:rPr lang="es-AR">
                <a:highlight>
                  <a:schemeClr val="accent6"/>
                </a:highlight>
              </a:rPr>
              <a:t> y entrenamiento</a:t>
            </a:r>
            <a:endParaRPr>
              <a:highlight>
                <a:schemeClr val="accent6"/>
              </a:highlight>
            </a:endParaRPr>
          </a:p>
        </p:txBody>
      </p:sp>
      <p:sp>
        <p:nvSpPr>
          <p:cNvPr id="196" name="Google Shape;196;p21"/>
          <p:cNvSpPr txBox="1"/>
          <p:nvPr/>
        </p:nvSpPr>
        <p:spPr>
          <a:xfrm>
            <a:off x="6155100" y="1938025"/>
            <a:ext cx="73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highlight>
                  <a:srgbClr val="E06666"/>
                </a:highlight>
              </a:rPr>
              <a:t>Condiciones previas</a:t>
            </a:r>
            <a:endParaRPr>
              <a:highlight>
                <a:srgbClr val="E06666"/>
              </a:highlight>
            </a:endParaRPr>
          </a:p>
        </p:txBody>
      </p:sp>
      <p:sp>
        <p:nvSpPr>
          <p:cNvPr id="197" name="Google Shape;197;p21"/>
          <p:cNvSpPr txBox="1"/>
          <p:nvPr/>
        </p:nvSpPr>
        <p:spPr>
          <a:xfrm>
            <a:off x="6607325" y="2170800"/>
            <a:ext cx="73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highlight>
                  <a:schemeClr val="accent6"/>
                </a:highlight>
              </a:rPr>
              <a:t>Sistema de Gestión (SOPs)</a:t>
            </a:r>
            <a:endParaRPr>
              <a:highlight>
                <a:schemeClr val="accent6"/>
              </a:highlight>
            </a:endParaRPr>
          </a:p>
        </p:txBody>
      </p:sp>
      <p:sp>
        <p:nvSpPr>
          <p:cNvPr id="198" name="Google Shape;198;p21"/>
          <p:cNvSpPr txBox="1"/>
          <p:nvPr/>
        </p:nvSpPr>
        <p:spPr>
          <a:xfrm>
            <a:off x="7359375" y="2757125"/>
            <a:ext cx="73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highlight>
                  <a:srgbClr val="E06666"/>
                </a:highlight>
              </a:rPr>
              <a:t>Actos inseguros</a:t>
            </a:r>
            <a:endParaRPr>
              <a:highlight>
                <a:srgbClr val="E06666"/>
              </a:highlight>
            </a:endParaRPr>
          </a:p>
        </p:txBody>
      </p:sp>
      <p:sp>
        <p:nvSpPr>
          <p:cNvPr id="199" name="Google Shape;199;p21"/>
          <p:cNvSpPr txBox="1"/>
          <p:nvPr/>
        </p:nvSpPr>
        <p:spPr>
          <a:xfrm>
            <a:off x="7614225" y="3039050"/>
            <a:ext cx="734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highlight>
                  <a:schemeClr val="accent6"/>
                </a:highlight>
              </a:rPr>
              <a:t>Gestión de </a:t>
            </a:r>
            <a:endParaRPr>
              <a:highlight>
                <a:schemeClr val="accent6"/>
              </a:highlight>
            </a:endParaRPr>
          </a:p>
          <a:p>
            <a:pPr indent="0" lvl="0" marL="0" rtl="0" algn="l">
              <a:spcBef>
                <a:spcPts val="0"/>
              </a:spcBef>
              <a:spcAft>
                <a:spcPts val="0"/>
              </a:spcAft>
              <a:buNone/>
            </a:pPr>
            <a:r>
              <a:rPr lang="es-AR">
                <a:highlight>
                  <a:schemeClr val="accent6"/>
                </a:highlight>
              </a:rPr>
              <a:t>la amenaza y </a:t>
            </a:r>
            <a:endParaRPr>
              <a:highlight>
                <a:schemeClr val="accent6"/>
              </a:highlight>
            </a:endParaRPr>
          </a:p>
          <a:p>
            <a:pPr indent="0" lvl="0" marL="0" rtl="0" algn="l">
              <a:spcBef>
                <a:spcPts val="0"/>
              </a:spcBef>
              <a:spcAft>
                <a:spcPts val="0"/>
              </a:spcAft>
              <a:buNone/>
            </a:pPr>
            <a:r>
              <a:rPr lang="es-AR">
                <a:highlight>
                  <a:schemeClr val="accent6"/>
                </a:highlight>
              </a:rPr>
              <a:t>el error</a:t>
            </a:r>
            <a:endParaRPr>
              <a:highlight>
                <a:schemeClr val="accent6"/>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2e0dc7ff9f_0_8"/>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a:t>CONTEXTO DE ACCIDENTES E INCIDENTES</a:t>
            </a:r>
            <a:endParaRPr/>
          </a:p>
        </p:txBody>
      </p:sp>
      <p:sp>
        <p:nvSpPr>
          <p:cNvPr id="205" name="Google Shape;205;g12e0dc7ff9f_0_8"/>
          <p:cNvSpPr txBox="1"/>
          <p:nvPr>
            <p:ph idx="1" type="body"/>
          </p:nvPr>
        </p:nvSpPr>
        <p:spPr>
          <a:xfrm>
            <a:off x="457200" y="1600200"/>
            <a:ext cx="8229600" cy="5257800"/>
          </a:xfrm>
          <a:prstGeom prst="rect">
            <a:avLst/>
          </a:prstGeom>
        </p:spPr>
        <p:txBody>
          <a:bodyPr anchorCtr="0" anchor="t" bIns="50800" lIns="50800" spcFirstLastPara="1" rIns="50800" wrap="square" tIns="50800">
            <a:normAutofit/>
          </a:bodyPr>
          <a:lstStyle/>
          <a:p>
            <a:pPr indent="0" lvl="0" marL="0" rtl="0" algn="l">
              <a:spcBef>
                <a:spcPts val="700"/>
              </a:spcBef>
              <a:spcAft>
                <a:spcPts val="0"/>
              </a:spcAft>
              <a:buClr>
                <a:schemeClr val="dk1"/>
              </a:buClr>
              <a:buSzPts val="1100"/>
              <a:buFont typeface="Arial"/>
              <a:buNone/>
            </a:pPr>
            <a:r>
              <a:rPr lang="es-AR"/>
              <a:t>Entre los principales factores que crean el contexto de los accidentes e incidentes</a:t>
            </a:r>
            <a:endParaRPr/>
          </a:p>
          <a:p>
            <a:pPr indent="0" lvl="0" marL="0" rtl="0" algn="l">
              <a:spcBef>
                <a:spcPts val="700"/>
              </a:spcBef>
              <a:spcAft>
                <a:spcPts val="0"/>
              </a:spcAft>
              <a:buNone/>
            </a:pPr>
            <a:r>
              <a:rPr lang="es-AR"/>
              <a:t>de aviación cabe señalar:</a:t>
            </a:r>
            <a:endParaRPr/>
          </a:p>
          <a:p>
            <a:pPr indent="-342900" lvl="0" marL="457200" rtl="0" algn="l">
              <a:spcBef>
                <a:spcPts val="700"/>
              </a:spcBef>
              <a:spcAft>
                <a:spcPts val="0"/>
              </a:spcAft>
              <a:buSzPts val="1800"/>
              <a:buChar char="•"/>
            </a:pPr>
            <a:r>
              <a:rPr lang="es-AR"/>
              <a:t>Diseño de los equipos</a:t>
            </a:r>
            <a:endParaRPr/>
          </a:p>
          <a:p>
            <a:pPr indent="-342900" lvl="0" marL="457200" rtl="0" algn="l">
              <a:spcBef>
                <a:spcPts val="0"/>
              </a:spcBef>
              <a:spcAft>
                <a:spcPts val="0"/>
              </a:spcAft>
              <a:buSzPts val="1800"/>
              <a:buChar char="•"/>
            </a:pPr>
            <a:r>
              <a:rPr lang="es-AR"/>
              <a:t>Infraestructura de apoyo</a:t>
            </a:r>
            <a:endParaRPr/>
          </a:p>
          <a:p>
            <a:pPr indent="-342900" lvl="0" marL="457200" rtl="0" algn="l">
              <a:spcBef>
                <a:spcPts val="0"/>
              </a:spcBef>
              <a:spcAft>
                <a:spcPts val="0"/>
              </a:spcAft>
              <a:buSzPts val="1800"/>
              <a:buChar char="•"/>
            </a:pPr>
            <a:r>
              <a:rPr lang="es-AR"/>
              <a:t>Factores humanos y culturales</a:t>
            </a:r>
            <a:endParaRPr/>
          </a:p>
          <a:p>
            <a:pPr indent="-342900" lvl="0" marL="457200" rtl="0" algn="l">
              <a:spcBef>
                <a:spcPts val="0"/>
              </a:spcBef>
              <a:spcAft>
                <a:spcPts val="0"/>
              </a:spcAft>
              <a:buSzPts val="1800"/>
              <a:buChar char="•"/>
            </a:pPr>
            <a:r>
              <a:rPr lang="es-AR"/>
              <a:t>Cultura de seguridad operacional de la empresa</a:t>
            </a:r>
            <a:endParaRPr/>
          </a:p>
          <a:p>
            <a:pPr indent="0" lvl="0" marL="0" rtl="0" algn="l">
              <a:spcBef>
                <a:spcPts val="7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idx="1" type="body"/>
          </p:nvPr>
        </p:nvSpPr>
        <p:spPr>
          <a:xfrm>
            <a:off x="684212" y="404812"/>
            <a:ext cx="7943851" cy="5691188"/>
          </a:xfrm>
          <a:prstGeom prst="rect">
            <a:avLst/>
          </a:prstGeom>
          <a:noFill/>
          <a:ln>
            <a:noFill/>
          </a:ln>
        </p:spPr>
        <p:txBody>
          <a:bodyPr anchorCtr="0" anchor="t" bIns="50800" lIns="50800" spcFirstLastPara="1" rIns="50800" wrap="square" tIns="50800">
            <a:normAutofit lnSpcReduction="10000"/>
          </a:bodyPr>
          <a:lstStyle/>
          <a:p>
            <a:pPr indent="0" lvl="0" marL="0" rtl="0" algn="l">
              <a:lnSpc>
                <a:spcPct val="100000"/>
              </a:lnSpc>
              <a:spcBef>
                <a:spcPts val="0"/>
              </a:spcBef>
              <a:spcAft>
                <a:spcPts val="0"/>
              </a:spcAft>
              <a:buClr>
                <a:schemeClr val="accent4"/>
              </a:buClr>
              <a:buSzPts val="2800"/>
              <a:buFont typeface="Arial"/>
              <a:buNone/>
            </a:pPr>
            <a:r>
              <a:rPr lang="es-AR" sz="2800"/>
              <a:t>Frecuentemente, las causas de los accidentes o de los incidentes son factores que </a:t>
            </a:r>
            <a:r>
              <a:rPr lang="es-AR" sz="2800"/>
              <a:t>también</a:t>
            </a:r>
            <a:r>
              <a:rPr lang="es-AR" sz="2800"/>
              <a:t> se pueden llamar peligros, los que </a:t>
            </a:r>
            <a:r>
              <a:rPr lang="es-AR" sz="2800"/>
              <a:t>agrupamos</a:t>
            </a:r>
            <a:r>
              <a:rPr lang="es-AR" sz="2800"/>
              <a:t> en cuatro grupos a saber:</a:t>
            </a:r>
            <a:endParaRPr sz="2800"/>
          </a:p>
          <a:p>
            <a:pPr indent="0" lvl="0" marL="0" rtl="0" algn="l">
              <a:lnSpc>
                <a:spcPct val="100000"/>
              </a:lnSpc>
              <a:spcBef>
                <a:spcPts val="700"/>
              </a:spcBef>
              <a:spcAft>
                <a:spcPts val="0"/>
              </a:spcAft>
              <a:buClr>
                <a:schemeClr val="accent4"/>
              </a:buClr>
              <a:buSzPts val="2800"/>
              <a:buFont typeface="Arial"/>
              <a:buNone/>
            </a:pPr>
            <a:r>
              <a:t/>
            </a:r>
            <a:endParaRPr sz="2800"/>
          </a:p>
          <a:p>
            <a:pPr indent="0" lvl="0" marL="0" rtl="0" algn="ctr">
              <a:lnSpc>
                <a:spcPct val="100000"/>
              </a:lnSpc>
              <a:spcBef>
                <a:spcPts val="600"/>
              </a:spcBef>
              <a:spcAft>
                <a:spcPts val="0"/>
              </a:spcAft>
              <a:buClr>
                <a:schemeClr val="accent4"/>
              </a:buClr>
              <a:buSzPts val="2800"/>
              <a:buFont typeface="Arial"/>
              <a:buNone/>
            </a:pPr>
            <a:r>
              <a:rPr lang="es-AR" sz="2800" u="sng"/>
              <a:t>HUMANOS (varios)</a:t>
            </a:r>
            <a:endParaRPr/>
          </a:p>
          <a:p>
            <a:pPr indent="0" lvl="0" marL="0" rtl="0" algn="ctr">
              <a:lnSpc>
                <a:spcPct val="100000"/>
              </a:lnSpc>
              <a:spcBef>
                <a:spcPts val="700"/>
              </a:spcBef>
              <a:spcAft>
                <a:spcPts val="0"/>
              </a:spcAft>
              <a:buClr>
                <a:schemeClr val="accent4"/>
              </a:buClr>
              <a:buSzPts val="2800"/>
              <a:buFont typeface="Arial"/>
              <a:buNone/>
            </a:pPr>
            <a:r>
              <a:t/>
            </a:r>
            <a:endParaRPr sz="2800"/>
          </a:p>
          <a:p>
            <a:pPr indent="0" lvl="0" marL="0" rtl="0" algn="ctr">
              <a:lnSpc>
                <a:spcPct val="100000"/>
              </a:lnSpc>
              <a:spcBef>
                <a:spcPts val="600"/>
              </a:spcBef>
              <a:spcAft>
                <a:spcPts val="0"/>
              </a:spcAft>
              <a:buClr>
                <a:schemeClr val="accent4"/>
              </a:buClr>
              <a:buSzPts val="2800"/>
              <a:buFont typeface="Arial"/>
              <a:buNone/>
            </a:pPr>
            <a:r>
              <a:rPr lang="es-AR" sz="2800"/>
              <a:t>MECÁNICOS</a:t>
            </a:r>
            <a:endParaRPr/>
          </a:p>
          <a:p>
            <a:pPr indent="0" lvl="0" marL="0" rtl="0" algn="ctr">
              <a:lnSpc>
                <a:spcPct val="100000"/>
              </a:lnSpc>
              <a:spcBef>
                <a:spcPts val="700"/>
              </a:spcBef>
              <a:spcAft>
                <a:spcPts val="0"/>
              </a:spcAft>
              <a:buClr>
                <a:schemeClr val="accent4"/>
              </a:buClr>
              <a:buSzPts val="2800"/>
              <a:buFont typeface="Arial"/>
              <a:buNone/>
            </a:pPr>
            <a:r>
              <a:t/>
            </a:r>
            <a:endParaRPr sz="2800"/>
          </a:p>
          <a:p>
            <a:pPr indent="0" lvl="0" marL="0" rtl="0" algn="ctr">
              <a:lnSpc>
                <a:spcPct val="100000"/>
              </a:lnSpc>
              <a:spcBef>
                <a:spcPts val="600"/>
              </a:spcBef>
              <a:spcAft>
                <a:spcPts val="0"/>
              </a:spcAft>
              <a:buClr>
                <a:schemeClr val="accent4"/>
              </a:buClr>
              <a:buSzPts val="2800"/>
              <a:buFont typeface="Arial"/>
              <a:buNone/>
            </a:pPr>
            <a:r>
              <a:rPr lang="es-AR" sz="2800"/>
              <a:t>AMBIENTALES</a:t>
            </a:r>
            <a:endParaRPr sz="2800"/>
          </a:p>
          <a:p>
            <a:pPr indent="0" lvl="0" marL="0" rtl="0" algn="ctr">
              <a:lnSpc>
                <a:spcPct val="100000"/>
              </a:lnSpc>
              <a:spcBef>
                <a:spcPts val="600"/>
              </a:spcBef>
              <a:spcAft>
                <a:spcPts val="0"/>
              </a:spcAft>
              <a:buClr>
                <a:schemeClr val="accent4"/>
              </a:buClr>
              <a:buSzPts val="2800"/>
              <a:buFont typeface="Arial"/>
              <a:buNone/>
            </a:pPr>
            <a:r>
              <a:t/>
            </a:r>
            <a:endParaRPr sz="2800"/>
          </a:p>
          <a:p>
            <a:pPr indent="0" lvl="0" marL="0" rtl="0" algn="ctr">
              <a:lnSpc>
                <a:spcPct val="100000"/>
              </a:lnSpc>
              <a:spcBef>
                <a:spcPts val="600"/>
              </a:spcBef>
              <a:spcAft>
                <a:spcPts val="0"/>
              </a:spcAft>
              <a:buClr>
                <a:schemeClr val="accent4"/>
              </a:buClr>
              <a:buSzPts val="2800"/>
              <a:buFont typeface="Arial"/>
              <a:buNone/>
            </a:pPr>
            <a:r>
              <a:rPr lang="es-AR" sz="2800"/>
              <a:t>PROCEDIMIENTOS</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5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5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5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5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500"/>
                                        <p:tgtEl>
                                          <p:spTgt spid="2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500"/>
                                        <p:tgtEl>
                                          <p:spTgt spid="2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Effect filter="fade" transition="in">
                                      <p:cBhvr>
                                        <p:cTn dur="500"/>
                                        <p:tgtEl>
                                          <p:spTgt spid="2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animEffect filter="fade" transition="in">
                                      <p:cBhvr>
                                        <p:cTn dur="500"/>
                                        <p:tgtEl>
                                          <p:spTgt spid="2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animEffect filter="fade" transition="in">
                                      <p:cBhvr>
                                        <p:cTn dur="500"/>
                                        <p:tgtEl>
                                          <p:spTgt spid="21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6"/>
          <p:cNvPicPr preferRelativeResize="0"/>
          <p:nvPr/>
        </p:nvPicPr>
        <p:blipFill>
          <a:blip r:embed="rId3">
            <a:alphaModFix/>
          </a:blip>
          <a:stretch>
            <a:fillRect/>
          </a:stretch>
        </p:blipFill>
        <p:spPr>
          <a:xfrm>
            <a:off x="80775" y="2238050"/>
            <a:ext cx="4324350" cy="3800475"/>
          </a:xfrm>
          <a:prstGeom prst="rect">
            <a:avLst/>
          </a:prstGeom>
          <a:noFill/>
          <a:ln>
            <a:noFill/>
          </a:ln>
        </p:spPr>
      </p:pic>
      <p:sp>
        <p:nvSpPr>
          <p:cNvPr id="216" name="Google Shape;216;p26"/>
          <p:cNvSpPr txBox="1"/>
          <p:nvPr/>
        </p:nvSpPr>
        <p:spPr>
          <a:xfrm>
            <a:off x="358125" y="161150"/>
            <a:ext cx="8433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AR" sz="2400"/>
              <a:t>El modelo </a:t>
            </a:r>
            <a:r>
              <a:rPr b="1" lang="es-AR" sz="2400"/>
              <a:t>SHELL</a:t>
            </a:r>
            <a:r>
              <a:rPr lang="es-AR" sz="2400"/>
              <a:t> puede emplearse para ayudar a visualizar las interrelaciones entre los diversos componentes del sistema de aviación. Pone énfasis en el ser humano y en la</a:t>
            </a:r>
            <a:endParaRPr sz="2400"/>
          </a:p>
          <a:p>
            <a:pPr indent="0" lvl="0" marL="0" rtl="0" algn="l">
              <a:spcBef>
                <a:spcPts val="0"/>
              </a:spcBef>
              <a:spcAft>
                <a:spcPts val="0"/>
              </a:spcAft>
              <a:buClr>
                <a:schemeClr val="dk1"/>
              </a:buClr>
              <a:buSzPts val="1100"/>
              <a:buFont typeface="Arial"/>
              <a:buNone/>
            </a:pPr>
            <a:r>
              <a:rPr lang="es-AR" sz="2400"/>
              <a:t>relación del hombre con los otros componentes del sistema de aviación.</a:t>
            </a:r>
            <a:endParaRPr sz="2400"/>
          </a:p>
          <a:p>
            <a:pPr indent="0" lvl="0" marL="0" rtl="0" algn="l">
              <a:spcBef>
                <a:spcPts val="0"/>
              </a:spcBef>
              <a:spcAft>
                <a:spcPts val="0"/>
              </a:spcAft>
              <a:buNone/>
            </a:pPr>
            <a:r>
              <a:t/>
            </a:r>
            <a:endParaRPr sz="2400"/>
          </a:p>
        </p:txBody>
      </p:sp>
      <p:sp>
        <p:nvSpPr>
          <p:cNvPr id="217" name="Google Shape;217;p26"/>
          <p:cNvSpPr txBox="1"/>
          <p:nvPr/>
        </p:nvSpPr>
        <p:spPr>
          <a:xfrm>
            <a:off x="4572000" y="2542850"/>
            <a:ext cx="4416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AR" sz="2200">
                <a:solidFill>
                  <a:schemeClr val="dk1"/>
                </a:solidFill>
              </a:rPr>
              <a:t>L: Liveware</a:t>
            </a:r>
            <a:endParaRPr b="1" sz="2200">
              <a:solidFill>
                <a:schemeClr val="dk1"/>
              </a:solidFill>
            </a:endParaRPr>
          </a:p>
          <a:p>
            <a:pPr indent="0" lvl="0" marL="0" rtl="0" algn="l">
              <a:spcBef>
                <a:spcPts val="0"/>
              </a:spcBef>
              <a:spcAft>
                <a:spcPts val="0"/>
              </a:spcAft>
              <a:buNone/>
            </a:pPr>
            <a:r>
              <a:rPr b="1" lang="es-AR" sz="2200">
                <a:solidFill>
                  <a:schemeClr val="dk1"/>
                </a:solidFill>
              </a:rPr>
              <a:t>S: Software</a:t>
            </a:r>
            <a:r>
              <a:rPr lang="es-AR" sz="2200">
                <a:solidFill>
                  <a:schemeClr val="dk1"/>
                </a:solidFill>
              </a:rPr>
              <a:t> </a:t>
            </a:r>
            <a:endParaRPr sz="2200">
              <a:solidFill>
                <a:schemeClr val="dk1"/>
              </a:solidFill>
            </a:endParaRPr>
          </a:p>
          <a:p>
            <a:pPr indent="0" lvl="0" marL="0" rtl="0" algn="l">
              <a:spcBef>
                <a:spcPts val="0"/>
              </a:spcBef>
              <a:spcAft>
                <a:spcPts val="0"/>
              </a:spcAft>
              <a:buClr>
                <a:schemeClr val="dk1"/>
              </a:buClr>
              <a:buSzPts val="1100"/>
              <a:buFont typeface="Arial"/>
              <a:buNone/>
            </a:pPr>
            <a:r>
              <a:rPr b="1" lang="es-AR" sz="2200">
                <a:solidFill>
                  <a:schemeClr val="dk1"/>
                </a:solidFill>
              </a:rPr>
              <a:t>H: Hardware</a:t>
            </a:r>
            <a:endParaRPr sz="2200">
              <a:solidFill>
                <a:schemeClr val="dk1"/>
              </a:solidFill>
            </a:endParaRPr>
          </a:p>
          <a:p>
            <a:pPr indent="0" lvl="0" marL="0" rtl="0" algn="l">
              <a:spcBef>
                <a:spcPts val="0"/>
              </a:spcBef>
              <a:spcAft>
                <a:spcPts val="0"/>
              </a:spcAft>
              <a:buClr>
                <a:schemeClr val="dk1"/>
              </a:buClr>
              <a:buSzPts val="1100"/>
              <a:buFont typeface="Arial"/>
              <a:buNone/>
            </a:pPr>
            <a:r>
              <a:rPr b="1" lang="es-AR" sz="2200">
                <a:solidFill>
                  <a:schemeClr val="dk1"/>
                </a:solidFill>
              </a:rPr>
              <a:t>E: Environment</a:t>
            </a:r>
            <a:endParaRPr sz="2200"/>
          </a:p>
        </p:txBody>
      </p:sp>
      <p:sp>
        <p:nvSpPr>
          <p:cNvPr id="218" name="Google Shape;218;p26"/>
          <p:cNvSpPr txBox="1"/>
          <p:nvPr/>
        </p:nvSpPr>
        <p:spPr>
          <a:xfrm>
            <a:off x="177075" y="6315850"/>
            <a:ext cx="73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t>Modelo SHELL  Edwards 1972 - Hawkins 1975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2e0dc7ff9f_0_19"/>
          <p:cNvSpPr txBox="1"/>
          <p:nvPr>
            <p:ph idx="1" type="body"/>
          </p:nvPr>
        </p:nvSpPr>
        <p:spPr>
          <a:xfrm>
            <a:off x="457200" y="304400"/>
            <a:ext cx="8229600" cy="6428400"/>
          </a:xfrm>
          <a:prstGeom prst="rect">
            <a:avLst/>
          </a:prstGeom>
        </p:spPr>
        <p:txBody>
          <a:bodyPr anchorCtr="0" anchor="t" bIns="50800" lIns="50800" spcFirstLastPara="1" rIns="50800" wrap="square" tIns="50800">
            <a:noAutofit/>
          </a:bodyPr>
          <a:lstStyle/>
          <a:p>
            <a:pPr indent="0" lvl="0" marL="0" rtl="0" algn="l">
              <a:spcBef>
                <a:spcPts val="0"/>
              </a:spcBef>
              <a:spcAft>
                <a:spcPts val="0"/>
              </a:spcAft>
              <a:buNone/>
            </a:pPr>
            <a:r>
              <a:rPr b="1" lang="es-AR" sz="2600">
                <a:solidFill>
                  <a:schemeClr val="dk1"/>
                </a:solidFill>
              </a:rPr>
              <a:t>L: </a:t>
            </a:r>
            <a:r>
              <a:rPr b="1" lang="es-AR" sz="2600">
                <a:solidFill>
                  <a:schemeClr val="dk1"/>
                </a:solidFill>
              </a:rPr>
              <a:t>Liveware:</a:t>
            </a:r>
            <a:r>
              <a:rPr lang="es-AR" sz="2600">
                <a:solidFill>
                  <a:schemeClr val="dk1"/>
                </a:solidFill>
              </a:rPr>
              <a:t> Seres humanos en el lugar de trabajo. Se toma en cuenta 2 veces porque es el hombre hacia sí mismo y el hombre hacia otros. A su vez está en el centro del modelo porque puede que el error esté entre el hombre y una mala interacción con el otro componente. </a:t>
            </a:r>
            <a:endParaRPr sz="2600">
              <a:solidFill>
                <a:schemeClr val="dk1"/>
              </a:solidFill>
            </a:endParaRPr>
          </a:p>
          <a:p>
            <a:pPr indent="0" lvl="0" marL="0" rtl="0" algn="l">
              <a:spcBef>
                <a:spcPts val="0"/>
              </a:spcBef>
              <a:spcAft>
                <a:spcPts val="0"/>
              </a:spcAft>
              <a:buNone/>
            </a:pPr>
            <a:r>
              <a:rPr lang="es-AR" sz="2600">
                <a:solidFill>
                  <a:schemeClr val="dk1"/>
                </a:solidFill>
              </a:rPr>
              <a:t>Algunos de los principales factores que influyen en el individuo son:</a:t>
            </a:r>
            <a:endParaRPr sz="2600">
              <a:solidFill>
                <a:schemeClr val="dk1"/>
              </a:solidFill>
            </a:endParaRPr>
          </a:p>
          <a:p>
            <a:pPr indent="0" lvl="0" marL="0" rtl="0" algn="l">
              <a:spcBef>
                <a:spcPts val="0"/>
              </a:spcBef>
              <a:spcAft>
                <a:spcPts val="0"/>
              </a:spcAft>
              <a:buNone/>
            </a:pPr>
            <a:r>
              <a:rPr lang="es-AR" sz="2600" u="sng">
                <a:solidFill>
                  <a:schemeClr val="dk1"/>
                </a:solidFill>
              </a:rPr>
              <a:t>F físicos:</a:t>
            </a:r>
            <a:r>
              <a:rPr lang="es-AR" sz="2600">
                <a:solidFill>
                  <a:schemeClr val="dk1"/>
                </a:solidFill>
              </a:rPr>
              <a:t> ej; el tamaño, la fuerza, la visión, el oido, etc.</a:t>
            </a:r>
            <a:endParaRPr sz="2600">
              <a:solidFill>
                <a:schemeClr val="dk1"/>
              </a:solidFill>
            </a:endParaRPr>
          </a:p>
          <a:p>
            <a:pPr indent="0" lvl="0" marL="0" rtl="0" algn="l">
              <a:spcBef>
                <a:spcPts val="0"/>
              </a:spcBef>
              <a:spcAft>
                <a:spcPts val="0"/>
              </a:spcAft>
              <a:buNone/>
            </a:pPr>
            <a:r>
              <a:rPr lang="es-AR" sz="2600" u="sng">
                <a:solidFill>
                  <a:schemeClr val="dk1"/>
                </a:solidFill>
              </a:rPr>
              <a:t>F fisiológicos</a:t>
            </a:r>
            <a:r>
              <a:rPr lang="es-AR" sz="2600">
                <a:solidFill>
                  <a:schemeClr val="dk1"/>
                </a:solidFill>
              </a:rPr>
              <a:t>: ej; la salud, el estrés , la fatiga, el uso de drogas, tabaco o alcohol, etc.</a:t>
            </a:r>
            <a:endParaRPr sz="2600">
              <a:solidFill>
                <a:schemeClr val="dk1"/>
              </a:solidFill>
            </a:endParaRPr>
          </a:p>
          <a:p>
            <a:pPr indent="0" lvl="0" marL="0" rtl="0" algn="l">
              <a:spcBef>
                <a:spcPts val="0"/>
              </a:spcBef>
              <a:spcAft>
                <a:spcPts val="0"/>
              </a:spcAft>
              <a:buNone/>
            </a:pPr>
            <a:r>
              <a:rPr lang="es-AR" sz="2600" u="sng">
                <a:solidFill>
                  <a:schemeClr val="dk1"/>
                </a:solidFill>
              </a:rPr>
              <a:t>F Sociológicos:</a:t>
            </a:r>
            <a:r>
              <a:rPr lang="es-AR" sz="2600">
                <a:solidFill>
                  <a:schemeClr val="dk1"/>
                </a:solidFill>
              </a:rPr>
              <a:t> ej; instrucción, conocimientos y experiencia adecuada, etc. </a:t>
            </a:r>
            <a:endParaRPr sz="2600">
              <a:solidFill>
                <a:schemeClr val="dk1"/>
              </a:solidFill>
            </a:endParaRPr>
          </a:p>
          <a:p>
            <a:pPr indent="0" lvl="0" marL="0" rtl="0" algn="l">
              <a:spcBef>
                <a:spcPts val="0"/>
              </a:spcBef>
              <a:spcAft>
                <a:spcPts val="0"/>
              </a:spcAft>
              <a:buNone/>
            </a:pPr>
            <a:r>
              <a:rPr lang="es-AR" sz="2800" u="sng">
                <a:solidFill>
                  <a:schemeClr val="dk1"/>
                </a:solidFill>
              </a:rPr>
              <a:t>F psicosociales</a:t>
            </a:r>
            <a:r>
              <a:rPr lang="es-AR" sz="2800">
                <a:solidFill>
                  <a:schemeClr val="dk1"/>
                </a:solidFill>
              </a:rPr>
              <a:t>: ej; conflictos laborales, problemas financieros, muerte de algún familiar, etc.</a:t>
            </a:r>
            <a:endParaRPr sz="2800">
              <a:solidFill>
                <a:schemeClr val="dk1"/>
              </a:solidFill>
            </a:endParaRPr>
          </a:p>
          <a:p>
            <a:pPr indent="0" lvl="0" marL="0" rtl="0" algn="l">
              <a:spcBef>
                <a:spcPts val="7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2e0dc7ff9f_0_71"/>
          <p:cNvSpPr txBox="1"/>
          <p:nvPr>
            <p:ph idx="1" type="body"/>
          </p:nvPr>
        </p:nvSpPr>
        <p:spPr>
          <a:xfrm>
            <a:off x="457200" y="161150"/>
            <a:ext cx="8229600" cy="63747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b="1" lang="es-AR" sz="2800">
                <a:solidFill>
                  <a:schemeClr val="dk1"/>
                </a:solidFill>
              </a:rPr>
              <a:t>S</a:t>
            </a:r>
            <a:r>
              <a:rPr b="1" lang="es-AR" sz="3050">
                <a:solidFill>
                  <a:schemeClr val="dk1"/>
                </a:solidFill>
              </a:rPr>
              <a:t>: Software:</a:t>
            </a:r>
            <a:r>
              <a:rPr lang="es-AR" sz="3050">
                <a:solidFill>
                  <a:schemeClr val="dk1"/>
                </a:solidFill>
              </a:rPr>
              <a:t> Soporte lógico, recursos no materiales relevantes para la operación; reglamentación, manuales, procedimientos, listas de chequeo, sistemas de señalización, etc. </a:t>
            </a:r>
            <a:endParaRPr sz="3050">
              <a:solidFill>
                <a:schemeClr val="dk1"/>
              </a:solidFill>
            </a:endParaRPr>
          </a:p>
          <a:p>
            <a:pPr indent="0" lvl="0" marL="0" rtl="0" algn="l">
              <a:spcBef>
                <a:spcPts val="0"/>
              </a:spcBef>
              <a:spcAft>
                <a:spcPts val="0"/>
              </a:spcAft>
              <a:buNone/>
            </a:pPr>
            <a:r>
              <a:t/>
            </a:r>
            <a:endParaRPr sz="3050">
              <a:solidFill>
                <a:schemeClr val="dk1"/>
              </a:solidFill>
            </a:endParaRPr>
          </a:p>
          <a:p>
            <a:pPr indent="0" lvl="0" marL="0" rtl="0" algn="l">
              <a:spcBef>
                <a:spcPts val="0"/>
              </a:spcBef>
              <a:spcAft>
                <a:spcPts val="0"/>
              </a:spcAft>
              <a:buClr>
                <a:schemeClr val="dk1"/>
              </a:buClr>
              <a:buSzPts val="1100"/>
              <a:buFont typeface="Arial"/>
              <a:buNone/>
            </a:pPr>
            <a:r>
              <a:rPr b="1" lang="es-AR" sz="3050">
                <a:solidFill>
                  <a:schemeClr val="dk1"/>
                </a:solidFill>
              </a:rPr>
              <a:t>H: Hardware:</a:t>
            </a:r>
            <a:r>
              <a:rPr lang="es-AR" sz="3050">
                <a:solidFill>
                  <a:schemeClr val="dk1"/>
                </a:solidFill>
              </a:rPr>
              <a:t> estructura física del ámbito de trabajo; equipos, herramientas y maquinarias. Aunque el avance tecnológico ha realizado progresos considerables, algunos accidentes pueden atribuirse a este factor.</a:t>
            </a:r>
            <a:endParaRPr sz="3050">
              <a:solidFill>
                <a:schemeClr val="dk1"/>
              </a:solidFill>
            </a:endParaRPr>
          </a:p>
          <a:p>
            <a:pPr indent="0" lvl="0" marL="0" rtl="0" algn="l">
              <a:spcBef>
                <a:spcPts val="700"/>
              </a:spcBef>
              <a:spcAft>
                <a:spcPts val="0"/>
              </a:spcAft>
              <a:buClr>
                <a:schemeClr val="dk1"/>
              </a:buClr>
              <a:buSzPts val="1100"/>
              <a:buFont typeface="Arial"/>
              <a:buNone/>
            </a:pPr>
            <a:r>
              <a:t/>
            </a:r>
            <a:endParaRPr>
              <a:solidFill>
                <a:schemeClr val="dk1"/>
              </a:solidFill>
            </a:endParaRPr>
          </a:p>
          <a:p>
            <a:pPr indent="0" lvl="0" marL="0" rtl="0" algn="l">
              <a:spcBef>
                <a:spcPts val="7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2e0dc7ff9f_0_55"/>
          <p:cNvSpPr txBox="1"/>
          <p:nvPr>
            <p:ph idx="1" type="body"/>
          </p:nvPr>
        </p:nvSpPr>
        <p:spPr>
          <a:xfrm>
            <a:off x="457200" y="685800"/>
            <a:ext cx="8229600" cy="5670900"/>
          </a:xfrm>
          <a:prstGeom prst="rect">
            <a:avLst/>
          </a:prstGeom>
        </p:spPr>
        <p:txBody>
          <a:bodyPr anchorCtr="0" anchor="t" bIns="50800" lIns="50800" spcFirstLastPara="1" rIns="50800" wrap="square" tIns="50800">
            <a:normAutofit fontScale="47500" lnSpcReduction="20000"/>
          </a:bodyPr>
          <a:lstStyle/>
          <a:p>
            <a:pPr indent="0" lvl="0" marL="0" rtl="0" algn="l">
              <a:spcBef>
                <a:spcPts val="0"/>
              </a:spcBef>
              <a:spcAft>
                <a:spcPts val="0"/>
              </a:spcAft>
              <a:buNone/>
            </a:pPr>
            <a:r>
              <a:t/>
            </a:r>
            <a:endParaRPr sz="6000">
              <a:solidFill>
                <a:schemeClr val="dk1"/>
              </a:solidFill>
            </a:endParaRPr>
          </a:p>
          <a:p>
            <a:pPr indent="0" lvl="0" marL="0" rtl="0" algn="l">
              <a:spcBef>
                <a:spcPts val="0"/>
              </a:spcBef>
              <a:spcAft>
                <a:spcPts val="0"/>
              </a:spcAft>
              <a:buClr>
                <a:schemeClr val="dk1"/>
              </a:buClr>
              <a:buSzPts val="523"/>
              <a:buFont typeface="Arial"/>
              <a:buNone/>
            </a:pPr>
            <a:r>
              <a:t/>
            </a:r>
            <a:endParaRPr sz="6000">
              <a:solidFill>
                <a:schemeClr val="dk1"/>
              </a:solidFill>
            </a:endParaRPr>
          </a:p>
          <a:p>
            <a:pPr indent="0" lvl="0" marL="0" rtl="0" algn="l">
              <a:spcBef>
                <a:spcPts val="0"/>
              </a:spcBef>
              <a:spcAft>
                <a:spcPts val="0"/>
              </a:spcAft>
              <a:buNone/>
            </a:pPr>
            <a:r>
              <a:rPr b="1" lang="es-AR" sz="6000">
                <a:solidFill>
                  <a:schemeClr val="dk1"/>
                </a:solidFill>
              </a:rPr>
              <a:t>E: Environment:</a:t>
            </a:r>
            <a:r>
              <a:rPr lang="es-AR" sz="6000">
                <a:solidFill>
                  <a:schemeClr val="dk1"/>
                </a:solidFill>
              </a:rPr>
              <a:t> Medio ambiente, condiciones internas y externas del entorno de trabajo, en la que el resto del sistema </a:t>
            </a:r>
            <a:r>
              <a:rPr b="1" lang="es-AR" sz="6000">
                <a:solidFill>
                  <a:schemeClr val="dk1"/>
                </a:solidFill>
              </a:rPr>
              <a:t>L-H-S</a:t>
            </a:r>
            <a:r>
              <a:rPr lang="es-AR" sz="6000">
                <a:solidFill>
                  <a:schemeClr val="dk1"/>
                </a:solidFill>
              </a:rPr>
              <a:t> debe funcionar. </a:t>
            </a:r>
            <a:endParaRPr sz="6000">
              <a:solidFill>
                <a:schemeClr val="dk1"/>
              </a:solidFill>
            </a:endParaRPr>
          </a:p>
          <a:p>
            <a:pPr indent="0" lvl="0" marL="0" rtl="0" algn="l">
              <a:spcBef>
                <a:spcPts val="0"/>
              </a:spcBef>
              <a:spcAft>
                <a:spcPts val="0"/>
              </a:spcAft>
              <a:buNone/>
            </a:pPr>
            <a:r>
              <a:rPr lang="es-AR" sz="6000" u="sng">
                <a:solidFill>
                  <a:schemeClr val="dk1"/>
                </a:solidFill>
              </a:rPr>
              <a:t>Natural:</a:t>
            </a:r>
            <a:r>
              <a:rPr lang="es-AR" sz="6000">
                <a:solidFill>
                  <a:schemeClr val="dk1"/>
                </a:solidFill>
              </a:rPr>
              <a:t> Condiciones meteorológicas (temperatura, viento, lluvia, hielo, etc), la topografía (montañas, ríos, etc). Este grupo se encuentra fuera del control del hombre y como no pueden modificarse se deben evitar.</a:t>
            </a:r>
            <a:endParaRPr sz="6000">
              <a:solidFill>
                <a:schemeClr val="dk1"/>
              </a:solidFill>
            </a:endParaRPr>
          </a:p>
          <a:p>
            <a:pPr indent="0" lvl="0" marL="0" rtl="0" algn="l">
              <a:spcBef>
                <a:spcPts val="600"/>
              </a:spcBef>
              <a:spcAft>
                <a:spcPts val="0"/>
              </a:spcAft>
              <a:buClr>
                <a:schemeClr val="dk1"/>
              </a:buClr>
              <a:buSzPct val="46666"/>
              <a:buFont typeface="Arial"/>
              <a:buNone/>
            </a:pPr>
            <a:r>
              <a:rPr lang="es-AR" sz="6000" u="sng">
                <a:solidFill>
                  <a:schemeClr val="dk1"/>
                </a:solidFill>
              </a:rPr>
              <a:t>Artificial:</a:t>
            </a:r>
            <a:r>
              <a:rPr lang="es-AR" sz="6000">
                <a:solidFill>
                  <a:schemeClr val="dk1"/>
                </a:solidFill>
              </a:rPr>
              <a:t> Cosas y objetos fabricados por el hombre y que forman parte del ambiente aeronáutico, Aeropuertos, VOR´s, etc.</a:t>
            </a:r>
            <a:endParaRPr sz="6000">
              <a:solidFill>
                <a:schemeClr val="dk1"/>
              </a:solidFill>
            </a:endParaRPr>
          </a:p>
          <a:p>
            <a:pPr indent="0" lvl="0" marL="0" rtl="0" algn="l">
              <a:spcBef>
                <a:spcPts val="0"/>
              </a:spcBef>
              <a:spcAft>
                <a:spcPts val="0"/>
              </a:spcAft>
              <a:buClr>
                <a:schemeClr val="dk1"/>
              </a:buClr>
              <a:buSzPts val="523"/>
              <a:buFont typeface="Arial"/>
              <a:buNone/>
            </a:pPr>
            <a:r>
              <a:t/>
            </a:r>
            <a:endParaRPr sz="4450">
              <a:solidFill>
                <a:schemeClr val="dk1"/>
              </a:solidFill>
            </a:endParaRPr>
          </a:p>
          <a:p>
            <a:pPr indent="0" lvl="0" marL="0" rtl="0" algn="l">
              <a:spcBef>
                <a:spcPts val="7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2e0dc7ff9f_0_25"/>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a:t>SOFTWARE - LIVEWARE</a:t>
            </a:r>
            <a:endParaRPr/>
          </a:p>
        </p:txBody>
      </p:sp>
      <p:pic>
        <p:nvPicPr>
          <p:cNvPr id="239" name="Google Shape;239;g12e0dc7ff9f_0_25"/>
          <p:cNvPicPr preferRelativeResize="0"/>
          <p:nvPr/>
        </p:nvPicPr>
        <p:blipFill>
          <a:blip r:embed="rId3">
            <a:alphaModFix/>
          </a:blip>
          <a:stretch>
            <a:fillRect/>
          </a:stretch>
        </p:blipFill>
        <p:spPr>
          <a:xfrm>
            <a:off x="680425" y="1752575"/>
            <a:ext cx="7834800" cy="4424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2e0dc7ff9f_0_32"/>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a:t>HARDWARE - LIVEWARE</a:t>
            </a:r>
            <a:endParaRPr/>
          </a:p>
        </p:txBody>
      </p:sp>
      <p:pic>
        <p:nvPicPr>
          <p:cNvPr id="245" name="Google Shape;245;g12e0dc7ff9f_0_32"/>
          <p:cNvPicPr preferRelativeResize="0"/>
          <p:nvPr/>
        </p:nvPicPr>
        <p:blipFill>
          <a:blip r:embed="rId3">
            <a:alphaModFix/>
          </a:blip>
          <a:stretch>
            <a:fillRect/>
          </a:stretch>
        </p:blipFill>
        <p:spPr>
          <a:xfrm>
            <a:off x="555075" y="1752575"/>
            <a:ext cx="8131726" cy="462731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2e0dc7ff9f_0_40"/>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a:t>ENVIRONMENT - LIVEWARE</a:t>
            </a:r>
            <a:endParaRPr/>
          </a:p>
        </p:txBody>
      </p:sp>
      <p:pic>
        <p:nvPicPr>
          <p:cNvPr id="251" name="Google Shape;251;g12e0dc7ff9f_0_40"/>
          <p:cNvPicPr preferRelativeResize="0"/>
          <p:nvPr/>
        </p:nvPicPr>
        <p:blipFill>
          <a:blip r:embed="rId3">
            <a:alphaModFix/>
          </a:blip>
          <a:stretch>
            <a:fillRect/>
          </a:stretch>
        </p:blipFill>
        <p:spPr>
          <a:xfrm>
            <a:off x="608800" y="1752575"/>
            <a:ext cx="7932374" cy="4721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g11c7f4ac746_0_1"/>
          <p:cNvSpPr txBox="1"/>
          <p:nvPr>
            <p:ph idx="1" type="body"/>
          </p:nvPr>
        </p:nvSpPr>
        <p:spPr>
          <a:xfrm>
            <a:off x="457200" y="89525"/>
            <a:ext cx="8229600" cy="6768300"/>
          </a:xfrm>
          <a:prstGeom prst="rect">
            <a:avLst/>
          </a:prstGeom>
        </p:spPr>
        <p:txBody>
          <a:bodyPr anchorCtr="0" anchor="t" bIns="50800" lIns="50800" spcFirstLastPara="1" rIns="50800" wrap="square" tIns="50800">
            <a:normAutofit fontScale="92500" lnSpcReduction="20000"/>
          </a:bodyPr>
          <a:lstStyle/>
          <a:p>
            <a:pPr indent="-342900" lvl="0" marL="342900" rtl="0" algn="l">
              <a:spcBef>
                <a:spcPts val="0"/>
              </a:spcBef>
              <a:spcAft>
                <a:spcPts val="0"/>
              </a:spcAft>
              <a:buNone/>
            </a:pPr>
            <a:r>
              <a:rPr b="1" lang="es-AR" sz="2800">
                <a:solidFill>
                  <a:schemeClr val="dk1"/>
                </a:solidFill>
              </a:rPr>
              <a:t>   </a:t>
            </a:r>
            <a:endParaRPr b="1" sz="2800">
              <a:solidFill>
                <a:schemeClr val="dk1"/>
              </a:solidFill>
            </a:endParaRPr>
          </a:p>
          <a:p>
            <a:pPr indent="-342900" lvl="0" marL="342900" rtl="0" algn="l">
              <a:spcBef>
                <a:spcPts val="0"/>
              </a:spcBef>
              <a:spcAft>
                <a:spcPts val="0"/>
              </a:spcAft>
              <a:buNone/>
            </a:pPr>
            <a:r>
              <a:rPr b="1" lang="es-AR" sz="2800">
                <a:solidFill>
                  <a:schemeClr val="dk1"/>
                </a:solidFill>
              </a:rPr>
              <a:t>OBJETIVOS</a:t>
            </a:r>
            <a:endParaRPr b="1" sz="2800">
              <a:solidFill>
                <a:schemeClr val="dk1"/>
              </a:solidFill>
            </a:endParaRPr>
          </a:p>
          <a:p>
            <a:pPr indent="-342900" lvl="0" marL="342900" rtl="0" algn="l">
              <a:spcBef>
                <a:spcPts val="0"/>
              </a:spcBef>
              <a:spcAft>
                <a:spcPts val="0"/>
              </a:spcAft>
              <a:buNone/>
            </a:pPr>
            <a:r>
              <a:t/>
            </a:r>
            <a:endParaRPr b="1" sz="2800">
              <a:solidFill>
                <a:schemeClr val="dk1"/>
              </a:solidFill>
            </a:endParaRPr>
          </a:p>
          <a:p>
            <a:pPr indent="-342900" lvl="0" marL="342900" rtl="0" algn="l">
              <a:spcBef>
                <a:spcPts val="0"/>
              </a:spcBef>
              <a:spcAft>
                <a:spcPts val="0"/>
              </a:spcAft>
              <a:buNone/>
            </a:pPr>
            <a:r>
              <a:rPr b="1" i="1" lang="es-AR" sz="2800">
                <a:solidFill>
                  <a:schemeClr val="dk1"/>
                </a:solidFill>
              </a:rPr>
              <a:t>“Evitar accidentes o minimizar sus efectos en casos en que estos se produzcan”</a:t>
            </a:r>
            <a:endParaRPr b="1" i="1" sz="2800">
              <a:solidFill>
                <a:schemeClr val="dk1"/>
              </a:solidFill>
            </a:endParaRPr>
          </a:p>
          <a:p>
            <a:pPr indent="-342900" lvl="0" marL="342900" rtl="0" algn="l">
              <a:spcBef>
                <a:spcPts val="0"/>
              </a:spcBef>
              <a:spcAft>
                <a:spcPts val="0"/>
              </a:spcAft>
              <a:buClr>
                <a:schemeClr val="dk1"/>
              </a:buClr>
              <a:buSzPct val="100000"/>
              <a:buFont typeface="Arial"/>
              <a:buNone/>
            </a:pPr>
            <a:r>
              <a:t/>
            </a:r>
            <a:endParaRPr b="1" i="1" sz="2800">
              <a:solidFill>
                <a:schemeClr val="dk1"/>
              </a:solidFill>
            </a:endParaRPr>
          </a:p>
          <a:p>
            <a:pPr indent="-369570" lvl="0" marL="457200" rtl="0" algn="l">
              <a:lnSpc>
                <a:spcPct val="115000"/>
              </a:lnSpc>
              <a:spcBef>
                <a:spcPts val="0"/>
              </a:spcBef>
              <a:spcAft>
                <a:spcPts val="0"/>
              </a:spcAft>
              <a:buClr>
                <a:schemeClr val="dk1"/>
              </a:buClr>
              <a:buSzPct val="100000"/>
              <a:buChar char="•"/>
            </a:pPr>
            <a:r>
              <a:rPr lang="es-AR" sz="2400">
                <a:solidFill>
                  <a:schemeClr val="dk1"/>
                </a:solidFill>
              </a:rPr>
              <a:t>PREVENIR LESIONES AL PERSONAL Y TERCERAS PERSONAS.</a:t>
            </a:r>
            <a:endParaRPr sz="2400">
              <a:solidFill>
                <a:schemeClr val="dk1"/>
              </a:solidFill>
            </a:endParaRPr>
          </a:p>
          <a:p>
            <a:pPr indent="-369570" lvl="0" marL="457200" rtl="0" algn="l">
              <a:lnSpc>
                <a:spcPct val="115000"/>
              </a:lnSpc>
              <a:spcBef>
                <a:spcPts val="0"/>
              </a:spcBef>
              <a:spcAft>
                <a:spcPts val="0"/>
              </a:spcAft>
              <a:buClr>
                <a:schemeClr val="dk1"/>
              </a:buClr>
              <a:buSzPct val="100000"/>
              <a:buChar char="•"/>
            </a:pPr>
            <a:r>
              <a:rPr lang="es-AR" sz="2400">
                <a:solidFill>
                  <a:schemeClr val="dk1"/>
                </a:solidFill>
              </a:rPr>
              <a:t>PREVENIR DAÑOS A BIENES.</a:t>
            </a:r>
            <a:endParaRPr sz="2400">
              <a:solidFill>
                <a:schemeClr val="dk1"/>
              </a:solidFill>
            </a:endParaRPr>
          </a:p>
          <a:p>
            <a:pPr indent="-369570" lvl="0" marL="457200" rtl="0" algn="l">
              <a:lnSpc>
                <a:spcPct val="115000"/>
              </a:lnSpc>
              <a:spcBef>
                <a:spcPts val="0"/>
              </a:spcBef>
              <a:spcAft>
                <a:spcPts val="0"/>
              </a:spcAft>
              <a:buClr>
                <a:schemeClr val="dk1"/>
              </a:buClr>
              <a:buSzPct val="100000"/>
              <a:buChar char="•"/>
            </a:pPr>
            <a:r>
              <a:rPr lang="es-AR" sz="2400">
                <a:solidFill>
                  <a:schemeClr val="dk1"/>
                </a:solidFill>
              </a:rPr>
              <a:t>PREVENIR PÉRDIDAS FINANCIERAS</a:t>
            </a:r>
            <a:r>
              <a:rPr lang="es-AR" sz="2400">
                <a:solidFill>
                  <a:schemeClr val="dk1"/>
                </a:solidFill>
              </a:rPr>
              <a:t>, AL MEDIO AMBIENTE Y A LA SOCIEDAD.</a:t>
            </a:r>
            <a:endParaRPr sz="2400">
              <a:solidFill>
                <a:schemeClr val="dk1"/>
              </a:solidFill>
            </a:endParaRPr>
          </a:p>
          <a:p>
            <a:pPr indent="0" lvl="0" marL="457200" rtl="0" algn="l">
              <a:lnSpc>
                <a:spcPct val="115000"/>
              </a:lnSpc>
              <a:spcBef>
                <a:spcPts val="1000"/>
              </a:spcBef>
              <a:spcAft>
                <a:spcPts val="0"/>
              </a:spcAft>
              <a:buNone/>
            </a:pPr>
            <a:r>
              <a:t/>
            </a:r>
            <a:endParaRPr sz="2400">
              <a:solidFill>
                <a:schemeClr val="dk1"/>
              </a:solidFill>
            </a:endParaRPr>
          </a:p>
          <a:p>
            <a:pPr indent="0" lvl="0" marL="457200" rtl="0" algn="l">
              <a:lnSpc>
                <a:spcPct val="115000"/>
              </a:lnSpc>
              <a:spcBef>
                <a:spcPts val="1000"/>
              </a:spcBef>
              <a:spcAft>
                <a:spcPts val="0"/>
              </a:spcAft>
              <a:buNone/>
            </a:pPr>
            <a:r>
              <a:rPr b="1" lang="es-AR" sz="3000">
                <a:solidFill>
                  <a:schemeClr val="dk1"/>
                </a:solidFill>
              </a:rPr>
              <a:t>PRINCIPIOS</a:t>
            </a:r>
            <a:endParaRPr b="1" sz="3000">
              <a:solidFill>
                <a:schemeClr val="dk1"/>
              </a:solidFill>
            </a:endParaRPr>
          </a:p>
          <a:p>
            <a:pPr indent="0" lvl="0" marL="457200" rtl="0" algn="l">
              <a:lnSpc>
                <a:spcPct val="115000"/>
              </a:lnSpc>
              <a:spcBef>
                <a:spcPts val="1000"/>
              </a:spcBef>
              <a:spcAft>
                <a:spcPts val="0"/>
              </a:spcAft>
              <a:buNone/>
            </a:pPr>
            <a:r>
              <a:rPr lang="es-AR" sz="2400">
                <a:solidFill>
                  <a:schemeClr val="dk1"/>
                </a:solidFill>
              </a:rPr>
              <a:t>LOS ACCIDENTES PUEDEN PREVENIRSE</a:t>
            </a:r>
            <a:endParaRPr sz="2400">
              <a:solidFill>
                <a:schemeClr val="dk1"/>
              </a:solidFill>
            </a:endParaRPr>
          </a:p>
          <a:p>
            <a:pPr indent="0" lvl="0" marL="457200" rtl="0" algn="l">
              <a:lnSpc>
                <a:spcPct val="115000"/>
              </a:lnSpc>
              <a:spcBef>
                <a:spcPts val="1000"/>
              </a:spcBef>
              <a:spcAft>
                <a:spcPts val="0"/>
              </a:spcAft>
              <a:buNone/>
            </a:pPr>
            <a:r>
              <a:rPr lang="es-AR" sz="2400">
                <a:solidFill>
                  <a:schemeClr val="dk1"/>
                </a:solidFill>
              </a:rPr>
              <a:t>LOS ESFUERZOS DE TODO EL PERSONAL DEBERÍAN ESTAR ORIENTADOS A LA IDENTIFICACIÓN Y REDUCCIÓN DE LOS PELIGROS POTENCIALES</a:t>
            </a:r>
            <a:endParaRPr sz="2400">
              <a:solidFill>
                <a:schemeClr val="dk1"/>
              </a:solidFill>
            </a:endParaRPr>
          </a:p>
          <a:p>
            <a:pPr indent="0" lvl="0" marL="0" rtl="0" algn="l">
              <a:lnSpc>
                <a:spcPct val="115000"/>
              </a:lnSpc>
              <a:spcBef>
                <a:spcPts val="1000"/>
              </a:spcBef>
              <a:spcAft>
                <a:spcPts val="1000"/>
              </a:spcAft>
              <a:buClr>
                <a:schemeClr val="dk1"/>
              </a:buClr>
              <a:buSzPct val="45833"/>
              <a:buFont typeface="Arial"/>
              <a:buNone/>
            </a:pPr>
            <a:r>
              <a:t/>
            </a:r>
            <a:endParaRPr sz="2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2e0dc7ff9f_0_48"/>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a:t>LIVEWARE - LIVEWARE</a:t>
            </a:r>
            <a:endParaRPr/>
          </a:p>
        </p:txBody>
      </p:sp>
      <p:pic>
        <p:nvPicPr>
          <p:cNvPr id="257" name="Google Shape;257;g12e0dc7ff9f_0_48"/>
          <p:cNvPicPr preferRelativeResize="0"/>
          <p:nvPr/>
        </p:nvPicPr>
        <p:blipFill>
          <a:blip r:embed="rId3">
            <a:alphaModFix/>
          </a:blip>
          <a:stretch>
            <a:fillRect/>
          </a:stretch>
        </p:blipFill>
        <p:spPr>
          <a:xfrm>
            <a:off x="797025" y="1489350"/>
            <a:ext cx="7592125" cy="5137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457200" y="274637"/>
            <a:ext cx="8229600" cy="1143001"/>
          </a:xfrm>
          <a:prstGeom prst="rect">
            <a:avLst/>
          </a:prstGeom>
          <a:noFill/>
          <a:ln>
            <a:noFill/>
          </a:ln>
        </p:spPr>
        <p:txBody>
          <a:bodyPr anchorCtr="0" anchor="ctr" bIns="50800" lIns="50800" spcFirstLastPara="1" rIns="50800" wrap="square" tIns="50800">
            <a:normAutofit fontScale="90000"/>
          </a:bodyPr>
          <a:lstStyle/>
          <a:p>
            <a:pPr indent="0" lvl="0" marL="0" marR="0" rtl="0" algn="ctr">
              <a:lnSpc>
                <a:spcPct val="100000"/>
              </a:lnSpc>
              <a:spcBef>
                <a:spcPts val="0"/>
              </a:spcBef>
              <a:spcAft>
                <a:spcPts val="0"/>
              </a:spcAft>
              <a:buClr>
                <a:schemeClr val="accent4"/>
              </a:buClr>
              <a:buSzPct val="100000"/>
              <a:buFont typeface="Arial"/>
              <a:buNone/>
            </a:pPr>
            <a:r>
              <a:rPr b="0" i="0" lang="es-AR" sz="3559" u="none" cap="none" strike="noStrike">
                <a:solidFill>
                  <a:schemeClr val="accent4"/>
                </a:solidFill>
                <a:latin typeface="Arial"/>
                <a:ea typeface="Arial"/>
                <a:cs typeface="Arial"/>
                <a:sym typeface="Arial"/>
              </a:rPr>
              <a:t>Procedimientos para la detección y Prevención de Accidentes</a:t>
            </a:r>
            <a:endParaRPr/>
          </a:p>
        </p:txBody>
      </p:sp>
      <p:sp>
        <p:nvSpPr>
          <p:cNvPr id="263" name="Google Shape;263;p31"/>
          <p:cNvSpPr txBox="1"/>
          <p:nvPr>
            <p:ph idx="1" type="body"/>
          </p:nvPr>
        </p:nvSpPr>
        <p:spPr>
          <a:xfrm>
            <a:off x="755650" y="1916112"/>
            <a:ext cx="8388350" cy="4321176"/>
          </a:xfrm>
          <a:prstGeom prst="rect">
            <a:avLst/>
          </a:prstGeom>
          <a:noFill/>
          <a:ln>
            <a:noFill/>
          </a:ln>
        </p:spPr>
        <p:txBody>
          <a:bodyPr anchorCtr="0" anchor="t" bIns="50800" lIns="50800" spcFirstLastPara="1" rIns="50800" wrap="square" tIns="50800">
            <a:normAutofit/>
          </a:bodyPr>
          <a:lstStyle/>
          <a:p>
            <a:pPr indent="-609600" lvl="0" marL="609600" rtl="0" algn="l">
              <a:lnSpc>
                <a:spcPct val="100000"/>
              </a:lnSpc>
              <a:spcBef>
                <a:spcPts val="0"/>
              </a:spcBef>
              <a:spcAft>
                <a:spcPts val="0"/>
              </a:spcAft>
              <a:buClr>
                <a:schemeClr val="accent4"/>
              </a:buClr>
              <a:buSzPts val="3200"/>
              <a:buFont typeface="Arial"/>
              <a:buAutoNum type="arabicPeriod"/>
            </a:pPr>
            <a:r>
              <a:rPr b="0" i="0" lang="es-AR" sz="3200" u="none" cap="none" strike="noStrike">
                <a:solidFill>
                  <a:schemeClr val="accent4"/>
                </a:solidFill>
                <a:latin typeface="Arial"/>
                <a:ea typeface="Arial"/>
                <a:cs typeface="Arial"/>
                <a:sym typeface="Arial"/>
              </a:rPr>
              <a:t>Programa de PREVAC</a:t>
            </a:r>
            <a:endParaRPr/>
          </a:p>
          <a:p>
            <a:pPr indent="-609600" lvl="0" marL="609600" rtl="0" algn="l">
              <a:lnSpc>
                <a:spcPct val="100000"/>
              </a:lnSpc>
              <a:spcBef>
                <a:spcPts val="700"/>
              </a:spcBef>
              <a:spcAft>
                <a:spcPts val="0"/>
              </a:spcAft>
              <a:buClr>
                <a:schemeClr val="accent4"/>
              </a:buClr>
              <a:buSzPts val="3200"/>
              <a:buFont typeface="Arial"/>
              <a:buAutoNum type="arabicPeriod"/>
            </a:pPr>
            <a:r>
              <a:rPr b="0" i="0" lang="es-AR" sz="3200" u="none" cap="none" strike="noStrike">
                <a:solidFill>
                  <a:schemeClr val="accent4"/>
                </a:solidFill>
                <a:latin typeface="Arial"/>
                <a:ea typeface="Arial"/>
                <a:cs typeface="Arial"/>
                <a:sym typeface="Arial"/>
              </a:rPr>
              <a:t>Inspecciones de PREVAC</a:t>
            </a:r>
            <a:endParaRPr/>
          </a:p>
          <a:p>
            <a:pPr indent="-609600" lvl="0" marL="609600" rtl="0" algn="l">
              <a:lnSpc>
                <a:spcPct val="100000"/>
              </a:lnSpc>
              <a:spcBef>
                <a:spcPts val="700"/>
              </a:spcBef>
              <a:spcAft>
                <a:spcPts val="0"/>
              </a:spcAft>
              <a:buClr>
                <a:schemeClr val="accent4"/>
              </a:buClr>
              <a:buSzPts val="3200"/>
              <a:buFont typeface="Arial"/>
              <a:buAutoNum type="arabicPeriod"/>
            </a:pPr>
            <a:r>
              <a:rPr b="0" i="0" lang="es-AR" sz="3200" u="none" cap="none" strike="noStrike">
                <a:solidFill>
                  <a:schemeClr val="accent4"/>
                </a:solidFill>
                <a:latin typeface="Arial"/>
                <a:ea typeface="Arial"/>
                <a:cs typeface="Arial"/>
                <a:sym typeface="Arial"/>
              </a:rPr>
              <a:t>Informes mensuales de PREVAC</a:t>
            </a:r>
            <a:endParaRPr/>
          </a:p>
          <a:p>
            <a:pPr indent="-609600" lvl="0" marL="609600" rtl="0" algn="l">
              <a:lnSpc>
                <a:spcPct val="100000"/>
              </a:lnSpc>
              <a:spcBef>
                <a:spcPts val="700"/>
              </a:spcBef>
              <a:spcAft>
                <a:spcPts val="0"/>
              </a:spcAft>
              <a:buClr>
                <a:schemeClr val="accent4"/>
              </a:buClr>
              <a:buSzPts val="3200"/>
              <a:buFont typeface="Arial"/>
              <a:buAutoNum type="arabicPeriod"/>
            </a:pPr>
            <a:r>
              <a:rPr b="0" i="0" lang="es-AR" sz="3200" u="none" cap="none" strike="noStrike">
                <a:solidFill>
                  <a:schemeClr val="accent4"/>
                </a:solidFill>
                <a:latin typeface="Arial"/>
                <a:ea typeface="Arial"/>
                <a:cs typeface="Arial"/>
                <a:sym typeface="Arial"/>
              </a:rPr>
              <a:t>Premios de PREVAC</a:t>
            </a:r>
            <a:endParaRPr/>
          </a:p>
          <a:p>
            <a:pPr indent="-609600" lvl="0" marL="609600" rtl="0" algn="l">
              <a:lnSpc>
                <a:spcPct val="100000"/>
              </a:lnSpc>
              <a:spcBef>
                <a:spcPts val="700"/>
              </a:spcBef>
              <a:spcAft>
                <a:spcPts val="0"/>
              </a:spcAft>
              <a:buClr>
                <a:schemeClr val="accent4"/>
              </a:buClr>
              <a:buSzPts val="3200"/>
              <a:buFont typeface="Arial"/>
              <a:buAutoNum type="arabicPeriod"/>
            </a:pPr>
            <a:r>
              <a:rPr b="0" i="0" lang="es-AR" sz="3200" u="none" cap="none" strike="noStrike">
                <a:solidFill>
                  <a:schemeClr val="accent4"/>
                </a:solidFill>
                <a:latin typeface="Arial"/>
                <a:ea typeface="Arial"/>
                <a:cs typeface="Arial"/>
                <a:sym typeface="Arial"/>
              </a:rPr>
              <a:t>Plan Pre-Accidentes</a:t>
            </a:r>
            <a:endParaRPr/>
          </a:p>
          <a:p>
            <a:pPr indent="-609600" lvl="0" marL="609600" rtl="0" algn="l">
              <a:lnSpc>
                <a:spcPct val="100000"/>
              </a:lnSpc>
              <a:spcBef>
                <a:spcPts val="700"/>
              </a:spcBef>
              <a:spcAft>
                <a:spcPts val="0"/>
              </a:spcAft>
              <a:buClr>
                <a:schemeClr val="accent4"/>
              </a:buClr>
              <a:buSzPts val="3200"/>
              <a:buFont typeface="Arial"/>
              <a:buAutoNum type="arabicPeriod"/>
            </a:pPr>
            <a:r>
              <a:rPr b="0" i="0" lang="es-AR" sz="3200" u="none" cap="none" strike="noStrike">
                <a:solidFill>
                  <a:schemeClr val="accent4"/>
                </a:solidFill>
                <a:latin typeface="Arial"/>
                <a:ea typeface="Arial"/>
                <a:cs typeface="Arial"/>
                <a:sym typeface="Arial"/>
              </a:rPr>
              <a:t>Informes de Situaciones de Riesgos (ISR)</a:t>
            </a:r>
            <a:endParaRPr/>
          </a:p>
          <a:p>
            <a:pPr indent="-609600" lvl="0" marL="609600" rtl="0" algn="l">
              <a:lnSpc>
                <a:spcPct val="100000"/>
              </a:lnSpc>
              <a:spcBef>
                <a:spcPts val="700"/>
              </a:spcBef>
              <a:spcAft>
                <a:spcPts val="0"/>
              </a:spcAft>
              <a:buClr>
                <a:schemeClr val="accent4"/>
              </a:buClr>
              <a:buSzPts val="3200"/>
              <a:buFont typeface="Arial"/>
              <a:buAutoNum type="arabicPeriod"/>
            </a:pPr>
            <a:r>
              <a:rPr b="0" i="0" lang="es-AR" sz="3200" u="none" cap="none" strike="noStrike">
                <a:solidFill>
                  <a:schemeClr val="accent4"/>
                </a:solidFill>
                <a:latin typeface="Arial"/>
                <a:ea typeface="Arial"/>
                <a:cs typeface="Arial"/>
                <a:sym typeface="Arial"/>
              </a:rPr>
              <a:t>Difusión e Información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 calcmode="lin" valueType="num">
                                      <p:cBhvr additive="base">
                                        <p:cTn dur="500"/>
                                        <p:tgtEl>
                                          <p:spTgt spid="2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 calcmode="lin" valueType="num">
                                      <p:cBhvr additive="base">
                                        <p:cTn dur="500"/>
                                        <p:tgtEl>
                                          <p:spTgt spid="26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 calcmode="lin" valueType="num">
                                      <p:cBhvr additive="base">
                                        <p:cTn dur="500"/>
                                        <p:tgtEl>
                                          <p:spTgt spid="26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 calcmode="lin" valueType="num">
                                      <p:cBhvr additive="base">
                                        <p:cTn dur="500"/>
                                        <p:tgtEl>
                                          <p:spTgt spid="26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 calcmode="lin" valueType="num">
                                      <p:cBhvr additive="base">
                                        <p:cTn dur="500"/>
                                        <p:tgtEl>
                                          <p:spTgt spid="26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 calcmode="lin" valueType="num">
                                      <p:cBhvr additive="base">
                                        <p:cTn dur="500"/>
                                        <p:tgtEl>
                                          <p:spTgt spid="26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 calcmode="lin" valueType="num">
                                      <p:cBhvr additive="base">
                                        <p:cTn dur="500"/>
                                        <p:tgtEl>
                                          <p:spTgt spid="26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2eab9c7555_1_0"/>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a:t>ERROR HUMANO</a:t>
            </a:r>
            <a:endParaRPr/>
          </a:p>
        </p:txBody>
      </p:sp>
      <p:sp>
        <p:nvSpPr>
          <p:cNvPr id="269" name="Google Shape;269;g12eab9c7555_1_0"/>
          <p:cNvSpPr txBox="1"/>
          <p:nvPr>
            <p:ph idx="1" type="body"/>
          </p:nvPr>
        </p:nvSpPr>
        <p:spPr>
          <a:xfrm>
            <a:off x="457200" y="1447800"/>
            <a:ext cx="8229600" cy="5257800"/>
          </a:xfrm>
          <a:prstGeom prst="rect">
            <a:avLst/>
          </a:prstGeom>
        </p:spPr>
        <p:txBody>
          <a:bodyPr anchorCtr="0" anchor="t" bIns="50800" lIns="50800" spcFirstLastPara="1" rIns="50800" wrap="square" tIns="50800">
            <a:normAutofit fontScale="85000" lnSpcReduction="20000"/>
          </a:bodyPr>
          <a:lstStyle/>
          <a:p>
            <a:pPr indent="0" lvl="0" marL="0" rtl="0" algn="l">
              <a:spcBef>
                <a:spcPts val="700"/>
              </a:spcBef>
              <a:spcAft>
                <a:spcPts val="0"/>
              </a:spcAft>
              <a:buClr>
                <a:schemeClr val="dk1"/>
              </a:buClr>
              <a:buSzPct val="34375"/>
              <a:buFont typeface="Arial"/>
              <a:buNone/>
            </a:pPr>
            <a:r>
              <a:rPr b="1" lang="es-AR"/>
              <a:t>Error</a:t>
            </a:r>
            <a:r>
              <a:rPr lang="es-AR"/>
              <a:t>: Idea o expresión que una persona considera correcta pero que en realidad </a:t>
            </a:r>
            <a:r>
              <a:rPr lang="es-AR"/>
              <a:t>es falsa</a:t>
            </a:r>
            <a:r>
              <a:rPr lang="es-AR"/>
              <a:t> o desacertada.</a:t>
            </a:r>
            <a:endParaRPr/>
          </a:p>
          <a:p>
            <a:pPr indent="0" lvl="0" marL="0" rtl="0" algn="l">
              <a:spcBef>
                <a:spcPts val="700"/>
              </a:spcBef>
              <a:spcAft>
                <a:spcPts val="0"/>
              </a:spcAft>
              <a:buClr>
                <a:schemeClr val="dk1"/>
              </a:buClr>
              <a:buSzPct val="34375"/>
              <a:buFont typeface="Arial"/>
              <a:buNone/>
            </a:pPr>
            <a:r>
              <a:rPr lang="es-AR"/>
              <a:t>Acción que no sigue lo que es correcto, acertado o verdadero.</a:t>
            </a:r>
            <a:endParaRPr/>
          </a:p>
          <a:p>
            <a:pPr indent="0" lvl="0" marL="0" rtl="0" algn="l">
              <a:spcBef>
                <a:spcPts val="700"/>
              </a:spcBef>
              <a:spcAft>
                <a:spcPts val="0"/>
              </a:spcAft>
              <a:buClr>
                <a:schemeClr val="dk1"/>
              </a:buClr>
              <a:buSzPct val="34375"/>
              <a:buFont typeface="Arial"/>
              <a:buNone/>
            </a:pPr>
            <a:r>
              <a:t/>
            </a:r>
            <a:endParaRPr/>
          </a:p>
          <a:p>
            <a:pPr indent="0" lvl="0" marL="0" rtl="0" algn="l">
              <a:spcBef>
                <a:spcPts val="700"/>
              </a:spcBef>
              <a:spcAft>
                <a:spcPts val="0"/>
              </a:spcAft>
              <a:buClr>
                <a:schemeClr val="dk1"/>
              </a:buClr>
              <a:buSzPct val="34375"/>
              <a:buFont typeface="Arial"/>
              <a:buNone/>
            </a:pPr>
            <a:r>
              <a:rPr lang="es-AR"/>
              <a:t>El </a:t>
            </a:r>
            <a:r>
              <a:rPr b="1" lang="es-AR"/>
              <a:t>error humano</a:t>
            </a:r>
            <a:r>
              <a:rPr lang="es-AR"/>
              <a:t> se cita como una causa o factor que contribuye en la mayoría de los sucesos de aviación. El error debe ser aceptado como un componente normal de cualquier sistema en que hay interacción de seres humanos y tecnología. “Errar es humano”.</a:t>
            </a:r>
            <a:endParaRPr/>
          </a:p>
          <a:p>
            <a:pPr indent="0" lvl="0" marL="0" rtl="0" algn="l">
              <a:spcBef>
                <a:spcPts val="700"/>
              </a:spcBef>
              <a:spcAft>
                <a:spcPts val="0"/>
              </a:spcAft>
              <a:buClr>
                <a:schemeClr val="dk1"/>
              </a:buClr>
              <a:buSzPct val="34375"/>
              <a:buFont typeface="Arial"/>
              <a:buNone/>
            </a:pPr>
            <a:r>
              <a:t/>
            </a:r>
            <a:endParaRPr/>
          </a:p>
          <a:p>
            <a:pPr indent="0" lvl="0" marL="0" rtl="0" algn="l">
              <a:spcBef>
                <a:spcPts val="7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1000"/>
                                        <p:tgtEl>
                                          <p:spTgt spid="2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2eafc05156_0_2"/>
          <p:cNvSpPr txBox="1"/>
          <p:nvPr>
            <p:ph idx="1" type="body"/>
          </p:nvPr>
        </p:nvSpPr>
        <p:spPr>
          <a:xfrm>
            <a:off x="457200" y="990600"/>
            <a:ext cx="8229600" cy="5257800"/>
          </a:xfrm>
          <a:prstGeom prst="rect">
            <a:avLst/>
          </a:prstGeom>
        </p:spPr>
        <p:txBody>
          <a:bodyPr anchorCtr="0" anchor="t" bIns="50800" lIns="50800" spcFirstLastPara="1" rIns="50800" wrap="square" tIns="50800">
            <a:normAutofit lnSpcReduction="20000"/>
          </a:bodyPr>
          <a:lstStyle/>
          <a:p>
            <a:pPr indent="0" lvl="0" marL="0" rtl="0" algn="l">
              <a:spcBef>
                <a:spcPts val="700"/>
              </a:spcBef>
              <a:spcAft>
                <a:spcPts val="0"/>
              </a:spcAft>
              <a:buClr>
                <a:schemeClr val="dk1"/>
              </a:buClr>
              <a:buSzPts val="1100"/>
              <a:buFont typeface="Arial"/>
              <a:buNone/>
            </a:pPr>
            <a:r>
              <a:rPr lang="es-AR"/>
              <a:t>Comprender cómo gente normal comete errores es fundamental para aplicar medidas eficaces para reducir al mínimo los efectos de los errores humanos en la seguridad operacional.</a:t>
            </a:r>
            <a:endParaRPr/>
          </a:p>
          <a:p>
            <a:pPr indent="0" lvl="0" marL="0" rtl="0" algn="l">
              <a:spcBef>
                <a:spcPts val="700"/>
              </a:spcBef>
              <a:spcAft>
                <a:spcPts val="0"/>
              </a:spcAft>
              <a:buNone/>
            </a:pPr>
            <a:r>
              <a:rPr lang="es-AR"/>
              <a:t>Los procesos de la organización constituyen terreno fértil para muchos errores humanos predecibles, por ejemplo, instalaciones de comunicaciones inadecuadas, procedimientos ambiguos, horarios insatisfactorios, recursos insuficientes y presupuesto que no es realista…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2eafc05156_0_8"/>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a:t>Factores que contribuyen a que ocurran errores humanos</a:t>
            </a:r>
            <a:endParaRPr/>
          </a:p>
        </p:txBody>
      </p:sp>
      <p:sp>
        <p:nvSpPr>
          <p:cNvPr id="280" name="Google Shape;280;g12eafc05156_0_8"/>
          <p:cNvSpPr/>
          <p:nvPr/>
        </p:nvSpPr>
        <p:spPr>
          <a:xfrm>
            <a:off x="1143000" y="2697900"/>
            <a:ext cx="4029000" cy="2757600"/>
          </a:xfrm>
          <a:prstGeom prst="flowChartConnector">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2eafc05156_0_8"/>
          <p:cNvSpPr/>
          <p:nvPr/>
        </p:nvSpPr>
        <p:spPr>
          <a:xfrm>
            <a:off x="1491575" y="2802100"/>
            <a:ext cx="2972400" cy="1844400"/>
          </a:xfrm>
          <a:prstGeom prst="flowChartConnec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12eafc05156_0_8"/>
          <p:cNvSpPr/>
          <p:nvPr/>
        </p:nvSpPr>
        <p:spPr>
          <a:xfrm>
            <a:off x="2234475" y="2815425"/>
            <a:ext cx="1181700" cy="6087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12eafc05156_0_8"/>
          <p:cNvSpPr txBox="1"/>
          <p:nvPr/>
        </p:nvSpPr>
        <p:spPr>
          <a:xfrm>
            <a:off x="6430050" y="4049750"/>
            <a:ext cx="15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Procedimientos</a:t>
            </a:r>
            <a:endParaRPr b="1"/>
          </a:p>
        </p:txBody>
      </p:sp>
      <p:sp>
        <p:nvSpPr>
          <p:cNvPr id="284" name="Google Shape;284;g12eafc05156_0_8"/>
          <p:cNvSpPr txBox="1"/>
          <p:nvPr/>
        </p:nvSpPr>
        <p:spPr>
          <a:xfrm>
            <a:off x="2243225" y="4840000"/>
            <a:ext cx="179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Errores Humanos</a:t>
            </a:r>
            <a:endParaRPr b="1"/>
          </a:p>
          <a:p>
            <a:pPr indent="0" lvl="0" marL="0" rtl="0" algn="l">
              <a:spcBef>
                <a:spcPts val="0"/>
              </a:spcBef>
              <a:spcAft>
                <a:spcPts val="0"/>
              </a:spcAft>
              <a:buNone/>
            </a:pPr>
            <a:r>
              <a:t/>
            </a:r>
            <a:endParaRPr b="1"/>
          </a:p>
        </p:txBody>
      </p:sp>
      <p:sp>
        <p:nvSpPr>
          <p:cNvPr id="285" name="Google Shape;285;g12eafc05156_0_8"/>
          <p:cNvSpPr txBox="1"/>
          <p:nvPr/>
        </p:nvSpPr>
        <p:spPr>
          <a:xfrm>
            <a:off x="2440975" y="4019700"/>
            <a:ext cx="11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Incidentes</a:t>
            </a:r>
            <a:endParaRPr b="1"/>
          </a:p>
        </p:txBody>
      </p:sp>
      <p:sp>
        <p:nvSpPr>
          <p:cNvPr id="286" name="Google Shape;286;g12eafc05156_0_8"/>
          <p:cNvSpPr txBox="1"/>
          <p:nvPr/>
        </p:nvSpPr>
        <p:spPr>
          <a:xfrm>
            <a:off x="2256550" y="2858650"/>
            <a:ext cx="11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Accidentes</a:t>
            </a:r>
            <a:endParaRPr b="1"/>
          </a:p>
        </p:txBody>
      </p:sp>
      <p:sp>
        <p:nvSpPr>
          <p:cNvPr id="287" name="Google Shape;287;g12eafc05156_0_8"/>
          <p:cNvSpPr txBox="1"/>
          <p:nvPr/>
        </p:nvSpPr>
        <p:spPr>
          <a:xfrm>
            <a:off x="3851775" y="1629050"/>
            <a:ext cx="9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Cultura</a:t>
            </a:r>
            <a:endParaRPr b="1"/>
          </a:p>
        </p:txBody>
      </p:sp>
      <p:sp>
        <p:nvSpPr>
          <p:cNvPr id="288" name="Google Shape;288;g12eafc05156_0_8"/>
          <p:cNvSpPr txBox="1"/>
          <p:nvPr/>
        </p:nvSpPr>
        <p:spPr>
          <a:xfrm>
            <a:off x="5198125" y="1946375"/>
            <a:ext cx="114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Instrucción</a:t>
            </a:r>
            <a:endParaRPr b="1"/>
          </a:p>
        </p:txBody>
      </p:sp>
      <p:sp>
        <p:nvSpPr>
          <p:cNvPr id="289" name="Google Shape;289;g12eafc05156_0_8"/>
          <p:cNvSpPr txBox="1"/>
          <p:nvPr/>
        </p:nvSpPr>
        <p:spPr>
          <a:xfrm>
            <a:off x="5985975" y="2642425"/>
            <a:ext cx="21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Factores personales</a:t>
            </a:r>
            <a:endParaRPr b="1"/>
          </a:p>
        </p:txBody>
      </p:sp>
      <p:sp>
        <p:nvSpPr>
          <p:cNvPr id="290" name="Google Shape;290;g12eafc05156_0_8"/>
          <p:cNvSpPr txBox="1"/>
          <p:nvPr/>
        </p:nvSpPr>
        <p:spPr>
          <a:xfrm>
            <a:off x="6321625" y="3338475"/>
            <a:ext cx="15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Otros</a:t>
            </a:r>
            <a:r>
              <a:rPr b="1" lang="es-AR"/>
              <a:t> factores</a:t>
            </a:r>
            <a:endParaRPr b="1"/>
          </a:p>
        </p:txBody>
      </p:sp>
      <p:sp>
        <p:nvSpPr>
          <p:cNvPr id="291" name="Google Shape;291;g12eafc05156_0_8"/>
          <p:cNvSpPr txBox="1"/>
          <p:nvPr/>
        </p:nvSpPr>
        <p:spPr>
          <a:xfrm>
            <a:off x="6232075" y="4708075"/>
            <a:ext cx="17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Diseño de equipos</a:t>
            </a:r>
            <a:endParaRPr b="1"/>
          </a:p>
        </p:txBody>
      </p:sp>
      <p:sp>
        <p:nvSpPr>
          <p:cNvPr id="292" name="Google Shape;292;g12eafc05156_0_8"/>
          <p:cNvSpPr txBox="1"/>
          <p:nvPr/>
        </p:nvSpPr>
        <p:spPr>
          <a:xfrm>
            <a:off x="5412975" y="5276500"/>
            <a:ext cx="254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t>Factores de Organización</a:t>
            </a:r>
            <a:endParaRPr b="1"/>
          </a:p>
        </p:txBody>
      </p:sp>
      <p:cxnSp>
        <p:nvCxnSpPr>
          <p:cNvPr id="293" name="Google Shape;293;g12eafc05156_0_8"/>
          <p:cNvCxnSpPr>
            <a:stCxn id="287" idx="1"/>
          </p:cNvCxnSpPr>
          <p:nvPr/>
        </p:nvCxnSpPr>
        <p:spPr>
          <a:xfrm>
            <a:off x="3851775" y="1829150"/>
            <a:ext cx="21300" cy="901200"/>
          </a:xfrm>
          <a:prstGeom prst="straightConnector1">
            <a:avLst/>
          </a:prstGeom>
          <a:noFill/>
          <a:ln cap="flat" cmpd="sng" w="28575">
            <a:solidFill>
              <a:schemeClr val="dk1"/>
            </a:solidFill>
            <a:prstDash val="solid"/>
            <a:round/>
            <a:headEnd len="med" w="med" type="none"/>
            <a:tailEnd len="med" w="med" type="triangle"/>
          </a:ln>
        </p:spPr>
      </p:cxnSp>
      <p:cxnSp>
        <p:nvCxnSpPr>
          <p:cNvPr id="294" name="Google Shape;294;g12eafc05156_0_8"/>
          <p:cNvCxnSpPr>
            <a:stCxn id="288" idx="1"/>
            <a:endCxn id="280" idx="7"/>
          </p:cNvCxnSpPr>
          <p:nvPr/>
        </p:nvCxnSpPr>
        <p:spPr>
          <a:xfrm flipH="1">
            <a:off x="4581925" y="2146475"/>
            <a:ext cx="616200" cy="955200"/>
          </a:xfrm>
          <a:prstGeom prst="straightConnector1">
            <a:avLst/>
          </a:prstGeom>
          <a:noFill/>
          <a:ln cap="flat" cmpd="sng" w="28575">
            <a:solidFill>
              <a:schemeClr val="dk1"/>
            </a:solidFill>
            <a:prstDash val="solid"/>
            <a:round/>
            <a:headEnd len="med" w="med" type="none"/>
            <a:tailEnd len="med" w="med" type="triangle"/>
          </a:ln>
        </p:spPr>
      </p:cxnSp>
      <p:cxnSp>
        <p:nvCxnSpPr>
          <p:cNvPr id="295" name="Google Shape;295;g12eafc05156_0_8"/>
          <p:cNvCxnSpPr>
            <a:stCxn id="289" idx="1"/>
          </p:cNvCxnSpPr>
          <p:nvPr/>
        </p:nvCxnSpPr>
        <p:spPr>
          <a:xfrm flipH="1">
            <a:off x="4947375" y="2842525"/>
            <a:ext cx="1038600" cy="604200"/>
          </a:xfrm>
          <a:prstGeom prst="straightConnector1">
            <a:avLst/>
          </a:prstGeom>
          <a:noFill/>
          <a:ln cap="flat" cmpd="sng" w="28575">
            <a:solidFill>
              <a:schemeClr val="dk1"/>
            </a:solidFill>
            <a:prstDash val="solid"/>
            <a:round/>
            <a:headEnd len="med" w="med" type="none"/>
            <a:tailEnd len="med" w="med" type="triangle"/>
          </a:ln>
        </p:spPr>
      </p:cxnSp>
      <p:cxnSp>
        <p:nvCxnSpPr>
          <p:cNvPr id="296" name="Google Shape;296;g12eafc05156_0_8"/>
          <p:cNvCxnSpPr>
            <a:stCxn id="290" idx="1"/>
            <a:endCxn id="280" idx="6"/>
          </p:cNvCxnSpPr>
          <p:nvPr/>
        </p:nvCxnSpPr>
        <p:spPr>
          <a:xfrm flipH="1">
            <a:off x="5172025" y="3538575"/>
            <a:ext cx="1149600" cy="538200"/>
          </a:xfrm>
          <a:prstGeom prst="straightConnector1">
            <a:avLst/>
          </a:prstGeom>
          <a:noFill/>
          <a:ln cap="flat" cmpd="sng" w="28575">
            <a:solidFill>
              <a:schemeClr val="dk1"/>
            </a:solidFill>
            <a:prstDash val="solid"/>
            <a:round/>
            <a:headEnd len="med" w="med" type="none"/>
            <a:tailEnd len="med" w="med" type="triangle"/>
          </a:ln>
        </p:spPr>
      </p:cxnSp>
      <p:cxnSp>
        <p:nvCxnSpPr>
          <p:cNvPr id="297" name="Google Shape;297;g12eafc05156_0_8"/>
          <p:cNvCxnSpPr>
            <a:stCxn id="283" idx="1"/>
          </p:cNvCxnSpPr>
          <p:nvPr/>
        </p:nvCxnSpPr>
        <p:spPr>
          <a:xfrm flipH="1">
            <a:off x="5001150" y="4249850"/>
            <a:ext cx="1428900" cy="342900"/>
          </a:xfrm>
          <a:prstGeom prst="straightConnector1">
            <a:avLst/>
          </a:prstGeom>
          <a:noFill/>
          <a:ln cap="flat" cmpd="sng" w="28575">
            <a:solidFill>
              <a:srgbClr val="000000"/>
            </a:solidFill>
            <a:prstDash val="solid"/>
            <a:round/>
            <a:headEnd len="med" w="med" type="none"/>
            <a:tailEnd len="med" w="med" type="triangle"/>
          </a:ln>
        </p:spPr>
      </p:cxnSp>
      <p:cxnSp>
        <p:nvCxnSpPr>
          <p:cNvPr id="298" name="Google Shape;298;g12eafc05156_0_8"/>
          <p:cNvCxnSpPr>
            <a:stCxn id="291" idx="1"/>
          </p:cNvCxnSpPr>
          <p:nvPr/>
        </p:nvCxnSpPr>
        <p:spPr>
          <a:xfrm rot="10800000">
            <a:off x="4893775" y="4843375"/>
            <a:ext cx="1338300" cy="64800"/>
          </a:xfrm>
          <a:prstGeom prst="straightConnector1">
            <a:avLst/>
          </a:prstGeom>
          <a:noFill/>
          <a:ln cap="flat" cmpd="sng" w="28575">
            <a:solidFill>
              <a:schemeClr val="dk1"/>
            </a:solidFill>
            <a:prstDash val="solid"/>
            <a:round/>
            <a:headEnd len="med" w="med" type="none"/>
            <a:tailEnd len="med" w="med" type="triangle"/>
          </a:ln>
        </p:spPr>
      </p:cxnSp>
      <p:cxnSp>
        <p:nvCxnSpPr>
          <p:cNvPr id="299" name="Google Shape;299;g12eafc05156_0_8"/>
          <p:cNvCxnSpPr>
            <a:stCxn id="292" idx="1"/>
            <a:endCxn id="280" idx="5"/>
          </p:cNvCxnSpPr>
          <p:nvPr/>
        </p:nvCxnSpPr>
        <p:spPr>
          <a:xfrm rot="10800000">
            <a:off x="4581975" y="5051800"/>
            <a:ext cx="831000" cy="4248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2eafc05156_0_37"/>
          <p:cNvSpPr txBox="1"/>
          <p:nvPr>
            <p:ph type="title"/>
          </p:nvPr>
        </p:nvSpPr>
        <p:spPr>
          <a:xfrm>
            <a:off x="457200" y="92075"/>
            <a:ext cx="8229600" cy="11076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a:t>Tipos de error</a:t>
            </a:r>
            <a:endParaRPr/>
          </a:p>
        </p:txBody>
      </p:sp>
      <p:sp>
        <p:nvSpPr>
          <p:cNvPr id="305" name="Google Shape;305;g12eafc05156_0_37"/>
          <p:cNvSpPr txBox="1"/>
          <p:nvPr>
            <p:ph idx="1" type="body"/>
          </p:nvPr>
        </p:nvSpPr>
        <p:spPr>
          <a:xfrm>
            <a:off x="457200" y="1414575"/>
            <a:ext cx="8229600" cy="5443500"/>
          </a:xfrm>
          <a:prstGeom prst="rect">
            <a:avLst/>
          </a:prstGeom>
        </p:spPr>
        <p:txBody>
          <a:bodyPr anchorCtr="0" anchor="t" bIns="50800" lIns="50800" spcFirstLastPara="1" rIns="50800" wrap="square" tIns="50800">
            <a:normAutofit fontScale="77500" lnSpcReduction="10000"/>
          </a:bodyPr>
          <a:lstStyle/>
          <a:p>
            <a:pPr indent="0" lvl="0" marL="0" rtl="0" algn="l">
              <a:spcBef>
                <a:spcPts val="700"/>
              </a:spcBef>
              <a:spcAft>
                <a:spcPts val="0"/>
              </a:spcAft>
              <a:buNone/>
            </a:pPr>
            <a:r>
              <a:rPr b="1" lang="es-AR"/>
              <a:t>Errores de planificación (equivocaciones)</a:t>
            </a:r>
            <a:endParaRPr/>
          </a:p>
          <a:p>
            <a:pPr indent="0" lvl="0" marL="0" rtl="0" algn="l">
              <a:spcBef>
                <a:spcPts val="700"/>
              </a:spcBef>
              <a:spcAft>
                <a:spcPts val="0"/>
              </a:spcAft>
              <a:buNone/>
            </a:pPr>
            <a:r>
              <a:t/>
            </a:r>
            <a:endParaRPr/>
          </a:p>
          <a:p>
            <a:pPr indent="0" lvl="0" marL="0" rtl="0" algn="l">
              <a:spcBef>
                <a:spcPts val="700"/>
              </a:spcBef>
              <a:spcAft>
                <a:spcPts val="0"/>
              </a:spcAft>
              <a:buNone/>
            </a:pPr>
            <a:r>
              <a:rPr lang="es-AR"/>
              <a:t>Las equivocaciones pueden ocurrir de dos formas: </a:t>
            </a:r>
            <a:endParaRPr/>
          </a:p>
          <a:p>
            <a:pPr indent="-317182" lvl="0" marL="457200" rtl="0" algn="l">
              <a:spcBef>
                <a:spcPts val="700"/>
              </a:spcBef>
              <a:spcAft>
                <a:spcPts val="0"/>
              </a:spcAft>
              <a:buSzPct val="56250"/>
              <a:buChar char="•"/>
            </a:pPr>
            <a:r>
              <a:rPr lang="es-AR" u="sng"/>
              <a:t>Aplicación incorrecta de reglas buenas</a:t>
            </a:r>
            <a:r>
              <a:rPr lang="es-AR"/>
              <a:t>: </a:t>
            </a:r>
            <a:r>
              <a:rPr lang="es-AR">
                <a:solidFill>
                  <a:schemeClr val="dk1"/>
                </a:solidFill>
              </a:rPr>
              <a:t>Esto ocurre generalmente cuando se está frente a una situación que presenta muchas características comunes con las circunstancias para las cuales se creó la regla, pero con algunas diferencias importantes.</a:t>
            </a:r>
            <a:endParaRPr>
              <a:solidFill>
                <a:schemeClr val="dk1"/>
              </a:solidFill>
            </a:endParaRPr>
          </a:p>
          <a:p>
            <a:pPr indent="0" lvl="0" marL="457200" rtl="0" algn="l">
              <a:spcBef>
                <a:spcPts val="700"/>
              </a:spcBef>
              <a:spcAft>
                <a:spcPts val="0"/>
              </a:spcAft>
              <a:buNone/>
            </a:pPr>
            <a:r>
              <a:t/>
            </a:r>
            <a:endParaRPr>
              <a:solidFill>
                <a:schemeClr val="dk1"/>
              </a:solidFill>
            </a:endParaRPr>
          </a:p>
          <a:p>
            <a:pPr indent="-317182" lvl="0" marL="457200" rtl="0" algn="l">
              <a:spcBef>
                <a:spcPts val="700"/>
              </a:spcBef>
              <a:spcAft>
                <a:spcPts val="0"/>
              </a:spcAft>
              <a:buSzPct val="56250"/>
              <a:buChar char="•"/>
            </a:pPr>
            <a:r>
              <a:rPr lang="es-AR" u="sng"/>
              <a:t>Aplicación de reglas malas</a:t>
            </a:r>
            <a:r>
              <a:rPr lang="es-AR"/>
              <a:t>: </a:t>
            </a:r>
            <a:r>
              <a:rPr lang="es-AR">
                <a:solidFill>
                  <a:schemeClr val="dk1"/>
                </a:solidFill>
              </a:rPr>
              <a:t>Esto ocurre cuando se usan procedimientos que en experiencias pasadas han demostrado funcionar, pero que contienen imperfecciones que no son conocidas.</a:t>
            </a:r>
            <a:endParaRPr>
              <a:solidFill>
                <a:schemeClr val="dk1"/>
              </a:solidFill>
            </a:endParaRPr>
          </a:p>
          <a:p>
            <a:pPr indent="0" lvl="0" marL="0" rtl="0" algn="l">
              <a:spcBef>
                <a:spcPts val="7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2eafc05156_0_48"/>
          <p:cNvSpPr txBox="1"/>
          <p:nvPr>
            <p:ph idx="1" type="body"/>
          </p:nvPr>
        </p:nvSpPr>
        <p:spPr>
          <a:xfrm>
            <a:off x="457200" y="716250"/>
            <a:ext cx="8229600" cy="5909100"/>
          </a:xfrm>
          <a:prstGeom prst="rect">
            <a:avLst/>
          </a:prstGeom>
        </p:spPr>
        <p:txBody>
          <a:bodyPr anchorCtr="0" anchor="t" bIns="50800" lIns="50800" spcFirstLastPara="1" rIns="50800" wrap="square" tIns="50800">
            <a:normAutofit fontScale="77500" lnSpcReduction="10000"/>
          </a:bodyPr>
          <a:lstStyle/>
          <a:p>
            <a:pPr indent="0" lvl="0" marL="0" rtl="0" algn="l">
              <a:spcBef>
                <a:spcPts val="700"/>
              </a:spcBef>
              <a:spcAft>
                <a:spcPts val="0"/>
              </a:spcAft>
              <a:buNone/>
            </a:pPr>
            <a:r>
              <a:rPr b="1" lang="es-AR"/>
              <a:t>Errores de </a:t>
            </a:r>
            <a:r>
              <a:rPr b="1" lang="es-AR"/>
              <a:t>ejecución</a:t>
            </a:r>
            <a:r>
              <a:rPr b="1" lang="es-AR"/>
              <a:t> (descuidos y lapsus)</a:t>
            </a:r>
            <a:endParaRPr/>
          </a:p>
          <a:p>
            <a:pPr indent="-317182" lvl="0" marL="457200" rtl="0" algn="l">
              <a:spcBef>
                <a:spcPts val="700"/>
              </a:spcBef>
              <a:spcAft>
                <a:spcPts val="0"/>
              </a:spcAft>
              <a:buSzPct val="56250"/>
              <a:buChar char="•"/>
            </a:pPr>
            <a:r>
              <a:rPr lang="es-AR" u="sng"/>
              <a:t>Descuidos de atención</a:t>
            </a:r>
            <a:r>
              <a:rPr lang="es-AR"/>
              <a:t>: Sucede cuando el plan de acción es similar, pero no idéntico, a un procedimiento usado habitualmente. Si se permite que la atención se desvíe o que ocurra una distracción en el punto </a:t>
            </a:r>
            <a:r>
              <a:rPr lang="es-AR"/>
              <a:t>crítico</a:t>
            </a:r>
            <a:r>
              <a:rPr lang="es-AR"/>
              <a:t> cuando la acción difiere del procedimiento habitual, puede resultar que el operador siga el procedimiento habitual en vez del que estaba previsto para el caso.</a:t>
            </a:r>
            <a:endParaRPr/>
          </a:p>
          <a:p>
            <a:pPr indent="-317182" lvl="0" marL="457200" rtl="0" algn="l">
              <a:spcBef>
                <a:spcPts val="0"/>
              </a:spcBef>
              <a:spcAft>
                <a:spcPts val="0"/>
              </a:spcAft>
              <a:buSzPct val="56250"/>
              <a:buChar char="•"/>
            </a:pPr>
            <a:r>
              <a:rPr lang="es-AR" u="sng"/>
              <a:t>Lapsus de memoria</a:t>
            </a:r>
            <a:r>
              <a:rPr lang="es-AR"/>
              <a:t>: Estos ocurren cuando olvidamos lo que habíamos planeado hacer u omitimos algo en una secuencia de acciones previstas.</a:t>
            </a:r>
            <a:endParaRPr/>
          </a:p>
          <a:p>
            <a:pPr indent="-317182" lvl="0" marL="457200" rtl="0" algn="l">
              <a:spcBef>
                <a:spcPts val="0"/>
              </a:spcBef>
              <a:spcAft>
                <a:spcPts val="0"/>
              </a:spcAft>
              <a:buSzPct val="56250"/>
              <a:buChar char="•"/>
            </a:pPr>
            <a:r>
              <a:rPr lang="es-AR" u="sng"/>
              <a:t>Errores de percepción</a:t>
            </a:r>
            <a:r>
              <a:rPr lang="es-AR"/>
              <a:t>: Estos son errores de reconocimiento, que ocurren cuando creemos que vimos u oímos algo que es diferente de la información que se nos presentó en la realidad.</a:t>
            </a:r>
            <a:endParaRPr/>
          </a:p>
          <a:p>
            <a:pPr indent="0" lvl="0" marL="0" rtl="0" algn="l">
              <a:spcBef>
                <a:spcPts val="7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2eafc05156_0_59"/>
          <p:cNvSpPr txBox="1"/>
          <p:nvPr>
            <p:ph idx="1" type="body"/>
          </p:nvPr>
        </p:nvSpPr>
        <p:spPr>
          <a:xfrm>
            <a:off x="457200" y="887350"/>
            <a:ext cx="8229600" cy="5558700"/>
          </a:xfrm>
          <a:prstGeom prst="rect">
            <a:avLst/>
          </a:prstGeom>
        </p:spPr>
        <p:txBody>
          <a:bodyPr anchorCtr="0" anchor="t" bIns="50800" lIns="50800" spcFirstLastPara="1" rIns="50800" wrap="square" tIns="50800">
            <a:normAutofit/>
          </a:bodyPr>
          <a:lstStyle/>
          <a:p>
            <a:pPr indent="0" lvl="0" marL="0" rtl="0" algn="l">
              <a:spcBef>
                <a:spcPts val="700"/>
              </a:spcBef>
              <a:spcAft>
                <a:spcPts val="0"/>
              </a:spcAft>
              <a:buNone/>
            </a:pPr>
            <a:r>
              <a:rPr b="1" lang="es-AR"/>
              <a:t>Errores y violaciones:</a:t>
            </a:r>
            <a:r>
              <a:rPr lang="es-AR"/>
              <a:t> Ambos pueden conducir a una falla del sistema y resultar en una situación peligrosa. La diferencia reside en la intención. Una violación es un acto deliberado, mientras que un error no lo es. </a:t>
            </a:r>
            <a:endParaRPr/>
          </a:p>
          <a:p>
            <a:pPr indent="0" lvl="0" marL="0" rtl="0" algn="l">
              <a:spcBef>
                <a:spcPts val="700"/>
              </a:spcBef>
              <a:spcAft>
                <a:spcPts val="0"/>
              </a:spcAft>
              <a:buNone/>
            </a:pPr>
            <a:r>
              <a:t/>
            </a:r>
            <a:endParaRPr/>
          </a:p>
          <a:p>
            <a:pPr indent="0" lvl="0" marL="0" rtl="0" algn="l">
              <a:spcBef>
                <a:spcPts val="70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2eafc05156_0_108"/>
          <p:cNvSpPr txBox="1"/>
          <p:nvPr>
            <p:ph type="title"/>
          </p:nvPr>
        </p:nvSpPr>
        <p:spPr>
          <a:xfrm>
            <a:off x="457200" y="92075"/>
            <a:ext cx="8229600" cy="1215000"/>
          </a:xfrm>
          <a:prstGeom prst="rect">
            <a:avLst/>
          </a:prstGeom>
        </p:spPr>
        <p:txBody>
          <a:bodyPr anchorCtr="0" anchor="ctr" bIns="50800" lIns="50800" spcFirstLastPara="1" rIns="50800" wrap="square" tIns="50800">
            <a:normAutofit fontScale="90000"/>
          </a:bodyPr>
          <a:lstStyle/>
          <a:p>
            <a:pPr indent="0" lvl="0" marL="0" rtl="0" algn="l">
              <a:lnSpc>
                <a:spcPct val="109091"/>
              </a:lnSpc>
              <a:spcBef>
                <a:spcPts val="2700"/>
              </a:spcBef>
              <a:spcAft>
                <a:spcPts val="0"/>
              </a:spcAft>
              <a:buClr>
                <a:schemeClr val="dk1"/>
              </a:buClr>
              <a:buSzPct val="31884"/>
              <a:buFont typeface="Arial"/>
              <a:buNone/>
            </a:pPr>
            <a:r>
              <a:rPr lang="es-AR" sz="3450">
                <a:solidFill>
                  <a:schemeClr val="dk1"/>
                </a:solidFill>
              </a:rPr>
              <a:t>El modelo TEM (operacional)</a:t>
            </a:r>
            <a:endParaRPr sz="3450">
              <a:solidFill>
                <a:schemeClr val="dk1"/>
              </a:solidFill>
            </a:endParaRPr>
          </a:p>
          <a:p>
            <a:pPr indent="0" lvl="0" marL="0" rtl="0" algn="ctr">
              <a:spcBef>
                <a:spcPts val="900"/>
              </a:spcBef>
              <a:spcAft>
                <a:spcPts val="0"/>
              </a:spcAft>
              <a:buNone/>
            </a:pPr>
            <a:r>
              <a:t/>
            </a:r>
            <a:endParaRPr/>
          </a:p>
        </p:txBody>
      </p:sp>
      <p:sp>
        <p:nvSpPr>
          <p:cNvPr id="321" name="Google Shape;321;g12eafc05156_0_108"/>
          <p:cNvSpPr txBox="1"/>
          <p:nvPr>
            <p:ph idx="1" type="body"/>
          </p:nvPr>
        </p:nvSpPr>
        <p:spPr>
          <a:xfrm>
            <a:off x="457200" y="2378900"/>
            <a:ext cx="8229600" cy="4148700"/>
          </a:xfrm>
          <a:prstGeom prst="rect">
            <a:avLst/>
          </a:prstGeom>
        </p:spPr>
        <p:txBody>
          <a:bodyPr anchorCtr="0" anchor="t" bIns="50800" lIns="50800" spcFirstLastPara="1" rIns="50800" wrap="square" tIns="50800">
            <a:normAutofit/>
          </a:bodyPr>
          <a:lstStyle/>
          <a:p>
            <a:pPr indent="0" lvl="0" marL="0" rtl="0" algn="l">
              <a:spcBef>
                <a:spcPts val="700"/>
              </a:spcBef>
              <a:spcAft>
                <a:spcPts val="0"/>
              </a:spcAft>
              <a:buNone/>
            </a:pPr>
            <a:r>
              <a:rPr lang="es-AR" sz="2500">
                <a:solidFill>
                  <a:schemeClr val="dk1"/>
                </a:solidFill>
              </a:rPr>
              <a:t>Es un modelo de criterio operacional basado en la  identificación de factores ajenos a la voluntad de la tripulación que pueden dificultar la operación </a:t>
            </a:r>
            <a:r>
              <a:rPr b="1" lang="es-AR" sz="2500">
                <a:solidFill>
                  <a:schemeClr val="dk1"/>
                </a:solidFill>
              </a:rPr>
              <a:t>(amenazas)</a:t>
            </a:r>
            <a:r>
              <a:rPr lang="es-AR" sz="2500">
                <a:solidFill>
                  <a:schemeClr val="dk1"/>
                </a:solidFill>
              </a:rPr>
              <a:t>. Tras su identificación, la tripulación debe gestionarlas para evitar acciones o inacciones propias que puedan generar desvíos sobre la expectativa operacional </a:t>
            </a:r>
            <a:r>
              <a:rPr b="1" lang="es-AR" sz="2500">
                <a:solidFill>
                  <a:schemeClr val="dk1"/>
                </a:solidFill>
              </a:rPr>
              <a:t>(errores)</a:t>
            </a:r>
            <a:r>
              <a:rPr lang="es-AR" sz="2500">
                <a:solidFill>
                  <a:schemeClr val="dk1"/>
                </a:solidFill>
              </a:rPr>
              <a:t> y llegado el caso de comisión de errores, la tripulación debe identificarlos y corregirlos para evitar</a:t>
            </a:r>
            <a:r>
              <a:rPr b="1" lang="es-AR" sz="2500">
                <a:solidFill>
                  <a:schemeClr val="dk1"/>
                </a:solidFill>
              </a:rPr>
              <a:t> estados indeseados de la aeronave (USA)</a:t>
            </a:r>
            <a:r>
              <a:rPr lang="es-AR" sz="2500">
                <a:solidFill>
                  <a:schemeClr val="dk1"/>
                </a:solidFill>
              </a:rPr>
              <a:t> que pueden llegar a ser irreversibles.</a:t>
            </a:r>
            <a:endParaRPr sz="4500">
              <a:solidFill>
                <a:schemeClr val="dk1"/>
              </a:solidFill>
            </a:endParaRPr>
          </a:p>
        </p:txBody>
      </p:sp>
      <p:sp>
        <p:nvSpPr>
          <p:cNvPr id="322" name="Google Shape;322;g12eafc05156_0_108"/>
          <p:cNvSpPr txBox="1"/>
          <p:nvPr/>
        </p:nvSpPr>
        <p:spPr>
          <a:xfrm>
            <a:off x="457200" y="913200"/>
            <a:ext cx="8309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2500"/>
              <a:t>El modelo </a:t>
            </a:r>
            <a:r>
              <a:rPr b="1" lang="es-AR" sz="2500"/>
              <a:t>TEM</a:t>
            </a:r>
            <a:r>
              <a:rPr lang="es-AR" sz="2500"/>
              <a:t> aumenta la efectividad en todo contexto operativo complejo y de gran </a:t>
            </a:r>
            <a:r>
              <a:rPr lang="es-AR" sz="2500"/>
              <a:t>dinamismo</a:t>
            </a:r>
            <a:r>
              <a:rPr lang="es-AR" sz="2500"/>
              <a:t> interno minimizando la vulnerabilidad del </a:t>
            </a:r>
            <a:r>
              <a:rPr lang="es-AR" sz="2500"/>
              <a:t>sistema</a:t>
            </a:r>
            <a:r>
              <a:rPr lang="es-AR" sz="2500"/>
              <a:t>.</a:t>
            </a:r>
            <a:r>
              <a:rPr lang="es-A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2eafc05156_0_115"/>
          <p:cNvSpPr txBox="1"/>
          <p:nvPr>
            <p:ph idx="1" type="body"/>
          </p:nvPr>
        </p:nvSpPr>
        <p:spPr>
          <a:xfrm>
            <a:off x="457200" y="1219200"/>
            <a:ext cx="8229600" cy="4081800"/>
          </a:xfrm>
          <a:prstGeom prst="rect">
            <a:avLst/>
          </a:prstGeom>
        </p:spPr>
        <p:txBody>
          <a:bodyPr anchorCtr="0" anchor="t" bIns="50800" lIns="50800" spcFirstLastPara="1" rIns="50800" wrap="square" tIns="50800">
            <a:normAutofit lnSpcReduction="10000"/>
          </a:bodyPr>
          <a:lstStyle/>
          <a:p>
            <a:pPr indent="0" lvl="0" marL="0" rtl="0" algn="l">
              <a:spcBef>
                <a:spcPts val="700"/>
              </a:spcBef>
              <a:spcAft>
                <a:spcPts val="0"/>
              </a:spcAft>
              <a:buNone/>
            </a:pPr>
            <a:r>
              <a:rPr lang="es-AR" sz="2700">
                <a:solidFill>
                  <a:schemeClr val="dk1"/>
                </a:solidFill>
              </a:rPr>
              <a:t>Para ello l</a:t>
            </a:r>
            <a:r>
              <a:rPr b="1" lang="es-AR" sz="2700">
                <a:solidFill>
                  <a:schemeClr val="dk1"/>
                </a:solidFill>
              </a:rPr>
              <a:t>a </a:t>
            </a:r>
            <a:r>
              <a:rPr b="1" lang="es-AR" sz="2700">
                <a:solidFill>
                  <a:schemeClr val="dk1"/>
                </a:solidFill>
              </a:rPr>
              <a:t>tripulación</a:t>
            </a:r>
            <a:r>
              <a:rPr b="1" lang="es-AR" sz="2700">
                <a:solidFill>
                  <a:schemeClr val="dk1"/>
                </a:solidFill>
              </a:rPr>
              <a:t> debe desarrollar una serie de competencias </a:t>
            </a:r>
            <a:r>
              <a:rPr lang="es-AR" sz="2700">
                <a:solidFill>
                  <a:schemeClr val="dk1"/>
                </a:solidFill>
              </a:rPr>
              <a:t>que favorecen un rendimiento óptimo y garantizar operaciones seguras en un entorno de trabajo en equipo, donde la conciencia situacional es compartida gracias a una comunicación efectiva y un eficaz reparto de trabajo por parte del líder del equipo (el Comandante), quien con todos esos mimbres, será capaz de tomar las decisiones </a:t>
            </a:r>
            <a:r>
              <a:rPr lang="es-AR" sz="2700">
                <a:solidFill>
                  <a:schemeClr val="dk1"/>
                </a:solidFill>
              </a:rPr>
              <a:t>más</a:t>
            </a:r>
            <a:r>
              <a:rPr lang="es-AR" sz="2700">
                <a:solidFill>
                  <a:schemeClr val="dk1"/>
                </a:solidFill>
              </a:rPr>
              <a:t> solventes en función de las circunstancias.</a:t>
            </a:r>
            <a:endParaRPr sz="4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g11c7f4ac746_0_6"/>
          <p:cNvSpPr txBox="1"/>
          <p:nvPr>
            <p:ph idx="1" type="body"/>
          </p:nvPr>
        </p:nvSpPr>
        <p:spPr>
          <a:xfrm>
            <a:off x="457200" y="232775"/>
            <a:ext cx="8229600" cy="6625500"/>
          </a:xfrm>
          <a:prstGeom prst="rect">
            <a:avLst/>
          </a:prstGeom>
        </p:spPr>
        <p:txBody>
          <a:bodyPr anchorCtr="0" anchor="t" bIns="50800" lIns="50800" spcFirstLastPara="1" rIns="50800" wrap="square" tIns="50800">
            <a:normAutofit/>
          </a:bodyPr>
          <a:lstStyle/>
          <a:p>
            <a:pPr indent="0" lvl="0" marL="0" rtl="0" algn="l">
              <a:spcBef>
                <a:spcPts val="700"/>
              </a:spcBef>
              <a:spcAft>
                <a:spcPts val="0"/>
              </a:spcAft>
              <a:buNone/>
            </a:pPr>
            <a:r>
              <a:t/>
            </a:r>
            <a:endParaRPr sz="2400"/>
          </a:p>
          <a:p>
            <a:pPr indent="0" lvl="0" marL="0" rtl="0" algn="l">
              <a:lnSpc>
                <a:spcPct val="115000"/>
              </a:lnSpc>
              <a:spcBef>
                <a:spcPts val="0"/>
              </a:spcBef>
              <a:spcAft>
                <a:spcPts val="0"/>
              </a:spcAft>
              <a:buClr>
                <a:schemeClr val="dk1"/>
              </a:buClr>
              <a:buSzPts val="1100"/>
              <a:buFont typeface="Arial"/>
              <a:buNone/>
            </a:pPr>
            <a:r>
              <a:rPr b="1" lang="es-AR" sz="3000">
                <a:solidFill>
                  <a:schemeClr val="dk1"/>
                </a:solidFill>
              </a:rPr>
              <a:t>ÁREAS</a:t>
            </a:r>
            <a:endParaRPr b="1" sz="30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s-AR" sz="2400">
                <a:solidFill>
                  <a:schemeClr val="dk1"/>
                </a:solidFill>
              </a:rPr>
              <a:t>SEGURIDAD EN VUELO</a:t>
            </a:r>
            <a:endParaRPr sz="2400">
              <a:solidFill>
                <a:schemeClr val="dk1"/>
              </a:solidFill>
            </a:endParaRPr>
          </a:p>
          <a:p>
            <a:pPr indent="0" lvl="0" marL="0" rtl="0" algn="l">
              <a:lnSpc>
                <a:spcPct val="115000"/>
              </a:lnSpc>
              <a:spcBef>
                <a:spcPts val="1000"/>
              </a:spcBef>
              <a:spcAft>
                <a:spcPts val="0"/>
              </a:spcAft>
              <a:buNone/>
            </a:pPr>
            <a:r>
              <a:rPr lang="es-AR" sz="2400">
                <a:solidFill>
                  <a:schemeClr val="dk1"/>
                </a:solidFill>
              </a:rPr>
              <a:t>SEGURIDAD EN TIERRA</a:t>
            </a:r>
            <a:endParaRPr b="1" sz="3000"/>
          </a:p>
          <a:p>
            <a:pPr indent="0" lvl="0" marL="0" rtl="0" algn="l">
              <a:lnSpc>
                <a:spcPct val="115000"/>
              </a:lnSpc>
              <a:spcBef>
                <a:spcPts val="1000"/>
              </a:spcBef>
              <a:spcAft>
                <a:spcPts val="0"/>
              </a:spcAft>
              <a:buNone/>
            </a:pPr>
            <a:r>
              <a:t/>
            </a:r>
            <a:endParaRPr b="1" sz="3000"/>
          </a:p>
          <a:p>
            <a:pPr indent="0" lvl="0" marL="0" rtl="0" algn="l">
              <a:spcBef>
                <a:spcPts val="1000"/>
              </a:spcBef>
              <a:spcAft>
                <a:spcPts val="0"/>
              </a:spcAft>
              <a:buNone/>
            </a:pPr>
            <a:r>
              <a:rPr b="1" lang="es-AR" sz="3000"/>
              <a:t>FUNDAMENTOS DOCTRINARIOS</a:t>
            </a:r>
            <a:endParaRPr b="1" sz="3000"/>
          </a:p>
          <a:p>
            <a:pPr indent="0" lvl="0" marL="0" rtl="0" algn="l">
              <a:spcBef>
                <a:spcPts val="700"/>
              </a:spcBef>
              <a:spcAft>
                <a:spcPts val="0"/>
              </a:spcAft>
              <a:buNone/>
            </a:pPr>
            <a:r>
              <a:rPr lang="es-AR" sz="2400"/>
              <a:t>LA </a:t>
            </a:r>
            <a:r>
              <a:rPr lang="es-AR" sz="2400"/>
              <a:t>ACCIÓN</a:t>
            </a:r>
            <a:r>
              <a:rPr lang="es-AR" sz="2400"/>
              <a:t> FUNDAMENTAL DE PREVAC ES DETECTAR Y ELIMINAR OPORTUNAMENTE LOS PELIGROS POTENCIALES DE ACCIDENTE.</a:t>
            </a:r>
            <a:endParaRPr sz="2400"/>
          </a:p>
          <a:p>
            <a:pPr indent="0" lvl="0" marL="0" rtl="0" algn="l">
              <a:spcBef>
                <a:spcPts val="700"/>
              </a:spcBef>
              <a:spcAft>
                <a:spcPts val="0"/>
              </a:spcAft>
              <a:buNone/>
            </a:pPr>
            <a:r>
              <a:rPr lang="es-AR" sz="2400"/>
              <a:t>DEBE EJECUTARSE EN TODAS LAS ÁREAS DE LA ORGANIZACIÓN.</a:t>
            </a:r>
            <a:endParaRPr sz="2400"/>
          </a:p>
          <a:p>
            <a:pPr indent="0" lvl="0" marL="0" rtl="0" algn="l">
              <a:spcBef>
                <a:spcPts val="700"/>
              </a:spcBef>
              <a:spcAft>
                <a:spcPts val="0"/>
              </a:spcAft>
              <a:buNone/>
            </a:pPr>
            <a:r>
              <a:t/>
            </a:r>
            <a:endParaRPr sz="2400"/>
          </a:p>
          <a:p>
            <a:pPr indent="0" lvl="0" marL="0" rtl="0" algn="l">
              <a:spcBef>
                <a:spcPts val="700"/>
              </a:spcBef>
              <a:spcAft>
                <a:spcPts val="0"/>
              </a:spcAft>
              <a:buNone/>
            </a:pPr>
            <a:r>
              <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g12eafc05156_0_102"/>
          <p:cNvPicPr preferRelativeResize="0"/>
          <p:nvPr/>
        </p:nvPicPr>
        <p:blipFill>
          <a:blip r:embed="rId3">
            <a:alphaModFix/>
          </a:blip>
          <a:stretch>
            <a:fillRect/>
          </a:stretch>
        </p:blipFill>
        <p:spPr>
          <a:xfrm>
            <a:off x="1018057" y="0"/>
            <a:ext cx="7107886" cy="68579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2eafc05156_0_121"/>
          <p:cNvSpPr txBox="1"/>
          <p:nvPr>
            <p:ph type="title"/>
          </p:nvPr>
        </p:nvSpPr>
        <p:spPr>
          <a:xfrm>
            <a:off x="457200" y="92074"/>
            <a:ext cx="8229600" cy="1508100"/>
          </a:xfrm>
          <a:prstGeom prst="rect">
            <a:avLst/>
          </a:prstGeom>
        </p:spPr>
        <p:txBody>
          <a:bodyPr anchorCtr="0" anchor="ctr" bIns="50800" lIns="50800" spcFirstLastPara="1" rIns="50800" wrap="square" tIns="50800">
            <a:noAutofit/>
          </a:bodyPr>
          <a:lstStyle/>
          <a:p>
            <a:pPr indent="0" lvl="0" marL="0" rtl="0" algn="l">
              <a:lnSpc>
                <a:spcPct val="109091"/>
              </a:lnSpc>
              <a:spcBef>
                <a:spcPts val="2700"/>
              </a:spcBef>
              <a:spcAft>
                <a:spcPts val="0"/>
              </a:spcAft>
              <a:buClr>
                <a:schemeClr val="dk1"/>
              </a:buClr>
              <a:buSzPts val="1100"/>
              <a:buFont typeface="Arial"/>
              <a:buNone/>
            </a:pPr>
            <a:r>
              <a:rPr lang="es-AR" sz="2000">
                <a:solidFill>
                  <a:schemeClr val="dk1"/>
                </a:solidFill>
              </a:rPr>
              <a:t>TEM: Tipos de</a:t>
            </a:r>
            <a:r>
              <a:rPr b="1" lang="es-AR" sz="2000">
                <a:solidFill>
                  <a:srgbClr val="2B2B2B"/>
                </a:solidFill>
              </a:rPr>
              <a:t> </a:t>
            </a:r>
            <a:r>
              <a:rPr b="1" lang="es-AR" sz="2000">
                <a:solidFill>
                  <a:schemeClr val="dk1"/>
                </a:solidFill>
              </a:rPr>
              <a:t>AMENAZAS,  ERRORES y ESTADOS INDESEADOS</a:t>
            </a:r>
            <a:endParaRPr b="1" sz="2000">
              <a:solidFill>
                <a:schemeClr val="dk1"/>
              </a:solidFill>
            </a:endParaRPr>
          </a:p>
          <a:p>
            <a:pPr indent="0" lvl="0" marL="0" rtl="0" algn="ctr">
              <a:spcBef>
                <a:spcPts val="900"/>
              </a:spcBef>
              <a:spcAft>
                <a:spcPts val="0"/>
              </a:spcAft>
              <a:buNone/>
            </a:pPr>
            <a:r>
              <a:t/>
            </a:r>
            <a:endParaRPr sz="2000"/>
          </a:p>
        </p:txBody>
      </p:sp>
      <p:sp>
        <p:nvSpPr>
          <p:cNvPr id="338" name="Google Shape;338;g12eafc05156_0_121"/>
          <p:cNvSpPr txBox="1"/>
          <p:nvPr>
            <p:ph idx="1" type="body"/>
          </p:nvPr>
        </p:nvSpPr>
        <p:spPr>
          <a:xfrm>
            <a:off x="457200" y="1524000"/>
            <a:ext cx="8229600" cy="5257800"/>
          </a:xfrm>
          <a:prstGeom prst="rect">
            <a:avLst/>
          </a:prstGeom>
        </p:spPr>
        <p:txBody>
          <a:bodyPr anchorCtr="0" anchor="t" bIns="50800" lIns="50800" spcFirstLastPara="1" rIns="50800" wrap="square" tIns="50800">
            <a:noAutofit/>
          </a:bodyPr>
          <a:lstStyle/>
          <a:p>
            <a:pPr indent="0" lvl="0" marL="0" rtl="0" algn="l">
              <a:lnSpc>
                <a:spcPct val="115000"/>
              </a:lnSpc>
              <a:spcBef>
                <a:spcPts val="0"/>
              </a:spcBef>
              <a:spcAft>
                <a:spcPts val="0"/>
              </a:spcAft>
              <a:buNone/>
            </a:pPr>
            <a:r>
              <a:rPr b="1" lang="es-AR" sz="2000" u="sng">
                <a:solidFill>
                  <a:schemeClr val="dk1"/>
                </a:solidFill>
                <a:highlight>
                  <a:srgbClr val="F9CB9C"/>
                </a:highlight>
              </a:rPr>
              <a:t>AMENAZAS</a:t>
            </a:r>
            <a:endParaRPr b="1" sz="2000" u="sng">
              <a:solidFill>
                <a:schemeClr val="dk1"/>
              </a:solidFill>
              <a:highlight>
                <a:srgbClr val="F9CB9C"/>
              </a:highlight>
            </a:endParaRPr>
          </a:p>
          <a:p>
            <a:pPr indent="0" lvl="0" marL="0" rtl="0" algn="l">
              <a:lnSpc>
                <a:spcPct val="115000"/>
              </a:lnSpc>
              <a:spcBef>
                <a:spcPts val="1800"/>
              </a:spcBef>
              <a:spcAft>
                <a:spcPts val="0"/>
              </a:spcAft>
              <a:buClr>
                <a:schemeClr val="dk1"/>
              </a:buClr>
              <a:buSzPts val="1100"/>
              <a:buFont typeface="Arial"/>
              <a:buNone/>
            </a:pPr>
            <a:r>
              <a:rPr lang="es-AR" sz="2000">
                <a:solidFill>
                  <a:schemeClr val="dk1"/>
                </a:solidFill>
              </a:rPr>
              <a:t>Por su </a:t>
            </a:r>
            <a:r>
              <a:rPr b="1" lang="es-AR" sz="2000" u="sng">
                <a:solidFill>
                  <a:schemeClr val="dk1"/>
                </a:solidFill>
              </a:rPr>
              <a:t>VISIBILIDAD O DETECTABILIDAD</a:t>
            </a:r>
            <a:r>
              <a:rPr lang="es-AR" sz="2000">
                <a:solidFill>
                  <a:schemeClr val="dk1"/>
                </a:solidFill>
              </a:rPr>
              <a:t>, pueden ser:</a:t>
            </a:r>
            <a:endParaRPr sz="2000">
              <a:solidFill>
                <a:schemeClr val="dk1"/>
              </a:solidFill>
            </a:endParaRPr>
          </a:p>
          <a:p>
            <a:pPr indent="0" lvl="0" marL="0" rtl="0" algn="just">
              <a:lnSpc>
                <a:spcPct val="115000"/>
              </a:lnSpc>
              <a:spcBef>
                <a:spcPts val="1800"/>
              </a:spcBef>
              <a:spcAft>
                <a:spcPts val="0"/>
              </a:spcAft>
              <a:buNone/>
            </a:pPr>
            <a:r>
              <a:rPr lang="es-AR" sz="2000">
                <a:solidFill>
                  <a:schemeClr val="dk1"/>
                </a:solidFill>
              </a:rPr>
              <a:t>•</a:t>
            </a:r>
            <a:r>
              <a:rPr b="1" lang="es-AR" sz="2000">
                <a:solidFill>
                  <a:schemeClr val="dk1"/>
                </a:solidFill>
              </a:rPr>
              <a:t>PREVISTAS. </a:t>
            </a:r>
            <a:r>
              <a:rPr lang="es-AR" sz="2000">
                <a:solidFill>
                  <a:schemeClr val="dk1"/>
                </a:solidFill>
              </a:rPr>
              <a:t>Son detectables, ya que aparecen en la información del vuelo (NOTAMS, METAR, ATC INFO…)</a:t>
            </a:r>
            <a:endParaRPr sz="2000">
              <a:solidFill>
                <a:schemeClr val="dk1"/>
              </a:solidFill>
            </a:endParaRPr>
          </a:p>
          <a:p>
            <a:pPr indent="0" lvl="0" marL="0" rtl="0" algn="just">
              <a:lnSpc>
                <a:spcPct val="115000"/>
              </a:lnSpc>
              <a:spcBef>
                <a:spcPts val="1800"/>
              </a:spcBef>
              <a:spcAft>
                <a:spcPts val="0"/>
              </a:spcAft>
              <a:buNone/>
            </a:pPr>
            <a:r>
              <a:rPr lang="es-AR" sz="2000">
                <a:solidFill>
                  <a:schemeClr val="dk1"/>
                </a:solidFill>
              </a:rPr>
              <a:t>•</a:t>
            </a:r>
            <a:r>
              <a:rPr b="1" lang="es-AR" sz="2000">
                <a:solidFill>
                  <a:schemeClr val="dk1"/>
                </a:solidFill>
              </a:rPr>
              <a:t>IMPREVISTAS. </a:t>
            </a:r>
            <a:r>
              <a:rPr lang="es-AR" sz="2000">
                <a:solidFill>
                  <a:schemeClr val="dk1"/>
                </a:solidFill>
              </a:rPr>
              <a:t>Aparecen sin previo aviso y no aparecen en la información del vuelo. (WINDSHEAR, cristales de hielo, cambios de pista de última hora…).</a:t>
            </a:r>
            <a:endParaRPr sz="2000">
              <a:solidFill>
                <a:schemeClr val="dk1"/>
              </a:solidFill>
            </a:endParaRPr>
          </a:p>
          <a:p>
            <a:pPr indent="0" lvl="0" marL="0" rtl="0" algn="just">
              <a:lnSpc>
                <a:spcPct val="115000"/>
              </a:lnSpc>
              <a:spcBef>
                <a:spcPts val="1800"/>
              </a:spcBef>
              <a:spcAft>
                <a:spcPts val="0"/>
              </a:spcAft>
              <a:buClr>
                <a:schemeClr val="dk1"/>
              </a:buClr>
              <a:buSzPts val="1100"/>
              <a:buFont typeface="Arial"/>
              <a:buNone/>
            </a:pPr>
            <a:r>
              <a:rPr lang="es-AR" sz="2000">
                <a:solidFill>
                  <a:schemeClr val="dk1"/>
                </a:solidFill>
              </a:rPr>
              <a:t>•</a:t>
            </a:r>
            <a:r>
              <a:rPr b="1" lang="es-AR" sz="2000">
                <a:solidFill>
                  <a:schemeClr val="dk1"/>
                </a:solidFill>
              </a:rPr>
              <a:t>LATENTES</a:t>
            </a:r>
            <a:r>
              <a:rPr lang="es-AR" sz="2000">
                <a:solidFill>
                  <a:schemeClr val="dk1"/>
                </a:solidFill>
              </a:rPr>
              <a:t>. Están escondidas en los procesos o en las personas, no son visibles y solo pueden ser gestionadas si son detectadas, reconocidas o asumidas (estados emocionales negativos, carencias organizacionales, errores de otros…)</a:t>
            </a:r>
            <a:endParaRPr sz="2000">
              <a:solidFill>
                <a:schemeClr val="dk1"/>
              </a:solidFill>
            </a:endParaRPr>
          </a:p>
          <a:p>
            <a:pPr indent="0" lvl="0" marL="0" rtl="0" algn="l">
              <a:spcBef>
                <a:spcPts val="1800"/>
              </a:spcBef>
              <a:spcAft>
                <a:spcPts val="0"/>
              </a:spcAft>
              <a:buNone/>
            </a:pPr>
            <a:r>
              <a:t/>
            </a:r>
            <a:endParaRPr sz="20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2eafc05156_0_129"/>
          <p:cNvSpPr txBox="1"/>
          <p:nvPr>
            <p:ph idx="1" type="body"/>
          </p:nvPr>
        </p:nvSpPr>
        <p:spPr>
          <a:xfrm>
            <a:off x="457200" y="533400"/>
            <a:ext cx="8229600" cy="5859000"/>
          </a:xfrm>
          <a:prstGeom prst="rect">
            <a:avLst/>
          </a:prstGeom>
        </p:spPr>
        <p:txBody>
          <a:bodyPr anchorCtr="0" anchor="t" bIns="50800" lIns="50800" spcFirstLastPara="1" rIns="50800" wrap="square" tIns="50800">
            <a:noAutofit/>
          </a:bodyPr>
          <a:lstStyle/>
          <a:p>
            <a:pPr indent="0" lvl="0" marL="0" rtl="0" algn="l">
              <a:lnSpc>
                <a:spcPct val="115000"/>
              </a:lnSpc>
              <a:spcBef>
                <a:spcPts val="0"/>
              </a:spcBef>
              <a:spcAft>
                <a:spcPts val="0"/>
              </a:spcAft>
              <a:buClr>
                <a:schemeClr val="dk1"/>
              </a:buClr>
              <a:buSzPts val="1100"/>
              <a:buFont typeface="Arial"/>
              <a:buNone/>
            </a:pPr>
            <a:r>
              <a:rPr lang="es-AR" sz="1800">
                <a:solidFill>
                  <a:schemeClr val="dk1"/>
                </a:solidFill>
              </a:rPr>
              <a:t>por su </a:t>
            </a:r>
            <a:r>
              <a:rPr b="1" lang="es-AR" sz="1800" u="sng">
                <a:solidFill>
                  <a:schemeClr val="dk1"/>
                </a:solidFill>
              </a:rPr>
              <a:t>PROCEDENCIA</a:t>
            </a:r>
            <a:r>
              <a:rPr lang="es-AR" sz="1800">
                <a:solidFill>
                  <a:schemeClr val="dk1"/>
                </a:solidFill>
              </a:rPr>
              <a:t>, pueden provenir de:</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EL ENTORNO:  METEOROLÓGICO</a:t>
            </a:r>
            <a:r>
              <a:rPr lang="es-AR" sz="1800">
                <a:solidFill>
                  <a:schemeClr val="dk1"/>
                </a:solidFill>
              </a:rPr>
              <a:t> (tormentas, WINDSHEAR, viento cruzado, etc.), </a:t>
            </a:r>
            <a:r>
              <a:rPr b="1" lang="es-AR" sz="1800">
                <a:solidFill>
                  <a:schemeClr val="dk1"/>
                </a:solidFill>
              </a:rPr>
              <a:t>OROGRÁFICO</a:t>
            </a:r>
            <a:r>
              <a:rPr lang="es-AR" sz="1800">
                <a:solidFill>
                  <a:schemeClr val="dk1"/>
                </a:solidFill>
              </a:rPr>
              <a:t> (terreno montañoso, elevado…), </a:t>
            </a:r>
            <a:r>
              <a:rPr b="1" lang="es-AR" sz="1800">
                <a:solidFill>
                  <a:schemeClr val="dk1"/>
                </a:solidFill>
              </a:rPr>
              <a:t>AEROPORTUARIO</a:t>
            </a:r>
            <a:r>
              <a:rPr lang="es-AR" sz="1800">
                <a:solidFill>
                  <a:schemeClr val="dk1"/>
                </a:solidFill>
              </a:rPr>
              <a:t> (pista corta, estrecha, iluminación deficiente…), </a:t>
            </a:r>
            <a:r>
              <a:rPr b="1" lang="es-AR" sz="1800">
                <a:solidFill>
                  <a:schemeClr val="dk1"/>
                </a:solidFill>
              </a:rPr>
              <a:t>ATC</a:t>
            </a:r>
            <a:r>
              <a:rPr lang="es-AR" sz="1800">
                <a:solidFill>
                  <a:schemeClr val="dk1"/>
                </a:solidFill>
              </a:rPr>
              <a:t> (comunicación deficiente, fraseología no estándar, cambios de pista de última hora…)</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EL AVIÓN (</a:t>
            </a:r>
            <a:r>
              <a:rPr lang="es-AR" sz="1800">
                <a:solidFill>
                  <a:schemeClr val="dk1"/>
                </a:solidFill>
              </a:rPr>
              <a:t>Averías, ergonomía, automatismos complejos, pesos altos o bajos, envergadura, número de motores…)</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LA TRIPULACIÓN </a:t>
            </a:r>
            <a:r>
              <a:rPr lang="es-AR" sz="1800">
                <a:solidFill>
                  <a:schemeClr val="dk1"/>
                </a:solidFill>
              </a:rPr>
              <a:t>(Estados emocionales negativos, estrés, fatiga, déficit de competencias, distracciones, complacencia…)</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LA ORGANIZACIÓN </a:t>
            </a:r>
            <a:r>
              <a:rPr lang="es-AR" sz="1800">
                <a:solidFill>
                  <a:schemeClr val="dk1"/>
                </a:solidFill>
              </a:rPr>
              <a:t>(Diseño o gestión  deficiente de procesos, falta de recursos, cultura de seguridad reactiva, punitiva, tripulaciones multiculturales…)</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ERRORES DE OTROS </a:t>
            </a:r>
            <a:r>
              <a:rPr lang="es-AR" sz="1800">
                <a:solidFill>
                  <a:schemeClr val="dk1"/>
                </a:solidFill>
              </a:rPr>
              <a:t>(Errores de ATC, de mantenimiento, organizacionales…)</a:t>
            </a:r>
            <a:endParaRPr sz="1800">
              <a:solidFill>
                <a:schemeClr val="dk1"/>
              </a:solidFill>
            </a:endParaRPr>
          </a:p>
          <a:p>
            <a:pPr indent="0" lvl="0" marL="0" rtl="0" algn="l">
              <a:spcBef>
                <a:spcPts val="1800"/>
              </a:spcBef>
              <a:spcAft>
                <a:spcPts val="0"/>
              </a:spcAft>
              <a:buNone/>
            </a:pPr>
            <a:r>
              <a:t/>
            </a:r>
            <a:endParaRPr sz="18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2eafc05156_0_135"/>
          <p:cNvSpPr txBox="1"/>
          <p:nvPr>
            <p:ph idx="1" type="body"/>
          </p:nvPr>
        </p:nvSpPr>
        <p:spPr>
          <a:xfrm>
            <a:off x="457200" y="170100"/>
            <a:ext cx="8229600" cy="6517800"/>
          </a:xfrm>
          <a:prstGeom prst="rect">
            <a:avLst/>
          </a:prstGeom>
        </p:spPr>
        <p:txBody>
          <a:bodyPr anchorCtr="0" anchor="t" bIns="50800" lIns="50800" spcFirstLastPara="1" rIns="50800" wrap="square" tIns="50800">
            <a:noAutofit/>
          </a:bodyPr>
          <a:lstStyle/>
          <a:p>
            <a:pPr indent="0" lvl="0" marL="0" rtl="0" algn="l">
              <a:lnSpc>
                <a:spcPct val="115000"/>
              </a:lnSpc>
              <a:spcBef>
                <a:spcPts val="0"/>
              </a:spcBef>
              <a:spcAft>
                <a:spcPts val="0"/>
              </a:spcAft>
              <a:buNone/>
            </a:pPr>
            <a:r>
              <a:rPr b="1" lang="es-AR" sz="1800" u="sng">
                <a:solidFill>
                  <a:schemeClr val="dk1"/>
                </a:solidFill>
                <a:highlight>
                  <a:srgbClr val="E06666"/>
                </a:highlight>
              </a:rPr>
              <a:t>ERRORES</a:t>
            </a:r>
            <a:endParaRPr b="1" sz="1800" u="sng">
              <a:solidFill>
                <a:schemeClr val="dk1"/>
              </a:solidFill>
              <a:highlight>
                <a:srgbClr val="E06666"/>
              </a:highlight>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Por su </a:t>
            </a:r>
            <a:r>
              <a:rPr b="1" lang="es-AR" sz="1800" u="sng">
                <a:solidFill>
                  <a:schemeClr val="dk1"/>
                </a:solidFill>
              </a:rPr>
              <a:t>ORIGEN</a:t>
            </a:r>
            <a:r>
              <a:rPr lang="es-AR" sz="1800">
                <a:solidFill>
                  <a:schemeClr val="dk1"/>
                </a:solidFill>
              </a:rPr>
              <a:t> pueden ser:</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DE INCUMPLIMIENTO: </a:t>
            </a:r>
            <a:r>
              <a:rPr lang="es-AR" sz="1800">
                <a:solidFill>
                  <a:schemeClr val="dk1"/>
                </a:solidFill>
              </a:rPr>
              <a:t>Por incumplir limitaciones, normativa, recomendaciones, autorizaciones…</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DE PROCEDIMIENTO: </a:t>
            </a:r>
            <a:r>
              <a:rPr lang="es-AR" sz="1800">
                <a:solidFill>
                  <a:schemeClr val="dk1"/>
                </a:solidFill>
              </a:rPr>
              <a:t>Por incumplir procedimientos, ya sea por desconocimiento o por violación de los mismos (configuración tardía, packs no alimentados, no interceptación de LOC o GS …)</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DE COMUNICACIÓN: </a:t>
            </a:r>
            <a:r>
              <a:rPr lang="es-AR" sz="1800">
                <a:solidFill>
                  <a:schemeClr val="dk1"/>
                </a:solidFill>
              </a:rPr>
              <a:t>Con ATC, con el otro piloto,  con personal de tierra.</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DE APTITUD: </a:t>
            </a:r>
            <a:r>
              <a:rPr lang="es-AR" sz="1800">
                <a:solidFill>
                  <a:schemeClr val="dk1"/>
                </a:solidFill>
              </a:rPr>
              <a:t>Errores de ejecución de maniobras, de lectura de listas o procedimientos, de gestión de información…</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DE ACTITUD: </a:t>
            </a:r>
            <a:r>
              <a:rPr lang="es-AR" sz="1800">
                <a:solidFill>
                  <a:schemeClr val="dk1"/>
                </a:solidFill>
              </a:rPr>
              <a:t>Errores derivados de actitudes complacientes, autoritarias, despistes, distracciones….</a:t>
            </a:r>
            <a:endParaRPr sz="18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AR" sz="1800">
                <a:solidFill>
                  <a:schemeClr val="dk1"/>
                </a:solidFill>
              </a:rPr>
              <a:t>•</a:t>
            </a:r>
            <a:r>
              <a:rPr b="1" lang="es-AR" sz="1800">
                <a:solidFill>
                  <a:schemeClr val="dk1"/>
                </a:solidFill>
              </a:rPr>
              <a:t>DE DECISIÓN: </a:t>
            </a:r>
            <a:r>
              <a:rPr lang="es-AR" sz="1800">
                <a:solidFill>
                  <a:schemeClr val="dk1"/>
                </a:solidFill>
              </a:rPr>
              <a:t>Decisiones erróneas, por precipitación, falta de consenso, </a:t>
            </a:r>
            <a:r>
              <a:rPr lang="es-AR" sz="1800">
                <a:solidFill>
                  <a:schemeClr val="dk1"/>
                </a:solidFill>
              </a:rPr>
              <a:t>impulsivas</a:t>
            </a:r>
            <a:r>
              <a:rPr lang="es-AR" sz="1800">
                <a:solidFill>
                  <a:schemeClr val="dk1"/>
                </a:solidFill>
              </a:rPr>
              <a:t> o de falta de conciencia situacional.</a:t>
            </a:r>
            <a:endParaRPr sz="1800">
              <a:solidFill>
                <a:schemeClr val="dk1"/>
              </a:solidFill>
            </a:endParaRPr>
          </a:p>
          <a:p>
            <a:pPr indent="0" lvl="0" marL="0" rtl="0" algn="l">
              <a:spcBef>
                <a:spcPts val="1800"/>
              </a:spcBef>
              <a:spcAft>
                <a:spcPts val="0"/>
              </a:spcAft>
              <a:buNone/>
            </a:pPr>
            <a:r>
              <a:t/>
            </a:r>
            <a:endParaRPr sz="1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2eafc05156_0_141"/>
          <p:cNvSpPr txBox="1"/>
          <p:nvPr>
            <p:ph idx="1" type="body"/>
          </p:nvPr>
        </p:nvSpPr>
        <p:spPr>
          <a:xfrm>
            <a:off x="457200" y="161150"/>
            <a:ext cx="8229600" cy="6553500"/>
          </a:xfrm>
          <a:prstGeom prst="rect">
            <a:avLst/>
          </a:prstGeom>
        </p:spPr>
        <p:txBody>
          <a:bodyPr anchorCtr="0" anchor="t" bIns="50800" lIns="50800" spcFirstLastPara="1" rIns="50800" wrap="square" tIns="50800">
            <a:noAutofit/>
          </a:bodyPr>
          <a:lstStyle/>
          <a:p>
            <a:pPr indent="0" lvl="0" marL="0" rtl="0" algn="l">
              <a:spcBef>
                <a:spcPts val="700"/>
              </a:spcBef>
              <a:spcAft>
                <a:spcPts val="0"/>
              </a:spcAft>
              <a:buNone/>
            </a:pPr>
            <a:r>
              <a:rPr b="1" lang="es-AR" sz="2100" u="sng">
                <a:solidFill>
                  <a:schemeClr val="dk1"/>
                </a:solidFill>
                <a:highlight>
                  <a:srgbClr val="E1080C"/>
                </a:highlight>
              </a:rPr>
              <a:t>ESTADOS INDESEADOS</a:t>
            </a:r>
            <a:endParaRPr b="1" sz="2100" u="sng">
              <a:solidFill>
                <a:schemeClr val="dk1"/>
              </a:solidFill>
              <a:highlight>
                <a:srgbClr val="E1080C"/>
              </a:highlight>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200000"/>
              </a:lnSpc>
              <a:spcBef>
                <a:spcPts val="1800"/>
              </a:spcBef>
              <a:spcAft>
                <a:spcPts val="0"/>
              </a:spcAft>
              <a:buClr>
                <a:schemeClr val="dk1"/>
              </a:buClr>
              <a:buSzPts val="1100"/>
              <a:buFont typeface="Arial"/>
              <a:buNone/>
            </a:pPr>
            <a:r>
              <a:rPr lang="es-AR" sz="2100">
                <a:solidFill>
                  <a:schemeClr val="dk1"/>
                </a:solidFill>
              </a:rPr>
              <a:t>P</a:t>
            </a:r>
            <a:r>
              <a:rPr lang="es-AR" sz="2100">
                <a:solidFill>
                  <a:schemeClr val="dk1"/>
                </a:solidFill>
              </a:rPr>
              <a:t>or su </a:t>
            </a:r>
            <a:r>
              <a:rPr b="1" lang="es-AR" sz="2100" u="sng">
                <a:solidFill>
                  <a:schemeClr val="dk1"/>
                </a:solidFill>
              </a:rPr>
              <a:t>GRAVEDAD</a:t>
            </a:r>
            <a:r>
              <a:rPr lang="es-AR" sz="2100">
                <a:solidFill>
                  <a:schemeClr val="dk1"/>
                </a:solidFill>
              </a:rPr>
              <a:t>, pueden ser:</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AR" sz="2100">
                <a:solidFill>
                  <a:schemeClr val="dk1"/>
                </a:solidFill>
              </a:rPr>
              <a:t>REVERSIBLES: </a:t>
            </a:r>
            <a:r>
              <a:rPr lang="es-AR" sz="2100">
                <a:solidFill>
                  <a:schemeClr val="dk1"/>
                </a:solidFill>
              </a:rPr>
              <a:t>Pueden corregirse</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2100">
                <a:solidFill>
                  <a:schemeClr val="dk1"/>
                </a:solidFill>
              </a:rPr>
              <a:t>•APROXIMACIÓN  DESESTABILIZADA</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2100">
                <a:solidFill>
                  <a:schemeClr val="dk1"/>
                </a:solidFill>
              </a:rPr>
              <a:t>•OVERSPEED O STALL</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2100">
                <a:solidFill>
                  <a:schemeClr val="dk1"/>
                </a:solidFill>
              </a:rPr>
              <a:t>•GROSS NAVIGATION ERROR</a:t>
            </a:r>
            <a:endParaRPr sz="2100">
              <a:solidFill>
                <a:schemeClr val="dk1"/>
              </a:solidFill>
            </a:endParaRPr>
          </a:p>
          <a:p>
            <a:pPr indent="0" lvl="0" marL="0" rtl="0" algn="l">
              <a:lnSpc>
                <a:spcPct val="100000"/>
              </a:lnSpc>
              <a:spcBef>
                <a:spcPts val="0"/>
              </a:spcBef>
              <a:spcAft>
                <a:spcPts val="0"/>
              </a:spcAft>
              <a:buNone/>
            </a:pPr>
            <a:r>
              <a:rPr lang="es-AR" sz="2100">
                <a:solidFill>
                  <a:schemeClr val="dk1"/>
                </a:solidFill>
              </a:rPr>
              <a:t>•DESPRESURIZACIÓN POR FALTA DE ALIMENTACIÓN DE PACKS</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AR" sz="2100">
                <a:solidFill>
                  <a:schemeClr val="dk1"/>
                </a:solidFill>
              </a:rPr>
              <a:t>IRREVERSIBLES: </a:t>
            </a:r>
            <a:r>
              <a:rPr lang="es-AR" sz="2100">
                <a:solidFill>
                  <a:schemeClr val="dk1"/>
                </a:solidFill>
              </a:rPr>
              <a:t>No pueden corregirse</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2100">
                <a:solidFill>
                  <a:schemeClr val="dk1"/>
                </a:solidFill>
              </a:rPr>
              <a:t>•HARD LANDING</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2100">
                <a:solidFill>
                  <a:schemeClr val="dk1"/>
                </a:solidFill>
              </a:rPr>
              <a:t>•LONG/SHORT LANDING</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2100">
                <a:solidFill>
                  <a:schemeClr val="dk1"/>
                </a:solidFill>
              </a:rPr>
              <a:t>•TAIL STRIKE</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2100">
                <a:solidFill>
                  <a:schemeClr val="dk1"/>
                </a:solidFill>
              </a:rPr>
              <a:t>•RUNWAY INCURSIÓN</a:t>
            </a:r>
            <a:endParaRPr sz="2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AR" sz="2100">
                <a:solidFill>
                  <a:schemeClr val="dk1"/>
                </a:solidFill>
              </a:rPr>
              <a:t>•GROSS NAVIGATION ERROR ACCIDENTE</a:t>
            </a:r>
            <a:endParaRPr sz="2100">
              <a:solidFill>
                <a:schemeClr val="dk1"/>
              </a:solidFill>
            </a:endParaRPr>
          </a:p>
          <a:p>
            <a:pPr indent="0" lvl="0" marL="0" rtl="0" algn="l">
              <a:spcBef>
                <a:spcPts val="700"/>
              </a:spcBef>
              <a:spcAft>
                <a:spcPts val="0"/>
              </a:spcAft>
              <a:buNone/>
            </a:pPr>
            <a:r>
              <a:t/>
            </a:r>
            <a:endParaRPr sz="21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2eafc05156_0_67"/>
          <p:cNvSpPr txBox="1"/>
          <p:nvPr>
            <p:ph type="title"/>
          </p:nvPr>
        </p:nvSpPr>
        <p:spPr>
          <a:xfrm>
            <a:off x="457200" y="92075"/>
            <a:ext cx="8229600" cy="982200"/>
          </a:xfrm>
          <a:prstGeom prst="rect">
            <a:avLst/>
          </a:prstGeom>
        </p:spPr>
        <p:txBody>
          <a:bodyPr anchorCtr="0" anchor="ctr" bIns="50800" lIns="50800" spcFirstLastPara="1" rIns="50800" wrap="square" tIns="50800">
            <a:normAutofit fontScale="90000"/>
          </a:bodyPr>
          <a:lstStyle/>
          <a:p>
            <a:pPr indent="0" lvl="0" marL="0" rtl="0" algn="l">
              <a:spcBef>
                <a:spcPts val="0"/>
              </a:spcBef>
              <a:spcAft>
                <a:spcPts val="0"/>
              </a:spcAft>
              <a:buNone/>
            </a:pPr>
            <a:r>
              <a:rPr lang="es-AR"/>
              <a:t>PRINCIPIOS DE GESTIÓN DE LA SEGURIDAD OPERACIONAL</a:t>
            </a:r>
            <a:endParaRPr/>
          </a:p>
        </p:txBody>
      </p:sp>
      <p:sp>
        <p:nvSpPr>
          <p:cNvPr id="359" name="Google Shape;359;g12eafc05156_0_67"/>
          <p:cNvSpPr txBox="1"/>
          <p:nvPr>
            <p:ph idx="1" type="body"/>
          </p:nvPr>
        </p:nvSpPr>
        <p:spPr>
          <a:xfrm>
            <a:off x="214875" y="1611550"/>
            <a:ext cx="8702400" cy="5067300"/>
          </a:xfrm>
          <a:prstGeom prst="rect">
            <a:avLst/>
          </a:prstGeom>
        </p:spPr>
        <p:txBody>
          <a:bodyPr anchorCtr="0" anchor="t" bIns="50800" lIns="50800" spcFirstLastPara="1" rIns="50800" wrap="square" tIns="50800">
            <a:normAutofit fontScale="47500"/>
          </a:bodyPr>
          <a:lstStyle/>
          <a:p>
            <a:pPr indent="0" lvl="0" marL="0" rtl="0" algn="l">
              <a:spcBef>
                <a:spcPts val="700"/>
              </a:spcBef>
              <a:spcAft>
                <a:spcPts val="0"/>
              </a:spcAft>
              <a:buNone/>
            </a:pPr>
            <a:r>
              <a:rPr b="1" lang="es-AR" sz="8613"/>
              <a:t>Función básica de gestión</a:t>
            </a:r>
            <a:endParaRPr b="1" sz="8613"/>
          </a:p>
          <a:p>
            <a:pPr indent="0" lvl="0" marL="0" rtl="0" algn="l">
              <a:spcBef>
                <a:spcPts val="700"/>
              </a:spcBef>
              <a:spcAft>
                <a:spcPts val="0"/>
              </a:spcAft>
              <a:buNone/>
            </a:pPr>
            <a:r>
              <a:rPr b="1" lang="es-AR" sz="6833"/>
              <a:t>La seguridad operacional</a:t>
            </a:r>
            <a:r>
              <a:rPr lang="es-AR" sz="6833"/>
              <a:t> es una función básica de las </a:t>
            </a:r>
            <a:r>
              <a:rPr lang="es-AR" sz="6833"/>
              <a:t>organizaciones</a:t>
            </a:r>
            <a:r>
              <a:rPr lang="es-AR" sz="6833"/>
              <a:t> de aviación que tienen </a:t>
            </a:r>
            <a:r>
              <a:rPr lang="es-AR" sz="6833"/>
              <a:t>éxito</a:t>
            </a:r>
            <a:r>
              <a:rPr lang="es-AR" sz="6833"/>
              <a:t>.</a:t>
            </a:r>
            <a:endParaRPr sz="6833"/>
          </a:p>
          <a:p>
            <a:pPr indent="0" lvl="0" marL="0" rtl="0" algn="l">
              <a:spcBef>
                <a:spcPts val="700"/>
              </a:spcBef>
              <a:spcAft>
                <a:spcPts val="0"/>
              </a:spcAft>
              <a:buNone/>
            </a:pPr>
            <a:r>
              <a:rPr lang="es-AR" sz="6833"/>
              <a:t>Basada en experiencias y recomendaciones surgidas de reportes de accidentes e incidentes (JST), la SO debe gestionarse de modo  sistemático, preventivo y explícito.</a:t>
            </a:r>
            <a:endParaRPr/>
          </a:p>
          <a:p>
            <a:pPr indent="0" lvl="0" marL="0" rtl="0" algn="l">
              <a:spcBef>
                <a:spcPts val="700"/>
              </a:spcBef>
              <a:spcAft>
                <a:spcPts val="0"/>
              </a:spcAft>
              <a:buClr>
                <a:schemeClr val="dk1"/>
              </a:buClr>
              <a:buSzPct val="34375"/>
              <a:buFont typeface="Arial"/>
              <a:buNone/>
            </a:pPr>
            <a:r>
              <a:t/>
            </a:r>
            <a:endParaRPr/>
          </a:p>
          <a:p>
            <a:pPr indent="0" lvl="0" marL="0" rtl="0" algn="l">
              <a:spcBef>
                <a:spcPts val="70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2eafc05156_0_83"/>
          <p:cNvSpPr txBox="1"/>
          <p:nvPr>
            <p:ph idx="1" type="body"/>
          </p:nvPr>
        </p:nvSpPr>
        <p:spPr>
          <a:xfrm>
            <a:off x="457200" y="214875"/>
            <a:ext cx="8229600" cy="6267000"/>
          </a:xfrm>
          <a:prstGeom prst="rect">
            <a:avLst/>
          </a:prstGeom>
        </p:spPr>
        <p:txBody>
          <a:bodyPr anchorCtr="0" anchor="t" bIns="50800" lIns="50800" spcFirstLastPara="1" rIns="50800" wrap="square" tIns="50800">
            <a:normAutofit fontScale="40000" lnSpcReduction="10000"/>
          </a:bodyPr>
          <a:lstStyle/>
          <a:p>
            <a:pPr indent="0" lvl="0" marL="0" rtl="0" algn="l">
              <a:spcBef>
                <a:spcPts val="700"/>
              </a:spcBef>
              <a:spcAft>
                <a:spcPts val="0"/>
              </a:spcAft>
              <a:buClr>
                <a:schemeClr val="dk1"/>
              </a:buClr>
              <a:buSzPts val="440"/>
              <a:buFont typeface="Arial"/>
              <a:buNone/>
            </a:pPr>
            <a:r>
              <a:t/>
            </a:r>
            <a:endParaRPr sz="6833">
              <a:solidFill>
                <a:schemeClr val="dk1"/>
              </a:solidFill>
            </a:endParaRPr>
          </a:p>
          <a:p>
            <a:pPr indent="0" lvl="0" marL="0" rtl="0" algn="l">
              <a:spcBef>
                <a:spcPts val="700"/>
              </a:spcBef>
              <a:spcAft>
                <a:spcPts val="0"/>
              </a:spcAft>
              <a:buClr>
                <a:schemeClr val="dk1"/>
              </a:buClr>
              <a:buSzPts val="440"/>
              <a:buFont typeface="Arial"/>
              <a:buNone/>
            </a:pPr>
            <a:r>
              <a:rPr lang="es-AR" sz="6833">
                <a:solidFill>
                  <a:schemeClr val="dk1"/>
                </a:solidFill>
              </a:rPr>
              <a:t>• </a:t>
            </a:r>
            <a:r>
              <a:rPr b="1" lang="es-AR" sz="6833" u="sng">
                <a:solidFill>
                  <a:schemeClr val="dk1"/>
                </a:solidFill>
              </a:rPr>
              <a:t>Sistemático</a:t>
            </a:r>
            <a:r>
              <a:rPr lang="es-AR" sz="6833" u="sng">
                <a:solidFill>
                  <a:schemeClr val="dk1"/>
                </a:solidFill>
              </a:rPr>
              <a:t>:</a:t>
            </a:r>
            <a:r>
              <a:rPr lang="es-AR" sz="6833">
                <a:solidFill>
                  <a:schemeClr val="dk1"/>
                </a:solidFill>
              </a:rPr>
              <a:t> de conformidad con un plan determinado y se aplicarán por igual en toda la organización.</a:t>
            </a:r>
            <a:endParaRPr sz="6833">
              <a:solidFill>
                <a:schemeClr val="dk1"/>
              </a:solidFill>
            </a:endParaRPr>
          </a:p>
          <a:p>
            <a:pPr indent="0" lvl="0" marL="0" rtl="0" algn="l">
              <a:spcBef>
                <a:spcPts val="700"/>
              </a:spcBef>
              <a:spcAft>
                <a:spcPts val="0"/>
              </a:spcAft>
              <a:buClr>
                <a:schemeClr val="dk1"/>
              </a:buClr>
              <a:buSzPts val="440"/>
              <a:buFont typeface="Arial"/>
              <a:buNone/>
            </a:pPr>
            <a:r>
              <a:rPr lang="es-AR" sz="6833">
                <a:solidFill>
                  <a:schemeClr val="dk1"/>
                </a:solidFill>
              </a:rPr>
              <a:t>• </a:t>
            </a:r>
            <a:r>
              <a:rPr b="1" lang="es-AR" sz="6833" u="sng">
                <a:solidFill>
                  <a:schemeClr val="dk1"/>
                </a:solidFill>
              </a:rPr>
              <a:t>Preventivo:</a:t>
            </a:r>
            <a:r>
              <a:rPr lang="es-AR" sz="6833">
                <a:solidFill>
                  <a:schemeClr val="dk1"/>
                </a:solidFill>
              </a:rPr>
              <a:t> Poniendo énfasis en la detección de peligros y la introducción de medidas para mitigar los riesgos antes de que ocurra un suceso que afecte negativamente a la eficacia de la seguridad operacional.</a:t>
            </a:r>
            <a:endParaRPr sz="6833">
              <a:solidFill>
                <a:schemeClr val="dk1"/>
              </a:solidFill>
            </a:endParaRPr>
          </a:p>
          <a:p>
            <a:pPr indent="0" lvl="0" marL="0" rtl="0" algn="l">
              <a:spcBef>
                <a:spcPts val="700"/>
              </a:spcBef>
              <a:spcAft>
                <a:spcPts val="0"/>
              </a:spcAft>
              <a:buClr>
                <a:schemeClr val="dk1"/>
              </a:buClr>
              <a:buSzPts val="440"/>
              <a:buFont typeface="Arial"/>
              <a:buNone/>
            </a:pPr>
            <a:r>
              <a:rPr lang="es-AR" sz="6833">
                <a:solidFill>
                  <a:schemeClr val="dk1"/>
                </a:solidFill>
              </a:rPr>
              <a:t>• </a:t>
            </a:r>
            <a:r>
              <a:rPr b="1" lang="es-AR" sz="6833" u="sng">
                <a:solidFill>
                  <a:schemeClr val="dk1"/>
                </a:solidFill>
              </a:rPr>
              <a:t>Explícito</a:t>
            </a:r>
            <a:r>
              <a:rPr lang="es-AR" sz="6833">
                <a:solidFill>
                  <a:schemeClr val="dk1"/>
                </a:solidFill>
              </a:rPr>
              <a:t>: Todas las actividades de gestión de la seguridad operacional deberán estar documentadas, ser visibles y ser realizadas independientemente de otras actividades de gestión.</a:t>
            </a:r>
            <a:endParaRPr sz="6833">
              <a:solidFill>
                <a:schemeClr val="dk1"/>
              </a:solidFill>
            </a:endParaRPr>
          </a:p>
          <a:p>
            <a:pPr indent="0" lvl="0" marL="0" rtl="0" algn="l">
              <a:spcBef>
                <a:spcPts val="700"/>
              </a:spcBef>
              <a:spcAft>
                <a:spcPts val="0"/>
              </a:spcAft>
              <a:buClr>
                <a:schemeClr val="dk1"/>
              </a:buClr>
              <a:buSzPct val="34375"/>
              <a:buFont typeface="Arial"/>
              <a:buNone/>
            </a:pPr>
            <a:r>
              <a:t/>
            </a:r>
            <a:endParaRPr>
              <a:solidFill>
                <a:schemeClr val="dk1"/>
              </a:solidFill>
            </a:endParaRPr>
          </a:p>
          <a:p>
            <a:pPr indent="0" lvl="0" marL="0" rtl="0" algn="l">
              <a:spcBef>
                <a:spcPts val="7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2eafc05156_0_76"/>
          <p:cNvSpPr txBox="1"/>
          <p:nvPr>
            <p:ph idx="1" type="body"/>
          </p:nvPr>
        </p:nvSpPr>
        <p:spPr>
          <a:xfrm>
            <a:off x="457200" y="443850"/>
            <a:ext cx="8229600" cy="2474700"/>
          </a:xfrm>
          <a:prstGeom prst="rect">
            <a:avLst/>
          </a:prstGeom>
        </p:spPr>
        <p:txBody>
          <a:bodyPr anchorCtr="0" anchor="t" bIns="50800" lIns="50800" spcFirstLastPara="1" rIns="50800" wrap="square" tIns="50800">
            <a:normAutofit lnSpcReduction="20000"/>
          </a:bodyPr>
          <a:lstStyle/>
          <a:p>
            <a:pPr indent="0" lvl="0" marL="0" rtl="0" algn="l">
              <a:spcBef>
                <a:spcPts val="700"/>
              </a:spcBef>
              <a:spcAft>
                <a:spcPts val="0"/>
              </a:spcAft>
              <a:buNone/>
            </a:pPr>
            <a:r>
              <a:rPr b="1" lang="es-AR" sz="2800"/>
              <a:t>Enfoque sistémico</a:t>
            </a:r>
            <a:endParaRPr b="1" sz="2800"/>
          </a:p>
          <a:p>
            <a:pPr indent="0" lvl="0" marL="0" rtl="0" algn="l">
              <a:spcBef>
                <a:spcPts val="700"/>
              </a:spcBef>
              <a:spcAft>
                <a:spcPts val="0"/>
              </a:spcAft>
              <a:buClr>
                <a:schemeClr val="dk1"/>
              </a:buClr>
              <a:buSzPts val="1100"/>
              <a:buFont typeface="Arial"/>
              <a:buNone/>
            </a:pPr>
            <a:r>
              <a:rPr lang="es-AR" sz="2800"/>
              <a:t>La gestión de la seguridad operacional debe comenzar en la administración superior y examinarse en todos los niveles de la organización.</a:t>
            </a:r>
            <a:endParaRPr sz="2800"/>
          </a:p>
          <a:p>
            <a:pPr indent="0" lvl="0" marL="0" rtl="0" algn="l">
              <a:spcBef>
                <a:spcPts val="700"/>
              </a:spcBef>
              <a:spcAft>
                <a:spcPts val="0"/>
              </a:spcAft>
              <a:buNone/>
            </a:pPr>
            <a:r>
              <a:t/>
            </a:r>
            <a:endParaRPr sz="2800"/>
          </a:p>
        </p:txBody>
      </p:sp>
      <p:sp>
        <p:nvSpPr>
          <p:cNvPr id="370" name="Google Shape;370;g12eafc05156_0_76"/>
          <p:cNvSpPr txBox="1"/>
          <p:nvPr/>
        </p:nvSpPr>
        <p:spPr>
          <a:xfrm>
            <a:off x="457200" y="2506850"/>
            <a:ext cx="8370300" cy="4243200"/>
          </a:xfrm>
          <a:prstGeom prst="rect">
            <a:avLst/>
          </a:prstGeom>
          <a:noFill/>
          <a:ln>
            <a:noFill/>
          </a:ln>
        </p:spPr>
        <p:txBody>
          <a:bodyPr anchorCtr="0" anchor="t" bIns="91425" lIns="91425" spcFirstLastPara="1" rIns="91425" wrap="square" tIns="91425">
            <a:spAutoFit/>
          </a:bodyPr>
          <a:lstStyle/>
          <a:p>
            <a:pPr indent="0" lvl="0" marL="0" rtl="0" algn="l">
              <a:spcBef>
                <a:spcPts val="700"/>
              </a:spcBef>
              <a:spcAft>
                <a:spcPts val="0"/>
              </a:spcAft>
              <a:buClr>
                <a:schemeClr val="dk1"/>
              </a:buClr>
              <a:buSzPts val="1100"/>
              <a:buFont typeface="Arial"/>
              <a:buNone/>
            </a:pPr>
            <a:r>
              <a:rPr b="1" lang="es-AR" sz="2800">
                <a:solidFill>
                  <a:schemeClr val="dk1"/>
                </a:solidFill>
              </a:rPr>
              <a:t>Seguridad de sistemas</a:t>
            </a:r>
            <a:endParaRPr b="1" sz="2800">
              <a:solidFill>
                <a:schemeClr val="dk1"/>
              </a:solidFill>
            </a:endParaRPr>
          </a:p>
          <a:p>
            <a:pPr indent="0" lvl="0" marL="0" rtl="0" algn="l">
              <a:spcBef>
                <a:spcPts val="700"/>
              </a:spcBef>
              <a:spcAft>
                <a:spcPts val="0"/>
              </a:spcAft>
              <a:buClr>
                <a:schemeClr val="dk1"/>
              </a:buClr>
              <a:buSzPts val="1100"/>
              <a:buFont typeface="Arial"/>
              <a:buNone/>
            </a:pPr>
            <a:r>
              <a:rPr lang="es-AR" sz="2800">
                <a:solidFill>
                  <a:schemeClr val="dk1"/>
                </a:solidFill>
              </a:rPr>
              <a:t>La aviación es un sistema total que incluye todo lo que se necesita para una operación de vuelo segura. El “sistema” incluye aeropuerto, control de tránsito aéreo, mantenimiento, tripulación de cabina, servicios de apoyo en tierra, despacho,</a:t>
            </a:r>
            <a:endParaRPr sz="2800">
              <a:solidFill>
                <a:schemeClr val="dk1"/>
              </a:solidFill>
            </a:endParaRPr>
          </a:p>
          <a:p>
            <a:pPr indent="0" lvl="0" marL="0" rtl="0" algn="l">
              <a:spcBef>
                <a:spcPts val="700"/>
              </a:spcBef>
              <a:spcAft>
                <a:spcPts val="0"/>
              </a:spcAft>
              <a:buClr>
                <a:schemeClr val="dk1"/>
              </a:buClr>
              <a:buSzPts val="1100"/>
              <a:buFont typeface="Arial"/>
              <a:buNone/>
            </a:pPr>
            <a:r>
              <a:rPr lang="es-AR" sz="2800">
                <a:solidFill>
                  <a:schemeClr val="dk1"/>
                </a:solidFill>
              </a:rPr>
              <a:t>etc. Una buena gestión de la seguridad operacional debe encarar todas las partes del sistema.</a:t>
            </a:r>
            <a:endParaRPr sz="2800">
              <a:solidFill>
                <a:schemeClr val="dk1"/>
              </a:solidFill>
            </a:endParaRPr>
          </a:p>
          <a:p>
            <a:pPr indent="0" lvl="0" marL="0" rtl="0" algn="l">
              <a:spcBef>
                <a:spcPts val="0"/>
              </a:spcBef>
              <a:spcAft>
                <a:spcPts val="0"/>
              </a:spcAft>
              <a:buNone/>
            </a:pPr>
            <a:r>
              <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2eafc05156_0_90"/>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SzPts val="990"/>
              <a:buNone/>
            </a:pPr>
            <a:r>
              <a:rPr lang="es-AR" sz="3160"/>
              <a:t>FACTORES QUE AFECTAN A LA SEGURIDAD DE LOS SISTEMAS</a:t>
            </a:r>
            <a:endParaRPr sz="3160"/>
          </a:p>
        </p:txBody>
      </p:sp>
      <p:sp>
        <p:nvSpPr>
          <p:cNvPr id="376" name="Google Shape;376;g12eafc05156_0_90"/>
          <p:cNvSpPr txBox="1"/>
          <p:nvPr>
            <p:ph idx="1" type="body"/>
          </p:nvPr>
        </p:nvSpPr>
        <p:spPr>
          <a:xfrm>
            <a:off x="457200" y="1600200"/>
            <a:ext cx="8229600" cy="5257800"/>
          </a:xfrm>
          <a:prstGeom prst="rect">
            <a:avLst/>
          </a:prstGeom>
        </p:spPr>
        <p:txBody>
          <a:bodyPr anchorCtr="0" anchor="t" bIns="50800" lIns="50800" spcFirstLastPara="1" rIns="50800" wrap="square" tIns="50800">
            <a:normAutofit/>
          </a:bodyPr>
          <a:lstStyle/>
          <a:p>
            <a:pPr indent="0" lvl="0" marL="0" rtl="0" algn="l">
              <a:spcBef>
                <a:spcPts val="700"/>
              </a:spcBef>
              <a:spcAft>
                <a:spcPts val="0"/>
              </a:spcAft>
              <a:buNone/>
            </a:pPr>
            <a:r>
              <a:rPr lang="es-AR"/>
              <a:t>Las </a:t>
            </a:r>
            <a:r>
              <a:rPr b="1" lang="es-AR"/>
              <a:t>fallas activas </a:t>
            </a:r>
            <a:r>
              <a:rPr lang="es-AR"/>
              <a:t>generalmente son el resultado de fallas del equipo o errores cometidos por el personal de operaciones. </a:t>
            </a:r>
            <a:endParaRPr/>
          </a:p>
          <a:p>
            <a:pPr indent="0" lvl="0" marL="0" rtl="0" algn="l">
              <a:spcBef>
                <a:spcPts val="700"/>
              </a:spcBef>
              <a:spcAft>
                <a:spcPts val="0"/>
              </a:spcAft>
              <a:buNone/>
            </a:pPr>
            <a:r>
              <a:rPr lang="es-AR"/>
              <a:t>Las </a:t>
            </a:r>
            <a:r>
              <a:rPr b="1" lang="es-AR"/>
              <a:t>condiciones latentes</a:t>
            </a:r>
            <a:r>
              <a:rPr lang="es-AR"/>
              <a:t>, sin embargo, siempre encierran un elemento humano y pueden ser el resultado de defectos de diseño no detectados. </a:t>
            </a:r>
            <a:endParaRPr/>
          </a:p>
          <a:p>
            <a:pPr indent="0" lvl="0" marL="0" rtl="0" algn="l">
              <a:spcBef>
                <a:spcPts val="700"/>
              </a:spcBef>
              <a:spcAft>
                <a:spcPts val="0"/>
              </a:spcAft>
              <a:buNone/>
            </a:pPr>
            <a:r>
              <a:rPr b="1" lang="es-AR"/>
              <a:t>Error humano</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2eafc05156_0_97"/>
          <p:cNvSpPr txBox="1"/>
          <p:nvPr>
            <p:ph type="title"/>
          </p:nvPr>
        </p:nvSpPr>
        <p:spPr>
          <a:xfrm>
            <a:off x="457200" y="92074"/>
            <a:ext cx="8229600" cy="1508100"/>
          </a:xfrm>
          <a:prstGeom prst="rect">
            <a:avLst/>
          </a:prstGeom>
        </p:spPr>
        <p:txBody>
          <a:bodyPr anchorCtr="0" anchor="ctr" bIns="50800" lIns="50800" spcFirstLastPara="1" rIns="50800" wrap="square" tIns="50800">
            <a:normAutofit/>
          </a:bodyPr>
          <a:lstStyle/>
          <a:p>
            <a:pPr indent="0" lvl="0" marL="0" rtl="0" algn="ctr">
              <a:spcBef>
                <a:spcPts val="0"/>
              </a:spcBef>
              <a:spcAft>
                <a:spcPts val="0"/>
              </a:spcAft>
              <a:buNone/>
            </a:pPr>
            <a:r>
              <a:rPr lang="es-AR"/>
              <a:t>Diseño del sistema se SO</a:t>
            </a:r>
            <a:endParaRPr/>
          </a:p>
        </p:txBody>
      </p:sp>
      <p:sp>
        <p:nvSpPr>
          <p:cNvPr id="382" name="Google Shape;382;g12eafc05156_0_97"/>
          <p:cNvSpPr txBox="1"/>
          <p:nvPr>
            <p:ph idx="1" type="body"/>
          </p:nvPr>
        </p:nvSpPr>
        <p:spPr>
          <a:xfrm>
            <a:off x="457200" y="1600200"/>
            <a:ext cx="8229600" cy="5257800"/>
          </a:xfrm>
          <a:prstGeom prst="rect">
            <a:avLst/>
          </a:prstGeom>
        </p:spPr>
        <p:txBody>
          <a:bodyPr anchorCtr="0" anchor="t" bIns="50800" lIns="50800" spcFirstLastPara="1" rIns="50800" wrap="square" tIns="50800">
            <a:normAutofit lnSpcReduction="10000"/>
          </a:bodyPr>
          <a:lstStyle/>
          <a:p>
            <a:pPr indent="-342900" lvl="0" marL="457200" rtl="0" algn="l">
              <a:spcBef>
                <a:spcPts val="700"/>
              </a:spcBef>
              <a:spcAft>
                <a:spcPts val="0"/>
              </a:spcAft>
              <a:buSzPts val="1800"/>
              <a:buChar char="•"/>
            </a:pPr>
            <a:r>
              <a:rPr lang="es-AR"/>
              <a:t>Debe </a:t>
            </a:r>
            <a:r>
              <a:rPr b="1" lang="es-AR"/>
              <a:t>tolerar errores</a:t>
            </a:r>
            <a:r>
              <a:rPr lang="es-AR"/>
              <a:t>, dado que el equipo mejor diseñado y mantenido en alguna ocasión fallará.</a:t>
            </a:r>
            <a:endParaRPr/>
          </a:p>
          <a:p>
            <a:pPr indent="-342900" lvl="0" marL="457200" rtl="0" algn="l">
              <a:spcBef>
                <a:spcPts val="0"/>
              </a:spcBef>
              <a:spcAft>
                <a:spcPts val="0"/>
              </a:spcAft>
              <a:buSzPts val="1800"/>
              <a:buChar char="•"/>
            </a:pPr>
            <a:r>
              <a:rPr b="1" lang="es-AR"/>
              <a:t>Estar dotado de </a:t>
            </a:r>
            <a:r>
              <a:rPr b="1" lang="es-AR"/>
              <a:t>redundancia</a:t>
            </a:r>
            <a:r>
              <a:rPr lang="es-AR"/>
              <a:t> para proveer varias alternativas en caso de falla.</a:t>
            </a:r>
            <a:endParaRPr/>
          </a:p>
          <a:p>
            <a:pPr indent="-342900" lvl="0" marL="457200" rtl="0" algn="l">
              <a:spcBef>
                <a:spcPts val="0"/>
              </a:spcBef>
              <a:spcAft>
                <a:spcPts val="0"/>
              </a:spcAft>
              <a:buSzPts val="1800"/>
              <a:buChar char="•"/>
            </a:pPr>
            <a:r>
              <a:rPr lang="es-AR"/>
              <a:t>Considerar</a:t>
            </a:r>
            <a:r>
              <a:rPr lang="es-AR"/>
              <a:t> el error humano (modelo Shell)</a:t>
            </a:r>
            <a:endParaRPr/>
          </a:p>
          <a:p>
            <a:pPr indent="-342900" lvl="0" marL="457200" rtl="0" algn="l">
              <a:spcBef>
                <a:spcPts val="0"/>
              </a:spcBef>
              <a:spcAft>
                <a:spcPts val="0"/>
              </a:spcAft>
              <a:buSzPts val="1800"/>
              <a:buChar char="•"/>
            </a:pPr>
            <a:r>
              <a:rPr lang="es-AR"/>
              <a:t>Que contengan varias capas de defensas para que un error por sí solos no cause accidentes (modelo Reason)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g11c7f4ac746_0_11"/>
          <p:cNvSpPr txBox="1"/>
          <p:nvPr>
            <p:ph idx="1" type="body"/>
          </p:nvPr>
        </p:nvSpPr>
        <p:spPr>
          <a:xfrm>
            <a:off x="457200" y="447650"/>
            <a:ext cx="8229600" cy="6410400"/>
          </a:xfrm>
          <a:prstGeom prst="rect">
            <a:avLst/>
          </a:prstGeom>
        </p:spPr>
        <p:txBody>
          <a:bodyPr anchorCtr="0" anchor="t" bIns="50800" lIns="50800" spcFirstLastPara="1" rIns="50800" wrap="square" tIns="50800">
            <a:normAutofit lnSpcReduction="20000"/>
          </a:bodyPr>
          <a:lstStyle/>
          <a:p>
            <a:pPr indent="0" lvl="0" marL="0" rtl="0" algn="l">
              <a:spcBef>
                <a:spcPts val="700"/>
              </a:spcBef>
              <a:spcAft>
                <a:spcPts val="0"/>
              </a:spcAft>
              <a:buClr>
                <a:schemeClr val="dk1"/>
              </a:buClr>
              <a:buSzPts val="1100"/>
              <a:buFont typeface="Arial"/>
              <a:buNone/>
            </a:pPr>
            <a:r>
              <a:rPr b="1" lang="es-AR" sz="3000">
                <a:solidFill>
                  <a:schemeClr val="dk1"/>
                </a:solidFill>
              </a:rPr>
              <a:t>APRECIACIÓN</a:t>
            </a:r>
            <a:endParaRPr b="1" sz="3000">
              <a:solidFill>
                <a:schemeClr val="dk1"/>
              </a:solidFill>
            </a:endParaRPr>
          </a:p>
          <a:p>
            <a:pPr indent="0" lvl="0" marL="0" rtl="0" algn="l">
              <a:spcBef>
                <a:spcPts val="700"/>
              </a:spcBef>
              <a:spcAft>
                <a:spcPts val="0"/>
              </a:spcAft>
              <a:buClr>
                <a:schemeClr val="dk1"/>
              </a:buClr>
              <a:buSzPts val="1100"/>
              <a:buFont typeface="Arial"/>
              <a:buNone/>
            </a:pPr>
            <a:r>
              <a:rPr lang="es-AR" sz="2400">
                <a:solidFill>
                  <a:schemeClr val="dk1"/>
                </a:solidFill>
              </a:rPr>
              <a:t>1 FORTALEZAS Y DEBILIDADES DE LA ORGANIZACIÓN</a:t>
            </a:r>
            <a:endParaRPr sz="2400">
              <a:solidFill>
                <a:schemeClr val="dk1"/>
              </a:solidFill>
            </a:endParaRPr>
          </a:p>
          <a:p>
            <a:pPr indent="0" lvl="0" marL="0" rtl="0" algn="l">
              <a:spcBef>
                <a:spcPts val="700"/>
              </a:spcBef>
              <a:spcAft>
                <a:spcPts val="0"/>
              </a:spcAft>
              <a:buClr>
                <a:schemeClr val="dk1"/>
              </a:buClr>
              <a:buSzPts val="1100"/>
              <a:buFont typeface="Arial"/>
              <a:buNone/>
            </a:pPr>
            <a:r>
              <a:rPr lang="es-AR" sz="2400">
                <a:solidFill>
                  <a:schemeClr val="dk1"/>
                </a:solidFill>
              </a:rPr>
              <a:t>2 PRINCIPALES CAUSAS DE LOS ACCIDENTES AÉREOS</a:t>
            </a:r>
            <a:endParaRPr sz="2400">
              <a:solidFill>
                <a:schemeClr val="dk1"/>
              </a:solidFill>
            </a:endParaRPr>
          </a:p>
          <a:p>
            <a:pPr indent="0" lvl="0" marL="0" rtl="0" algn="l">
              <a:spcBef>
                <a:spcPts val="700"/>
              </a:spcBef>
              <a:spcAft>
                <a:spcPts val="0"/>
              </a:spcAft>
              <a:buClr>
                <a:schemeClr val="dk1"/>
              </a:buClr>
              <a:buSzPts val="1100"/>
              <a:buFont typeface="Arial"/>
              <a:buNone/>
            </a:pPr>
            <a:r>
              <a:rPr lang="es-AR" sz="2400">
                <a:solidFill>
                  <a:schemeClr val="dk1"/>
                </a:solidFill>
              </a:rPr>
              <a:t>3 FACTORES DE RIESGO EXISTENTES</a:t>
            </a:r>
            <a:endParaRPr sz="2400">
              <a:solidFill>
                <a:schemeClr val="dk1"/>
              </a:solidFill>
            </a:endParaRPr>
          </a:p>
          <a:p>
            <a:pPr indent="0" lvl="0" marL="0" rtl="0" algn="l">
              <a:spcBef>
                <a:spcPts val="700"/>
              </a:spcBef>
              <a:spcAft>
                <a:spcPts val="0"/>
              </a:spcAft>
              <a:buClr>
                <a:schemeClr val="dk1"/>
              </a:buClr>
              <a:buSzPts val="1100"/>
              <a:buFont typeface="Arial"/>
              <a:buNone/>
            </a:pPr>
            <a:r>
              <a:rPr lang="es-AR" sz="2400">
                <a:solidFill>
                  <a:schemeClr val="dk1"/>
                </a:solidFill>
              </a:rPr>
              <a:t>4 NIVEL DE CONCIENCIA DE PREVAC DEL PERSONAL </a:t>
            </a:r>
            <a:endParaRPr sz="2400">
              <a:solidFill>
                <a:schemeClr val="dk1"/>
              </a:solidFill>
            </a:endParaRPr>
          </a:p>
          <a:p>
            <a:pPr indent="0" lvl="0" marL="0" rtl="0" algn="l">
              <a:spcBef>
                <a:spcPts val="700"/>
              </a:spcBef>
              <a:spcAft>
                <a:spcPts val="0"/>
              </a:spcAft>
              <a:buClr>
                <a:schemeClr val="dk1"/>
              </a:buClr>
              <a:buSzPts val="1100"/>
              <a:buFont typeface="Arial"/>
              <a:buNone/>
            </a:pPr>
            <a:r>
              <a:rPr lang="es-AR" sz="2400">
                <a:solidFill>
                  <a:schemeClr val="dk1"/>
                </a:solidFill>
              </a:rPr>
              <a:t>5 COSTUMBRES Y HÁBITOS DEL PERSONAL</a:t>
            </a:r>
            <a:endParaRPr sz="2400">
              <a:solidFill>
                <a:schemeClr val="dk1"/>
              </a:solidFill>
            </a:endParaRPr>
          </a:p>
          <a:p>
            <a:pPr indent="0" lvl="0" marL="0" rtl="0" algn="l">
              <a:spcBef>
                <a:spcPts val="700"/>
              </a:spcBef>
              <a:spcAft>
                <a:spcPts val="0"/>
              </a:spcAft>
              <a:buNone/>
            </a:pPr>
            <a:r>
              <a:t/>
            </a:r>
            <a:endParaRPr b="1" sz="3000"/>
          </a:p>
          <a:p>
            <a:pPr indent="0" lvl="0" marL="0" rtl="0" algn="l">
              <a:spcBef>
                <a:spcPts val="700"/>
              </a:spcBef>
              <a:spcAft>
                <a:spcPts val="0"/>
              </a:spcAft>
              <a:buNone/>
            </a:pPr>
            <a:r>
              <a:rPr b="1" lang="es-AR" sz="3000"/>
              <a:t>PROGRAMA</a:t>
            </a:r>
            <a:endParaRPr b="1" sz="3000"/>
          </a:p>
          <a:p>
            <a:pPr indent="0" lvl="0" marL="0" rtl="0" algn="l">
              <a:spcBef>
                <a:spcPts val="700"/>
              </a:spcBef>
              <a:spcAft>
                <a:spcPts val="0"/>
              </a:spcAft>
              <a:buNone/>
            </a:pPr>
            <a:r>
              <a:rPr lang="es-AR" sz="2400"/>
              <a:t>BUSCAR QUE EL PERSONAL DESARROLLE CONCIENCIA DE SEGURIDAD Y DE PREVAC, ES DECIR QUE ADOPTE </a:t>
            </a:r>
            <a:r>
              <a:rPr lang="es-AR" sz="2400"/>
              <a:t>HÁBITOS</a:t>
            </a:r>
            <a:r>
              <a:rPr lang="es-AR" sz="2400"/>
              <a:t> DE COMPORTAMIENTO SEGURO QUE CONTRIBUYAN EN LA PROTECCIÓN DE LAS PERSONAS Y MATERIALES DE LA ORGANIZACIÓN.</a:t>
            </a:r>
            <a:endParaRPr sz="2400"/>
          </a:p>
          <a:p>
            <a:pPr indent="0" lvl="0" marL="0" rtl="0" algn="l">
              <a:spcBef>
                <a:spcPts val="700"/>
              </a:spcBef>
              <a:spcAft>
                <a:spcPts val="0"/>
              </a:spcAft>
              <a:buNone/>
            </a:pPr>
            <a:r>
              <a:t/>
            </a:r>
            <a:endParaRPr sz="2400"/>
          </a:p>
          <a:p>
            <a:pPr indent="0" lvl="0" marL="0" rtl="0" algn="l">
              <a:spcBef>
                <a:spcPts val="70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3"/>
          <p:cNvSpPr txBox="1"/>
          <p:nvPr>
            <p:ph idx="1" type="body"/>
          </p:nvPr>
        </p:nvSpPr>
        <p:spPr>
          <a:xfrm>
            <a:off x="611187" y="692150"/>
            <a:ext cx="2230438" cy="576263"/>
          </a:xfrm>
          <a:prstGeom prst="rect">
            <a:avLst/>
          </a:prstGeom>
          <a:noFill/>
          <a:ln>
            <a:noFill/>
          </a:ln>
        </p:spPr>
        <p:txBody>
          <a:bodyPr anchorCtr="0" anchor="t" bIns="50800" lIns="50800" spcFirstLastPara="1" rIns="50800" wrap="square" tIns="50800">
            <a:normAutofit/>
          </a:bodyPr>
          <a:lstStyle/>
          <a:p>
            <a:pPr indent="-300037" lvl="0" marL="300037" marR="0" rtl="0" algn="l">
              <a:lnSpc>
                <a:spcPct val="100000"/>
              </a:lnSpc>
              <a:spcBef>
                <a:spcPts val="0"/>
              </a:spcBef>
              <a:spcAft>
                <a:spcPts val="0"/>
              </a:spcAft>
              <a:buClr>
                <a:schemeClr val="accent4"/>
              </a:buClr>
              <a:buSzPts val="2800"/>
              <a:buFont typeface="Helvetica Neue"/>
              <a:buChar char="•"/>
            </a:pPr>
            <a:r>
              <a:rPr b="0" i="0" lang="es-AR" sz="2800" u="none" cap="none" strike="noStrike">
                <a:solidFill>
                  <a:schemeClr val="accent4"/>
                </a:solidFill>
                <a:latin typeface="Arial"/>
                <a:ea typeface="Arial"/>
                <a:cs typeface="Arial"/>
                <a:sym typeface="Arial"/>
              </a:rPr>
              <a:t>CUANDO:</a:t>
            </a:r>
            <a:endParaRPr b="0" i="0" sz="2800" u="none" cap="none" strike="noStrike">
              <a:solidFill>
                <a:schemeClr val="accent4"/>
              </a:solidFill>
              <a:latin typeface="Arial"/>
              <a:ea typeface="Arial"/>
              <a:cs typeface="Arial"/>
              <a:sym typeface="Arial"/>
            </a:endParaRPr>
          </a:p>
        </p:txBody>
      </p:sp>
      <p:sp>
        <p:nvSpPr>
          <p:cNvPr id="52" name="Google Shape;52;p3"/>
          <p:cNvSpPr txBox="1"/>
          <p:nvPr/>
        </p:nvSpPr>
        <p:spPr>
          <a:xfrm>
            <a:off x="3276600" y="692150"/>
            <a:ext cx="5471864" cy="964367"/>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chemeClr val="accent4"/>
              </a:buClr>
              <a:buSzPts val="2800"/>
              <a:buFont typeface="Arial"/>
              <a:buNone/>
            </a:pPr>
            <a:r>
              <a:rPr b="0" i="0" lang="es-AR" sz="2800" u="none" cap="none" strike="noStrike">
                <a:solidFill>
                  <a:schemeClr val="accent4"/>
                </a:solidFill>
                <a:latin typeface="Arial"/>
                <a:ea typeface="Arial"/>
                <a:cs typeface="Arial"/>
                <a:sym typeface="Arial"/>
              </a:rPr>
              <a:t>Siempre «¿Dónde comienza un vuelo?</a:t>
            </a:r>
            <a:endParaRPr b="0" i="0" sz="2800" u="none" cap="none" strike="noStrike">
              <a:solidFill>
                <a:schemeClr val="accent4"/>
              </a:solidFill>
              <a:latin typeface="Arial"/>
              <a:ea typeface="Arial"/>
              <a:cs typeface="Arial"/>
              <a:sym typeface="Arial"/>
            </a:endParaRPr>
          </a:p>
        </p:txBody>
      </p:sp>
      <p:sp>
        <p:nvSpPr>
          <p:cNvPr id="53" name="Google Shape;53;p3"/>
          <p:cNvSpPr txBox="1"/>
          <p:nvPr/>
        </p:nvSpPr>
        <p:spPr>
          <a:xfrm>
            <a:off x="611187" y="1844675"/>
            <a:ext cx="2087563" cy="576263"/>
          </a:xfrm>
          <a:prstGeom prst="rect">
            <a:avLst/>
          </a:prstGeom>
          <a:noFill/>
          <a:ln>
            <a:noFill/>
          </a:ln>
        </p:spPr>
        <p:txBody>
          <a:bodyPr anchorCtr="0" anchor="t" bIns="50800" lIns="50800" spcFirstLastPara="1" rIns="50800" wrap="square" tIns="50800">
            <a:spAutoFit/>
          </a:bodyPr>
          <a:lstStyle/>
          <a:p>
            <a:pPr indent="-300037" lvl="0" marL="300037" marR="0" rtl="0" algn="l">
              <a:lnSpc>
                <a:spcPct val="100000"/>
              </a:lnSpc>
              <a:spcBef>
                <a:spcPts val="0"/>
              </a:spcBef>
              <a:spcAft>
                <a:spcPts val="0"/>
              </a:spcAft>
              <a:buClr>
                <a:schemeClr val="accent4"/>
              </a:buClr>
              <a:buSzPts val="2800"/>
              <a:buFont typeface="Helvetica Neue"/>
              <a:buChar char="•"/>
            </a:pPr>
            <a:r>
              <a:rPr b="0" i="0" lang="es-AR" sz="2800" u="none" cap="none" strike="noStrike">
                <a:solidFill>
                  <a:schemeClr val="accent4"/>
                </a:solidFill>
                <a:latin typeface="Arial"/>
                <a:ea typeface="Arial"/>
                <a:cs typeface="Arial"/>
                <a:sym typeface="Arial"/>
              </a:rPr>
              <a:t>DONDE:</a:t>
            </a:r>
            <a:endParaRPr/>
          </a:p>
        </p:txBody>
      </p:sp>
      <p:sp>
        <p:nvSpPr>
          <p:cNvPr id="54" name="Google Shape;54;p3"/>
          <p:cNvSpPr txBox="1"/>
          <p:nvPr/>
        </p:nvSpPr>
        <p:spPr>
          <a:xfrm>
            <a:off x="3276600" y="1773237"/>
            <a:ext cx="5687888" cy="964367"/>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chemeClr val="accent4"/>
              </a:buClr>
              <a:buSzPts val="2800"/>
              <a:buFont typeface="Arial"/>
              <a:buNone/>
            </a:pPr>
            <a:r>
              <a:rPr b="0" i="0" lang="es-AR" sz="2800" u="none" cap="none" strike="noStrike">
                <a:solidFill>
                  <a:schemeClr val="accent4"/>
                </a:solidFill>
                <a:latin typeface="Arial"/>
                <a:ea typeface="Arial"/>
                <a:cs typeface="Arial"/>
                <a:sym typeface="Arial"/>
              </a:rPr>
              <a:t>En Todas Partes «¿Qué involucra?»</a:t>
            </a:r>
            <a:endParaRPr b="0" i="0" sz="2800" u="none" cap="none" strike="noStrike">
              <a:solidFill>
                <a:schemeClr val="accent4"/>
              </a:solidFill>
              <a:latin typeface="Arial"/>
              <a:ea typeface="Arial"/>
              <a:cs typeface="Arial"/>
              <a:sym typeface="Arial"/>
            </a:endParaRPr>
          </a:p>
        </p:txBody>
      </p:sp>
      <p:sp>
        <p:nvSpPr>
          <p:cNvPr id="55" name="Google Shape;55;p3"/>
          <p:cNvSpPr txBox="1"/>
          <p:nvPr/>
        </p:nvSpPr>
        <p:spPr>
          <a:xfrm>
            <a:off x="684212" y="3068637"/>
            <a:ext cx="2130426" cy="520701"/>
          </a:xfrm>
          <a:prstGeom prst="rect">
            <a:avLst/>
          </a:prstGeom>
          <a:noFill/>
          <a:ln>
            <a:noFill/>
          </a:ln>
        </p:spPr>
        <p:txBody>
          <a:bodyPr anchorCtr="0" anchor="t" bIns="50800" lIns="50800" spcFirstLastPara="1" rIns="50800" wrap="square" tIns="50800">
            <a:spAutoFit/>
          </a:bodyPr>
          <a:lstStyle/>
          <a:p>
            <a:pPr indent="-142240" lvl="0" marL="0" marR="0" rtl="0" algn="l">
              <a:lnSpc>
                <a:spcPct val="100000"/>
              </a:lnSpc>
              <a:spcBef>
                <a:spcPts val="0"/>
              </a:spcBef>
              <a:spcAft>
                <a:spcPts val="0"/>
              </a:spcAft>
              <a:buClr>
                <a:schemeClr val="accent4"/>
              </a:buClr>
              <a:buSzPts val="2240"/>
              <a:buFont typeface="Helvetica Neue"/>
              <a:buChar char="•"/>
            </a:pPr>
            <a:r>
              <a:rPr b="0" i="0" lang="es-AR" sz="2800" u="none" cap="none" strike="noStrike">
                <a:solidFill>
                  <a:schemeClr val="accent4"/>
                </a:solidFill>
                <a:latin typeface="Arial"/>
                <a:ea typeface="Arial"/>
                <a:cs typeface="Arial"/>
                <a:sym typeface="Arial"/>
              </a:rPr>
              <a:t>QUIENES:</a:t>
            </a:r>
            <a:endParaRPr/>
          </a:p>
        </p:txBody>
      </p:sp>
      <p:sp>
        <p:nvSpPr>
          <p:cNvPr id="56" name="Google Shape;56;p3"/>
          <p:cNvSpPr txBox="1"/>
          <p:nvPr/>
        </p:nvSpPr>
        <p:spPr>
          <a:xfrm>
            <a:off x="3276600" y="3068637"/>
            <a:ext cx="5615880" cy="533479"/>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chemeClr val="accent4"/>
              </a:buClr>
              <a:buSzPts val="2800"/>
              <a:buFont typeface="Arial"/>
              <a:buNone/>
            </a:pPr>
            <a:r>
              <a:rPr b="0" i="0" lang="es-AR" sz="2800" u="none" cap="none" strike="noStrike">
                <a:solidFill>
                  <a:schemeClr val="accent4"/>
                </a:solidFill>
                <a:latin typeface="Arial"/>
                <a:ea typeface="Arial"/>
                <a:cs typeface="Arial"/>
                <a:sym typeface="Arial"/>
              </a:rPr>
              <a:t>Todos. «¿A quienes involucra?»</a:t>
            </a:r>
            <a:endParaRPr b="0" i="0" sz="2800" u="none" cap="none" strike="noStrike">
              <a:solidFill>
                <a:schemeClr val="accent4"/>
              </a:solidFill>
              <a:latin typeface="Arial"/>
              <a:ea typeface="Arial"/>
              <a:cs typeface="Arial"/>
              <a:sym typeface="Arial"/>
            </a:endParaRPr>
          </a:p>
        </p:txBody>
      </p:sp>
      <p:sp>
        <p:nvSpPr>
          <p:cNvPr id="57" name="Google Shape;57;p3"/>
          <p:cNvSpPr txBox="1"/>
          <p:nvPr/>
        </p:nvSpPr>
        <p:spPr>
          <a:xfrm>
            <a:off x="684212" y="4365625"/>
            <a:ext cx="2170200" cy="533700"/>
          </a:xfrm>
          <a:prstGeom prst="rect">
            <a:avLst/>
          </a:prstGeom>
          <a:noFill/>
          <a:ln>
            <a:noFill/>
          </a:ln>
        </p:spPr>
        <p:txBody>
          <a:bodyPr anchorCtr="0" anchor="t" bIns="50800" lIns="50800" spcFirstLastPara="1" rIns="50800" wrap="square" tIns="50800">
            <a:spAutoFit/>
          </a:bodyPr>
          <a:lstStyle/>
          <a:p>
            <a:pPr indent="-142240" lvl="0" marL="0" marR="0" rtl="0" algn="l">
              <a:lnSpc>
                <a:spcPct val="100000"/>
              </a:lnSpc>
              <a:spcBef>
                <a:spcPts val="0"/>
              </a:spcBef>
              <a:spcAft>
                <a:spcPts val="0"/>
              </a:spcAft>
              <a:buClr>
                <a:schemeClr val="accent4"/>
              </a:buClr>
              <a:buSzPts val="2240"/>
              <a:buFont typeface="Helvetica Neue"/>
              <a:buChar char="•"/>
            </a:pPr>
            <a:r>
              <a:rPr b="0" i="0" lang="es-AR" sz="2800" u="none" cap="none" strike="noStrike">
                <a:solidFill>
                  <a:schemeClr val="accent4"/>
                </a:solidFill>
                <a:latin typeface="Arial"/>
                <a:ea typeface="Arial"/>
                <a:cs typeface="Arial"/>
                <a:sym typeface="Arial"/>
              </a:rPr>
              <a:t>POR </a:t>
            </a:r>
            <a:r>
              <a:rPr lang="es-AR" sz="2800">
                <a:solidFill>
                  <a:schemeClr val="accent4"/>
                </a:solidFill>
              </a:rPr>
              <a:t>QUÉ</a:t>
            </a:r>
            <a:r>
              <a:rPr b="0" i="0" lang="es-AR" sz="2800" u="none" cap="none" strike="noStrike">
                <a:solidFill>
                  <a:schemeClr val="accent4"/>
                </a:solidFill>
                <a:latin typeface="Arial"/>
                <a:ea typeface="Arial"/>
                <a:cs typeface="Arial"/>
                <a:sym typeface="Arial"/>
              </a:rPr>
              <a:t>:</a:t>
            </a:r>
            <a:endParaRPr/>
          </a:p>
        </p:txBody>
      </p:sp>
      <p:sp>
        <p:nvSpPr>
          <p:cNvPr id="58" name="Google Shape;58;p3"/>
          <p:cNvSpPr txBox="1"/>
          <p:nvPr/>
        </p:nvSpPr>
        <p:spPr>
          <a:xfrm>
            <a:off x="3348037" y="4365625"/>
            <a:ext cx="3213000" cy="533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chemeClr val="accent4"/>
              </a:buClr>
              <a:buSzPts val="2800"/>
              <a:buFont typeface="Arial"/>
              <a:buNone/>
            </a:pPr>
            <a:r>
              <a:rPr b="0" i="0" lang="es-AR" sz="2800" u="none" cap="none" strike="noStrike">
                <a:solidFill>
                  <a:schemeClr val="accent4"/>
                </a:solidFill>
                <a:latin typeface="Arial"/>
                <a:ea typeface="Arial"/>
                <a:cs typeface="Arial"/>
                <a:sym typeface="Arial"/>
              </a:rPr>
              <a:t>Moral y </a:t>
            </a:r>
            <a:r>
              <a:rPr lang="es-AR" sz="2800">
                <a:solidFill>
                  <a:schemeClr val="accent4"/>
                </a:solidFill>
              </a:rPr>
              <a:t>Económica</a:t>
            </a:r>
            <a:endParaRPr b="0" i="0" sz="2800" u="none" cap="none" strike="noStrike">
              <a:solidFill>
                <a:schemeClr val="accent4"/>
              </a:solidFill>
              <a:latin typeface="Arial"/>
              <a:ea typeface="Arial"/>
              <a:cs typeface="Arial"/>
              <a:sym typeface="Arial"/>
            </a:endParaRPr>
          </a:p>
        </p:txBody>
      </p:sp>
      <p:sp>
        <p:nvSpPr>
          <p:cNvPr id="59" name="Google Shape;59;p3"/>
          <p:cNvSpPr txBox="1"/>
          <p:nvPr/>
        </p:nvSpPr>
        <p:spPr>
          <a:xfrm>
            <a:off x="684212" y="5589587"/>
            <a:ext cx="2366964" cy="520701"/>
          </a:xfrm>
          <a:prstGeom prst="rect">
            <a:avLst/>
          </a:prstGeom>
          <a:noFill/>
          <a:ln>
            <a:noFill/>
          </a:ln>
        </p:spPr>
        <p:txBody>
          <a:bodyPr anchorCtr="0" anchor="t" bIns="50800" lIns="50800" spcFirstLastPara="1" rIns="50800" wrap="square" tIns="50800">
            <a:spAutoFit/>
          </a:bodyPr>
          <a:lstStyle/>
          <a:p>
            <a:pPr indent="-142240" lvl="0" marL="0" marR="0" rtl="0" algn="l">
              <a:lnSpc>
                <a:spcPct val="100000"/>
              </a:lnSpc>
              <a:spcBef>
                <a:spcPts val="0"/>
              </a:spcBef>
              <a:spcAft>
                <a:spcPts val="0"/>
              </a:spcAft>
              <a:buClr>
                <a:schemeClr val="accent4"/>
              </a:buClr>
              <a:buSzPts val="2240"/>
              <a:buFont typeface="Helvetica Neue"/>
              <a:buChar char="•"/>
            </a:pPr>
            <a:r>
              <a:rPr b="0" i="0" lang="es-AR" sz="2800" u="none" cap="none" strike="noStrike">
                <a:solidFill>
                  <a:schemeClr val="accent4"/>
                </a:solidFill>
                <a:latin typeface="Arial"/>
                <a:ea typeface="Arial"/>
                <a:cs typeface="Arial"/>
                <a:sym typeface="Arial"/>
              </a:rPr>
              <a:t>PARA QUE:</a:t>
            </a:r>
            <a:endParaRPr/>
          </a:p>
        </p:txBody>
      </p:sp>
      <p:sp>
        <p:nvSpPr>
          <p:cNvPr id="60" name="Google Shape;60;p3"/>
          <p:cNvSpPr txBox="1"/>
          <p:nvPr/>
        </p:nvSpPr>
        <p:spPr>
          <a:xfrm>
            <a:off x="3348037" y="5589587"/>
            <a:ext cx="4698900" cy="533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chemeClr val="accent4"/>
              </a:buClr>
              <a:buSzPts val="2800"/>
              <a:buFont typeface="Arial"/>
              <a:buNone/>
            </a:pPr>
            <a:r>
              <a:rPr b="0" i="0" lang="es-AR" sz="2800" u="none" cap="none" strike="noStrike">
                <a:solidFill>
                  <a:schemeClr val="accent4"/>
                </a:solidFill>
                <a:latin typeface="Arial"/>
                <a:ea typeface="Arial"/>
                <a:cs typeface="Arial"/>
                <a:sym typeface="Arial"/>
              </a:rPr>
              <a:t>Evitar </a:t>
            </a:r>
            <a:r>
              <a:rPr lang="es-AR" sz="2800">
                <a:solidFill>
                  <a:schemeClr val="accent4"/>
                </a:solidFill>
              </a:rPr>
              <a:t>Pérdidas</a:t>
            </a:r>
            <a:r>
              <a:rPr b="0" i="0" lang="es-AR" sz="2800" u="none" cap="none" strike="noStrike">
                <a:solidFill>
                  <a:schemeClr val="accent4"/>
                </a:solidFill>
                <a:latin typeface="Arial"/>
                <a:ea typeface="Arial"/>
                <a:cs typeface="Arial"/>
                <a:sym typeface="Arial"/>
              </a:rPr>
              <a:t> innecesarias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
                                            <p:txEl>
                                              <p:pRg end="0" st="0"/>
                                            </p:txEl>
                                          </p:spTgt>
                                        </p:tgtEl>
                                        <p:attrNameLst>
                                          <p:attrName>style.visibility</p:attrName>
                                        </p:attrNameLst>
                                      </p:cBhvr>
                                      <p:to>
                                        <p:strVal val="visible"/>
                                      </p:to>
                                    </p:set>
                                    <p:anim calcmode="lin" valueType="num">
                                      <p:cBhvr additive="base">
                                        <p:cTn dur="500"/>
                                        <p:tgtEl>
                                          <p:spTgt spid="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500"/>
                                        <p:tgtEl>
                                          <p:spTgt spid="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p:tgtEl>
                                          <p:spTgt spid="5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5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p:tgtEl>
                                          <p:spTgt spid="5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p:tgtEl>
                                          <p:spTgt spid="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p:tgtEl>
                                          <p:spTgt spid="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idx="1" type="body"/>
          </p:nvPr>
        </p:nvSpPr>
        <p:spPr>
          <a:xfrm>
            <a:off x="539750" y="1718975"/>
            <a:ext cx="8207400" cy="4734300"/>
          </a:xfrm>
          <a:prstGeom prst="rect">
            <a:avLst/>
          </a:prstGeom>
          <a:noFill/>
          <a:ln>
            <a:noFill/>
          </a:ln>
        </p:spPr>
        <p:txBody>
          <a:bodyPr anchorCtr="0" anchor="t" bIns="50800" lIns="50800" spcFirstLastPara="1" rIns="50800" wrap="square" tIns="50800">
            <a:normAutofit lnSpcReduction="20000"/>
          </a:bodyPr>
          <a:lstStyle/>
          <a:p>
            <a:pPr indent="-342900" lvl="0" marL="342900" rtl="0" algn="ctr">
              <a:lnSpc>
                <a:spcPct val="100000"/>
              </a:lnSpc>
              <a:spcBef>
                <a:spcPts val="0"/>
              </a:spcBef>
              <a:spcAft>
                <a:spcPts val="0"/>
              </a:spcAft>
              <a:buClr>
                <a:schemeClr val="accent4"/>
              </a:buClr>
              <a:buSzPts val="4400"/>
              <a:buFont typeface="Arial"/>
              <a:buNone/>
            </a:pPr>
            <a:r>
              <a:t/>
            </a:r>
            <a:endParaRPr/>
          </a:p>
          <a:p>
            <a:pPr indent="-342900" lvl="0" marL="342900" rtl="0" algn="l">
              <a:lnSpc>
                <a:spcPct val="100000"/>
              </a:lnSpc>
              <a:spcBef>
                <a:spcPts val="800"/>
              </a:spcBef>
              <a:spcAft>
                <a:spcPts val="0"/>
              </a:spcAft>
              <a:buClr>
                <a:schemeClr val="accent4"/>
              </a:buClr>
              <a:buSzPts val="3600"/>
              <a:buFont typeface="Arial"/>
              <a:buNone/>
            </a:pPr>
            <a:r>
              <a:rPr lang="es-AR" sz="3600"/>
              <a:t>	Estado, que debe ser buscado, adquirido y conservado. Es la protección de todo lo que reviste valor para una persona, grupo o nación. Se materializa en la situación resultante de la realización de diversas actividades destinadas a evitar la pérdida o destrucción de lo que se preserva.</a:t>
            </a:r>
            <a:endParaRPr/>
          </a:p>
        </p:txBody>
      </p:sp>
      <p:sp>
        <p:nvSpPr>
          <p:cNvPr id="66" name="Google Shape;66;p4"/>
          <p:cNvSpPr txBox="1"/>
          <p:nvPr/>
        </p:nvSpPr>
        <p:spPr>
          <a:xfrm>
            <a:off x="863675" y="859500"/>
            <a:ext cx="7348500" cy="861900"/>
          </a:xfrm>
          <a:prstGeom prst="rect">
            <a:avLst/>
          </a:prstGeom>
          <a:noFill/>
          <a:ln>
            <a:noFill/>
          </a:ln>
        </p:spPr>
        <p:txBody>
          <a:bodyPr anchorCtr="0" anchor="t" bIns="91425" lIns="91425" spcFirstLastPara="1" rIns="91425" wrap="square" tIns="91425">
            <a:spAutoFit/>
          </a:bodyPr>
          <a:lstStyle/>
          <a:p>
            <a:pPr indent="-342900" lvl="0" marL="342900" rtl="0" algn="ctr">
              <a:spcBef>
                <a:spcPts val="0"/>
              </a:spcBef>
              <a:spcAft>
                <a:spcPts val="0"/>
              </a:spcAft>
              <a:buClr>
                <a:schemeClr val="dk1"/>
              </a:buClr>
              <a:buSzPts val="4400"/>
              <a:buFont typeface="Arial"/>
              <a:buNone/>
            </a:pPr>
            <a:r>
              <a:rPr b="1" lang="es-AR" sz="4400" u="sng">
                <a:solidFill>
                  <a:schemeClr val="dk1"/>
                </a:solidFill>
              </a:rPr>
              <a:t>SEGURIDAD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 calcmode="lin" valueType="num">
                                      <p:cBhvr additive="base">
                                        <p:cTn dur="500"/>
                                        <p:tgtEl>
                                          <p:spTgt spid="6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 calcmode="lin" valueType="num">
                                      <p:cBhvr additive="base">
                                        <p:cTn dur="500"/>
                                        <p:tgtEl>
                                          <p:spTgt spid="6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5"/>
          <p:cNvSpPr txBox="1"/>
          <p:nvPr>
            <p:ph idx="1" type="body"/>
          </p:nvPr>
        </p:nvSpPr>
        <p:spPr>
          <a:xfrm>
            <a:off x="457200" y="1600200"/>
            <a:ext cx="8229600" cy="4525963"/>
          </a:xfrm>
          <a:prstGeom prst="rect">
            <a:avLst/>
          </a:prstGeom>
          <a:noFill/>
          <a:ln>
            <a:noFill/>
          </a:ln>
        </p:spPr>
        <p:txBody>
          <a:bodyPr anchorCtr="0" anchor="t" bIns="50800" lIns="50800" spcFirstLastPara="1" rIns="50800" wrap="square" tIns="50800">
            <a:normAutofit lnSpcReduction="20000"/>
          </a:bodyPr>
          <a:lstStyle/>
          <a:p>
            <a:pPr indent="0" lvl="0" marL="0" rtl="0" algn="l">
              <a:lnSpc>
                <a:spcPct val="100000"/>
              </a:lnSpc>
              <a:spcBef>
                <a:spcPts val="0"/>
              </a:spcBef>
              <a:spcAft>
                <a:spcPts val="0"/>
              </a:spcAft>
              <a:buClr>
                <a:schemeClr val="accent4"/>
              </a:buClr>
              <a:buSzPts val="4400"/>
              <a:buFont typeface="Arial"/>
              <a:buNone/>
            </a:pPr>
            <a:r>
              <a:t/>
            </a:r>
            <a:endParaRPr/>
          </a:p>
          <a:p>
            <a:pPr indent="-342900" lvl="0" marL="342900" rtl="0" algn="ctr">
              <a:lnSpc>
                <a:spcPct val="100000"/>
              </a:lnSpc>
              <a:spcBef>
                <a:spcPts val="700"/>
              </a:spcBef>
              <a:spcAft>
                <a:spcPts val="0"/>
              </a:spcAft>
              <a:buClr>
                <a:schemeClr val="accent4"/>
              </a:buClr>
              <a:buSzPts val="4400"/>
              <a:buFont typeface="Arial"/>
              <a:buNone/>
            </a:pPr>
            <a:r>
              <a:t/>
            </a:r>
            <a:endParaRPr b="1" sz="4400"/>
          </a:p>
          <a:p>
            <a:pPr indent="-342900" lvl="0" marL="342900" rtl="0" algn="l">
              <a:lnSpc>
                <a:spcPct val="100000"/>
              </a:lnSpc>
              <a:spcBef>
                <a:spcPts val="800"/>
              </a:spcBef>
              <a:spcAft>
                <a:spcPts val="0"/>
              </a:spcAft>
              <a:buClr>
                <a:schemeClr val="accent4"/>
              </a:buClr>
              <a:buSzPts val="3600"/>
              <a:buFont typeface="Arial"/>
              <a:buNone/>
            </a:pPr>
            <a:r>
              <a:rPr lang="es-AR" sz="3600"/>
              <a:t>	Situación, suceso o circunstancia que pueda dar a lugar a un accidente. </a:t>
            </a:r>
            <a:r>
              <a:rPr lang="es-AR" sz="3600" u="sng"/>
              <a:t>AMENAZAS</a:t>
            </a:r>
            <a:r>
              <a:rPr lang="es-AR" sz="3600"/>
              <a:t>.</a:t>
            </a:r>
            <a:endParaRPr/>
          </a:p>
          <a:p>
            <a:pPr indent="-342900" lvl="0" marL="342900" rtl="0" algn="l">
              <a:lnSpc>
                <a:spcPct val="100000"/>
              </a:lnSpc>
              <a:spcBef>
                <a:spcPts val="800"/>
              </a:spcBef>
              <a:spcAft>
                <a:spcPts val="0"/>
              </a:spcAft>
              <a:buClr>
                <a:schemeClr val="accent4"/>
              </a:buClr>
              <a:buSzPts val="3600"/>
              <a:buFont typeface="Arial"/>
              <a:buNone/>
            </a:pPr>
            <a:r>
              <a:rPr lang="es-AR" sz="3600"/>
              <a:t>  «x factor, es una factor de peligro (desde un tornillo hasta un pájaro, depende que sea determina el impacto del mismo)»</a:t>
            </a:r>
            <a:endParaRPr sz="3600"/>
          </a:p>
        </p:txBody>
      </p:sp>
      <p:sp>
        <p:nvSpPr>
          <p:cNvPr id="72" name="Google Shape;72;p5"/>
          <p:cNvSpPr txBox="1"/>
          <p:nvPr/>
        </p:nvSpPr>
        <p:spPr>
          <a:xfrm>
            <a:off x="903650" y="698325"/>
            <a:ext cx="7348500" cy="1077300"/>
          </a:xfrm>
          <a:prstGeom prst="rect">
            <a:avLst/>
          </a:prstGeom>
          <a:noFill/>
          <a:ln>
            <a:noFill/>
          </a:ln>
        </p:spPr>
        <p:txBody>
          <a:bodyPr anchorCtr="0" anchor="t" bIns="91425" lIns="91425" spcFirstLastPara="1" rIns="91425" wrap="square" tIns="91425">
            <a:spAutoFit/>
          </a:bodyPr>
          <a:lstStyle/>
          <a:p>
            <a:pPr indent="-342900" lvl="0" marL="342900" rtl="0" algn="ctr">
              <a:spcBef>
                <a:spcPts val="0"/>
              </a:spcBef>
              <a:spcAft>
                <a:spcPts val="0"/>
              </a:spcAft>
              <a:buClr>
                <a:schemeClr val="dk1"/>
              </a:buClr>
              <a:buSzPts val="4400"/>
              <a:buFont typeface="Arial"/>
              <a:buNone/>
            </a:pPr>
            <a:r>
              <a:rPr b="1" lang="es-AR" sz="4400" u="sng">
                <a:solidFill>
                  <a:schemeClr val="dk1"/>
                </a:solidFill>
              </a:rPr>
              <a:t>PELIGRO</a:t>
            </a:r>
            <a:endParaRPr sz="32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100"/>
                                        <p:tgtEl>
                                          <p:spTgt spid="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009999"/>
      </a:accent5>
      <a:accent6>
        <a:srgbClr val="99CC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009999"/>
      </a:accent5>
      <a:accent6>
        <a:srgbClr val="99CC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