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pt-BR">
                <a:solidFill>
                  <a:schemeClr val="dk2"/>
                </a:solidFill>
              </a:rPr>
              <a:t>Testing for quality isn't </a:t>
            </a:r>
            <a:r>
              <a:rPr i="1" lang="pt-BR">
                <a:solidFill>
                  <a:schemeClr val="dk2"/>
                </a:solidFill>
              </a:rPr>
              <a:t>assuring</a:t>
            </a:r>
            <a:r>
              <a:rPr lang="pt-BR">
                <a:solidFill>
                  <a:schemeClr val="dk2"/>
                </a:solidFill>
              </a:rPr>
              <a:t> quality, it's </a:t>
            </a:r>
            <a:r>
              <a:rPr i="1" lang="pt-BR">
                <a:solidFill>
                  <a:schemeClr val="dk2"/>
                </a:solidFill>
              </a:rPr>
              <a:t>controlling</a:t>
            </a:r>
            <a:r>
              <a:rPr lang="pt-BR">
                <a:solidFill>
                  <a:schemeClr val="dk2"/>
                </a:solidFill>
              </a:rPr>
              <a:t> it.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5"/>
            <a:ext cx="6321600" cy="3002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3"/>
            <a:ext cx="2808000" cy="2806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200" cy="38355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200" cy="1345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t-BR"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c2.com/cgi/wiki?QualityAssura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rIns="91425" tIns="91425">
            <a:noAutofit/>
          </a:bodyPr>
          <a:lstStyle/>
          <a:p>
            <a:pPr lvl="0">
              <a:spcBef>
                <a:spcPts val="0"/>
              </a:spcBef>
              <a:buNone/>
            </a:pPr>
            <a:r>
              <a:rPr lang="pt-BR"/>
              <a:t>“Quality Assurance”</a:t>
            </a:r>
          </a:p>
        </p:txBody>
      </p:sp>
      <p:sp>
        <p:nvSpPr>
          <p:cNvPr id="73" name="Shape 73"/>
          <p:cNvSpPr txBox="1"/>
          <p:nvPr>
            <p:ph idx="1" type="subTitle"/>
          </p:nvPr>
        </p:nvSpPr>
        <p:spPr>
          <a:xfrm>
            <a:off x="2390266" y="3238450"/>
            <a:ext cx="6331500" cy="1241700"/>
          </a:xfrm>
          <a:prstGeom prst="rect">
            <a:avLst/>
          </a:prstGeom>
        </p:spPr>
        <p:txBody>
          <a:bodyPr anchorCtr="0" anchor="b" bIns="91425" lIns="91425" rIns="91425" tIns="91425">
            <a:noAutofit/>
          </a:bodyPr>
          <a:lstStyle/>
          <a:p>
            <a:pPr lvl="0">
              <a:spcBef>
                <a:spcPts val="0"/>
              </a:spcBef>
              <a:buNone/>
            </a:pPr>
            <a:r>
              <a:rPr lang="pt-BR" sz="2400"/>
              <a:t>A developer’s approach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06425" y="1806825"/>
            <a:ext cx="8296800" cy="1542000"/>
          </a:xfrm>
          <a:prstGeom prst="rect">
            <a:avLst/>
          </a:prstGeom>
        </p:spPr>
        <p:txBody>
          <a:bodyPr anchorCtr="0" anchor="ctr" bIns="91425" lIns="91425" rIns="91425" tIns="91425">
            <a:noAutofit/>
          </a:bodyPr>
          <a:lstStyle/>
          <a:p>
            <a:pPr lvl="0">
              <a:spcBef>
                <a:spcPts val="0"/>
              </a:spcBef>
              <a:buNone/>
            </a:pPr>
            <a:r>
              <a:rPr lang="pt-BR"/>
              <a:t>We need to go deeper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853950" y="1304850"/>
            <a:ext cx="7436100" cy="1538400"/>
          </a:xfrm>
          <a:prstGeom prst="rect">
            <a:avLst/>
          </a:prstGeom>
        </p:spPr>
        <p:txBody>
          <a:bodyPr anchorCtr="0" anchor="ctr" bIns="91425" lIns="91425" rIns="91425" tIns="91425">
            <a:noAutofit/>
          </a:bodyPr>
          <a:lstStyle/>
          <a:p>
            <a:pPr lvl="0" rtl="0">
              <a:spcBef>
                <a:spcPts val="0"/>
              </a:spcBef>
              <a:buNone/>
            </a:pPr>
            <a:r>
              <a:rPr lang="pt-BR" sz="5000"/>
              <a:t>When coding</a:t>
            </a:r>
          </a:p>
        </p:txBody>
      </p:sp>
      <p:sp>
        <p:nvSpPr>
          <p:cNvPr id="129" name="Shape 129"/>
          <p:cNvSpPr txBox="1"/>
          <p:nvPr>
            <p:ph idx="1" type="body"/>
          </p:nvPr>
        </p:nvSpPr>
        <p:spPr>
          <a:xfrm>
            <a:off x="853950" y="2919450"/>
            <a:ext cx="7436100" cy="10716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53950" y="1304850"/>
            <a:ext cx="7436100" cy="1538400"/>
          </a:xfrm>
          <a:prstGeom prst="rect">
            <a:avLst/>
          </a:prstGeom>
        </p:spPr>
        <p:txBody>
          <a:bodyPr anchorCtr="0" anchor="ctr" bIns="91425" lIns="91425" rIns="91425" tIns="91425">
            <a:noAutofit/>
          </a:bodyPr>
          <a:lstStyle/>
          <a:p>
            <a:pPr lvl="0" rtl="0">
              <a:spcBef>
                <a:spcPts val="0"/>
              </a:spcBef>
              <a:buNone/>
            </a:pPr>
            <a:r>
              <a:rPr lang="pt-BR" sz="5000"/>
              <a:t>When (UI,UX)-ing</a:t>
            </a:r>
          </a:p>
        </p:txBody>
      </p:sp>
      <p:sp>
        <p:nvSpPr>
          <p:cNvPr id="135" name="Shape 135"/>
          <p:cNvSpPr txBox="1"/>
          <p:nvPr>
            <p:ph idx="1" type="body"/>
          </p:nvPr>
        </p:nvSpPr>
        <p:spPr>
          <a:xfrm>
            <a:off x="853950" y="2919450"/>
            <a:ext cx="7436100" cy="10716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53950" y="1304850"/>
            <a:ext cx="7436100" cy="1538400"/>
          </a:xfrm>
          <a:prstGeom prst="rect">
            <a:avLst/>
          </a:prstGeom>
        </p:spPr>
        <p:txBody>
          <a:bodyPr anchorCtr="0" anchor="ctr" bIns="91425" lIns="91425" rIns="91425" tIns="91425">
            <a:noAutofit/>
          </a:bodyPr>
          <a:lstStyle/>
          <a:p>
            <a:pPr lvl="0" rtl="0">
              <a:spcBef>
                <a:spcPts val="0"/>
              </a:spcBef>
              <a:buNone/>
            </a:pPr>
            <a:r>
              <a:rPr lang="pt-BR" sz="5000"/>
              <a:t>When stressing</a:t>
            </a:r>
          </a:p>
        </p:txBody>
      </p:sp>
      <p:sp>
        <p:nvSpPr>
          <p:cNvPr id="141" name="Shape 141"/>
          <p:cNvSpPr txBox="1"/>
          <p:nvPr>
            <p:ph idx="1" type="body"/>
          </p:nvPr>
        </p:nvSpPr>
        <p:spPr>
          <a:xfrm>
            <a:off x="853950" y="2919450"/>
            <a:ext cx="7436100" cy="10716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06425" y="1806825"/>
            <a:ext cx="8296800" cy="1542000"/>
          </a:xfrm>
          <a:prstGeom prst="rect">
            <a:avLst/>
          </a:prstGeom>
        </p:spPr>
        <p:txBody>
          <a:bodyPr anchorCtr="0" anchor="ctr" bIns="91425" lIns="91425" rIns="91425" tIns="91425">
            <a:noAutofit/>
          </a:bodyPr>
          <a:lstStyle/>
          <a:p>
            <a:pPr lvl="0">
              <a:spcBef>
                <a:spcPts val="0"/>
              </a:spcBef>
              <a:buNone/>
            </a:pPr>
            <a:r>
              <a:rPr lang="pt-BR"/>
              <a:t>“What if…?”</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06425" y="1806825"/>
            <a:ext cx="8296800" cy="1542000"/>
          </a:xfrm>
          <a:prstGeom prst="rect">
            <a:avLst/>
          </a:prstGeom>
        </p:spPr>
        <p:txBody>
          <a:bodyPr anchorCtr="0" anchor="ctr" bIns="91425" lIns="91425" rIns="91425" tIns="91425">
            <a:noAutofit/>
          </a:bodyPr>
          <a:lstStyle/>
          <a:p>
            <a:pPr lvl="0">
              <a:spcBef>
                <a:spcPts val="0"/>
              </a:spcBef>
              <a:buNone/>
            </a:pPr>
            <a:r>
              <a:rPr lang="pt-BR"/>
              <a:t>Be creative, think outside the box</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06425" y="1806825"/>
            <a:ext cx="8296800" cy="1542000"/>
          </a:xfrm>
          <a:prstGeom prst="rect">
            <a:avLst/>
          </a:prstGeom>
        </p:spPr>
        <p:txBody>
          <a:bodyPr anchorCtr="0" anchor="ctr" bIns="91425" lIns="91425" rIns="91425" tIns="91425">
            <a:noAutofit/>
          </a:bodyPr>
          <a:lstStyle/>
          <a:p>
            <a:pPr lvl="0">
              <a:spcBef>
                <a:spcPts val="0"/>
              </a:spcBef>
              <a:buNone/>
            </a:pPr>
            <a:r>
              <a:rPr lang="pt-BR"/>
              <a:t>What’s is it?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2400250" y="575950"/>
            <a:ext cx="6321600" cy="635400"/>
          </a:xfrm>
          <a:prstGeom prst="rect">
            <a:avLst/>
          </a:prstGeom>
        </p:spPr>
        <p:txBody>
          <a:bodyPr anchorCtr="0" anchor="t" bIns="91425" lIns="91425" rIns="91425" tIns="91425">
            <a:noAutofit/>
          </a:bodyPr>
          <a:lstStyle/>
          <a:p>
            <a:pPr lvl="0">
              <a:spcBef>
                <a:spcPts val="0"/>
              </a:spcBef>
              <a:buNone/>
            </a:pPr>
            <a:r>
              <a:rPr lang="pt-BR">
                <a:solidFill>
                  <a:schemeClr val="dk1"/>
                </a:solidFill>
              </a:rPr>
              <a:t>Techopedia</a:t>
            </a:r>
          </a:p>
        </p:txBody>
      </p:sp>
      <p:sp>
        <p:nvSpPr>
          <p:cNvPr id="84" name="Shape 84"/>
          <p:cNvSpPr txBox="1"/>
          <p:nvPr>
            <p:ph idx="1" type="body"/>
          </p:nvPr>
        </p:nvSpPr>
        <p:spPr>
          <a:xfrm>
            <a:off x="2410112" y="1595775"/>
            <a:ext cx="6321600" cy="3002399"/>
          </a:xfrm>
          <a:prstGeom prst="rect">
            <a:avLst/>
          </a:prstGeom>
        </p:spPr>
        <p:txBody>
          <a:bodyPr anchorCtr="0" anchor="t" bIns="91425" lIns="91425" rIns="91425" tIns="91425">
            <a:noAutofit/>
          </a:bodyPr>
          <a:lstStyle/>
          <a:p>
            <a:pPr lvl="0">
              <a:spcBef>
                <a:spcPts val="0"/>
              </a:spcBef>
              <a:buClr>
                <a:schemeClr val="dk2"/>
              </a:buClr>
              <a:buSzPct val="61111"/>
              <a:buFont typeface="Arial"/>
              <a:buNone/>
            </a:pPr>
            <a:r>
              <a:rPr lang="pt-BR"/>
              <a:t>Software quality assurance (SQA) is a process that ensures that developed software meets and complies with defined or standardized quality specifications. SQA is an ongoing process within the software development life cycle (SDLC) that routinely checks the developed software to ensure it meets desired quality measures.</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2400250" y="575950"/>
            <a:ext cx="6321600" cy="635400"/>
          </a:xfrm>
          <a:prstGeom prst="rect">
            <a:avLst/>
          </a:prstGeom>
        </p:spPr>
        <p:txBody>
          <a:bodyPr anchorCtr="0" anchor="t" bIns="91425" lIns="91425" rIns="91425" tIns="91425">
            <a:noAutofit/>
          </a:bodyPr>
          <a:lstStyle/>
          <a:p>
            <a:pPr lvl="0">
              <a:spcBef>
                <a:spcPts val="0"/>
              </a:spcBef>
              <a:buNone/>
            </a:pPr>
            <a:r>
              <a:rPr lang="pt-BR">
                <a:solidFill>
                  <a:schemeClr val="dk1"/>
                </a:solidFill>
                <a:hlinkClick r:id="rId3"/>
              </a:rPr>
              <a:t>Content Creation Wiki</a:t>
            </a:r>
          </a:p>
        </p:txBody>
      </p:sp>
      <p:sp>
        <p:nvSpPr>
          <p:cNvPr id="90" name="Shape 90"/>
          <p:cNvSpPr txBox="1"/>
          <p:nvPr>
            <p:ph idx="1" type="body"/>
          </p:nvPr>
        </p:nvSpPr>
        <p:spPr>
          <a:xfrm>
            <a:off x="2410112" y="1595775"/>
            <a:ext cx="6321600" cy="3002399"/>
          </a:xfrm>
          <a:prstGeom prst="rect">
            <a:avLst/>
          </a:prstGeom>
        </p:spPr>
        <p:txBody>
          <a:bodyPr anchorCtr="0" anchor="t" bIns="91425" lIns="91425" rIns="91425" tIns="91425">
            <a:noAutofit/>
          </a:bodyPr>
          <a:lstStyle/>
          <a:p>
            <a:pPr lvl="0">
              <a:spcBef>
                <a:spcPts val="0"/>
              </a:spcBef>
              <a:buNone/>
            </a:pPr>
            <a:r>
              <a:rPr lang="pt-BR"/>
              <a:t>A process/effort that ensures that processes are followed, that the processes have us doing the right things, the right way, and when they fail to be used or fail to perform as expected we have a way to correct, adjust, or escalate the matter until it is resolved to everyone's satisfaction. Everything else "QA" is some effort to implement/support the above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06425" y="1806825"/>
            <a:ext cx="8296800" cy="1542000"/>
          </a:xfrm>
          <a:prstGeom prst="rect">
            <a:avLst/>
          </a:prstGeom>
        </p:spPr>
        <p:txBody>
          <a:bodyPr anchorCtr="0" anchor="ctr" bIns="91425" lIns="91425" rIns="91425" tIns="91425">
            <a:noAutofit/>
          </a:bodyPr>
          <a:lstStyle/>
          <a:p>
            <a:pPr lvl="0">
              <a:spcBef>
                <a:spcPts val="0"/>
              </a:spcBef>
              <a:buNone/>
            </a:pPr>
            <a:r>
              <a:rPr lang="pt-BR"/>
              <a:t>Quality {Control,Assurance}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853950" y="1304850"/>
            <a:ext cx="7436100" cy="1538400"/>
          </a:xfrm>
          <a:prstGeom prst="rect">
            <a:avLst/>
          </a:prstGeom>
        </p:spPr>
        <p:txBody>
          <a:bodyPr anchorCtr="0" anchor="ctr" bIns="91425" lIns="91425" rIns="91425" tIns="91425">
            <a:noAutofit/>
          </a:bodyPr>
          <a:lstStyle/>
          <a:p>
            <a:pPr lvl="0">
              <a:spcBef>
                <a:spcPts val="0"/>
              </a:spcBef>
              <a:buNone/>
            </a:pPr>
            <a:r>
              <a:rPr lang="pt-BR" sz="5000"/>
              <a:t>Quality Assurance</a:t>
            </a:r>
          </a:p>
        </p:txBody>
      </p:sp>
      <p:sp>
        <p:nvSpPr>
          <p:cNvPr id="101" name="Shape 101"/>
          <p:cNvSpPr txBox="1"/>
          <p:nvPr>
            <p:ph idx="1" type="body"/>
          </p:nvPr>
        </p:nvSpPr>
        <p:spPr>
          <a:xfrm>
            <a:off x="853950" y="2919450"/>
            <a:ext cx="7436100" cy="1071600"/>
          </a:xfrm>
          <a:prstGeom prst="rect">
            <a:avLst/>
          </a:prstGeom>
        </p:spPr>
        <p:txBody>
          <a:bodyPr anchorCtr="0" anchor="t" bIns="91425" lIns="91425" rIns="91425" tIns="91425">
            <a:noAutofit/>
          </a:bodyPr>
          <a:lstStyle/>
          <a:p>
            <a:pPr lvl="0">
              <a:spcBef>
                <a:spcPts val="0"/>
              </a:spcBef>
              <a:buNone/>
            </a:pPr>
            <a:r>
              <a:rPr lang="pt-BR"/>
              <a:t>Makes sure you are doing the right things, the right way.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853950" y="1304850"/>
            <a:ext cx="7436100" cy="1538400"/>
          </a:xfrm>
          <a:prstGeom prst="rect">
            <a:avLst/>
          </a:prstGeom>
        </p:spPr>
        <p:txBody>
          <a:bodyPr anchorCtr="0" anchor="ctr" bIns="91425" lIns="91425" rIns="91425" tIns="91425">
            <a:noAutofit/>
          </a:bodyPr>
          <a:lstStyle/>
          <a:p>
            <a:pPr lvl="0" rtl="0">
              <a:spcBef>
                <a:spcPts val="0"/>
              </a:spcBef>
              <a:buNone/>
            </a:pPr>
            <a:r>
              <a:rPr lang="pt-BR" sz="5000"/>
              <a:t>Quality Control</a:t>
            </a:r>
          </a:p>
        </p:txBody>
      </p:sp>
      <p:sp>
        <p:nvSpPr>
          <p:cNvPr id="107" name="Shape 107"/>
          <p:cNvSpPr txBox="1"/>
          <p:nvPr>
            <p:ph idx="1" type="body"/>
          </p:nvPr>
        </p:nvSpPr>
        <p:spPr>
          <a:xfrm>
            <a:off x="853950" y="2919450"/>
            <a:ext cx="7436100" cy="1071600"/>
          </a:xfrm>
          <a:prstGeom prst="rect">
            <a:avLst/>
          </a:prstGeom>
        </p:spPr>
        <p:txBody>
          <a:bodyPr anchorCtr="0" anchor="t" bIns="91425" lIns="91425" rIns="91425" tIns="91425">
            <a:noAutofit/>
          </a:bodyPr>
          <a:lstStyle/>
          <a:p>
            <a:pPr lvl="0" rtl="0">
              <a:spcBef>
                <a:spcPts val="0"/>
              </a:spcBef>
              <a:buNone/>
            </a:pPr>
            <a:r>
              <a:rPr lang="pt-BR"/>
              <a:t>Makes sure the results of what you've done are what you expected.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06425" y="1806825"/>
            <a:ext cx="8296800" cy="1542000"/>
          </a:xfrm>
          <a:prstGeom prst="rect">
            <a:avLst/>
          </a:prstGeom>
        </p:spPr>
        <p:txBody>
          <a:bodyPr anchorCtr="0" anchor="ctr" bIns="91425" lIns="91425" rIns="91425" tIns="91425">
            <a:noAutofit/>
          </a:bodyPr>
          <a:lstStyle/>
          <a:p>
            <a:pPr lvl="0">
              <a:spcBef>
                <a:spcPts val="0"/>
              </a:spcBef>
              <a:buNone/>
            </a:pPr>
            <a:r>
              <a:rPr lang="pt-BR"/>
              <a:t>So…?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853950" y="1304850"/>
            <a:ext cx="7436100" cy="1538400"/>
          </a:xfrm>
          <a:prstGeom prst="rect">
            <a:avLst/>
          </a:prstGeom>
        </p:spPr>
        <p:txBody>
          <a:bodyPr anchorCtr="0" anchor="ctr" bIns="91425" lIns="91425" rIns="91425" tIns="91425">
            <a:noAutofit/>
          </a:bodyPr>
          <a:lstStyle/>
          <a:p>
            <a:pPr lvl="0" rtl="0">
              <a:spcBef>
                <a:spcPts val="0"/>
              </a:spcBef>
              <a:buNone/>
            </a:pPr>
            <a:r>
              <a:rPr lang="pt-BR" sz="5000"/>
              <a:t>Tests Automation</a:t>
            </a:r>
          </a:p>
        </p:txBody>
      </p:sp>
      <p:sp>
        <p:nvSpPr>
          <p:cNvPr id="118" name="Shape 118"/>
          <p:cNvSpPr txBox="1"/>
          <p:nvPr>
            <p:ph idx="1" type="body"/>
          </p:nvPr>
        </p:nvSpPr>
        <p:spPr>
          <a:xfrm>
            <a:off x="853950" y="2919450"/>
            <a:ext cx="7436100" cy="1071600"/>
          </a:xfrm>
          <a:prstGeom prst="rect">
            <a:avLst/>
          </a:prstGeom>
        </p:spPr>
        <p:txBody>
          <a:bodyPr anchorCtr="0" anchor="t" bIns="91425" lIns="91425" rIns="91425" tIns="91425">
            <a:noAutofit/>
          </a:bodyPr>
          <a:lstStyle/>
          <a:p>
            <a:pPr lvl="0" rtl="0">
              <a:spcBef>
                <a:spcPts val="0"/>
              </a:spcBef>
              <a:buNone/>
            </a:pPr>
            <a:r>
              <a:rPr lang="pt-BR"/>
              <a:t>Tests against known/expected behaviours.</a:t>
            </a:r>
          </a:p>
        </p:txBody>
      </p:sp>
    </p:spTree>
  </p:cSld>
  <p:clrMapOvr>
    <a:masterClrMapping/>
  </p:clrMapOvr>
</p:sld>
</file>

<file path=ppt/theme/theme1.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