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sldIdLst>
    <p:sldId id="256" r:id="rId5"/>
    <p:sldId id="257" r:id="rId6"/>
    <p:sldId id="261" r:id="rId7"/>
    <p:sldId id="276"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260" r:id="rId22"/>
    <p:sldId id="277" r:id="rId23"/>
    <p:sldId id="278" r:id="rId24"/>
    <p:sldId id="279" r:id="rId25"/>
    <p:sldId id="309" r:id="rId26"/>
    <p:sldId id="294" r:id="rId27"/>
    <p:sldId id="271"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80A"/>
    <a:srgbClr val="F0EFEC"/>
    <a:srgbClr val="29303A"/>
    <a:srgbClr val="E86577"/>
    <a:srgbClr val="7573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502" autoAdjust="0"/>
  </p:normalViewPr>
  <p:slideViewPr>
    <p:cSldViewPr snapToGrid="0" snapToObjects="1">
      <p:cViewPr varScale="1">
        <p:scale>
          <a:sx n="124" d="100"/>
          <a:sy n="124" d="100"/>
        </p:scale>
        <p:origin x="-120" y="-36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786B8-550F-4E89-B1A6-31486A806257}" type="datetimeFigureOut">
              <a:rPr lang="zh-CN" altLang="en-US" smtClean="0"/>
              <a:pPr/>
              <a:t>12/9/16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B5300-D273-484F-9660-6A6BB403D68B}" type="slidenum">
              <a:rPr lang="zh-CN" altLang="en-US" smtClean="0"/>
              <a:pPr/>
              <a:t>‹#›</a:t>
            </a:fld>
            <a:endParaRPr lang="zh-CN" altLang="en-US"/>
          </a:p>
        </p:txBody>
      </p:sp>
    </p:spTree>
    <p:extLst>
      <p:ext uri="{BB962C8B-B14F-4D97-AF65-F5344CB8AC3E}">
        <p14:creationId xmlns:p14="http://schemas.microsoft.com/office/powerpoint/2010/main" val="20168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45"/>
          <p:cNvSpPr>
            <a:spLocks noGrp="1" noChangeArrowheads="1"/>
          </p:cNvSpPr>
          <p:nvPr>
            <p:ph type="sldNum"/>
          </p:nvPr>
        </p:nvSpPr>
        <p:spPr>
          <a:ln/>
        </p:spPr>
        <p:txBody>
          <a:bodyPr/>
          <a:lstStyle/>
          <a:p>
            <a:fld id="{8B2B43BE-A9B9-084A-B56F-200A07BEA15E}" type="slidenum">
              <a:rPr lang="en-US"/>
              <a:pPr/>
              <a:t>4</a:t>
            </a:fld>
            <a:endParaRPr lang="en-US"/>
          </a:p>
        </p:txBody>
      </p:sp>
      <p:sp>
        <p:nvSpPr>
          <p:cNvPr id="72705"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2706" name="Text Box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80857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Machine learning algorithms, however, are typically defined in terms of numerical vectors. Therefore, the bags of words for a set of documents is regarded as a</a:t>
            </a:r>
            <a:r>
              <a:rPr lang="en-US" sz="1200" kern="1200" baseline="0" dirty="0" smtClean="0">
                <a:solidFill>
                  <a:schemeClr val="tx1"/>
                </a:solidFill>
                <a:latin typeface="+mn-lt"/>
                <a:ea typeface="+mn-ea"/>
                <a:cs typeface="+mn-cs"/>
              </a:rPr>
              <a:t> term-document matrix where each row is a single document, and each column is a single feature/word; the entry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j in such a matrix captures the frequency (or weight) of the </a:t>
            </a:r>
            <a:r>
              <a:rPr lang="en-US" sz="1200" kern="1200" baseline="0" dirty="0" err="1" smtClean="0">
                <a:solidFill>
                  <a:schemeClr val="tx1"/>
                </a:solidFill>
                <a:latin typeface="+mn-lt"/>
                <a:ea typeface="+mn-ea"/>
                <a:cs typeface="+mn-cs"/>
              </a:rPr>
              <a:t>j'th</a:t>
            </a:r>
            <a:r>
              <a:rPr lang="en-US" sz="1200" kern="1200" baseline="0" dirty="0" smtClean="0">
                <a:solidFill>
                  <a:schemeClr val="tx1"/>
                </a:solidFill>
                <a:latin typeface="+mn-lt"/>
                <a:ea typeface="+mn-ea"/>
                <a:cs typeface="+mn-cs"/>
              </a:rPr>
              <a:t> term of the vocabulary in document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FA81FB6-CCE1-DA46-BE20-BB5041188895}" type="slidenum">
              <a:rPr lang="en-US" smtClean="0"/>
              <a:t>10</a:t>
            </a:fld>
            <a:endParaRPr lang="en-US"/>
          </a:p>
        </p:txBody>
      </p:sp>
    </p:spTree>
    <p:extLst>
      <p:ext uri="{BB962C8B-B14F-4D97-AF65-F5344CB8AC3E}">
        <p14:creationId xmlns:p14="http://schemas.microsoft.com/office/powerpoint/2010/main" val="277541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F0EFE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77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Blank">
    <p:bg>
      <p:bgPr>
        <a:solidFill>
          <a:srgbClr val="75737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2930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353C3D22-615E-4D67-8EBB-A5AE7845FA81}" type="datetimeFigureOut">
              <a:rPr lang="zh-CN" altLang="en-US" smtClean="0"/>
              <a:t>12/9/16</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B7F6CA24-2EB6-42E8-B3D2-80C0A5B3B5C2}" type="slidenum">
              <a:rPr lang="zh-CN" altLang="en-US" smtClean="0"/>
              <a:t>‹#›</a:t>
            </a:fld>
            <a:endParaRPr lang="zh-CN" altLang="en-US"/>
          </a:p>
        </p:txBody>
      </p:sp>
    </p:spTree>
    <p:extLst>
      <p:ext uri="{BB962C8B-B14F-4D97-AF65-F5344CB8AC3E}">
        <p14:creationId xmlns:p14="http://schemas.microsoft.com/office/powerpoint/2010/main" val="31831814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2" r:id="rId2"/>
    <p:sldLayoutId id="2147493463" r:id="rId3"/>
    <p:sldLayoutId id="2147493464" r:id="rId4"/>
    <p:sldLayoutId id="2147493465" r:id="rId5"/>
    <p:sldLayoutId id="2147493466" r:id="rId6"/>
    <p:sldLayoutId id="214749350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n.wikipedia.org/wiki/Yahoo!_Resear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4383" y="461424"/>
            <a:ext cx="6919921" cy="2308324"/>
          </a:xfrm>
          <a:prstGeom prst="rect">
            <a:avLst/>
          </a:prstGeom>
        </p:spPr>
        <p:txBody>
          <a:bodyPr wrap="square">
            <a:spAutoFit/>
          </a:bodyPr>
          <a:lstStyle/>
          <a:p>
            <a:pPr algn="ctr"/>
            <a:r>
              <a:rPr kumimoji="1" lang="en-US" altLang="zh-CN" sz="4000" dirty="0" smtClean="0">
                <a:solidFill>
                  <a:schemeClr val="bg1"/>
                </a:solidFill>
              </a:rPr>
              <a:t>ADS_Team12_Presentation</a:t>
            </a:r>
          </a:p>
          <a:p>
            <a:pPr algn="ctr"/>
            <a:endParaRPr kumimoji="1" lang="en-US" altLang="zh-CN" sz="4000" b="1" dirty="0" smtClean="0">
              <a:solidFill>
                <a:schemeClr val="accent4"/>
              </a:solidFill>
            </a:endParaRPr>
          </a:p>
          <a:p>
            <a:pPr algn="ctr"/>
            <a:r>
              <a:rPr kumimoji="1" lang="en-US" altLang="zh-CN" sz="4000" b="1" dirty="0" err="1" smtClean="0">
                <a:solidFill>
                  <a:schemeClr val="accent4"/>
                </a:solidFill>
              </a:rPr>
              <a:t>Vowpal</a:t>
            </a:r>
            <a:r>
              <a:rPr kumimoji="1" lang="en-US" altLang="zh-CN" sz="4000" b="1" dirty="0" smtClean="0">
                <a:solidFill>
                  <a:schemeClr val="accent4"/>
                </a:solidFill>
              </a:rPr>
              <a:t> Wabbit</a:t>
            </a:r>
            <a:endParaRPr kumimoji="1" lang="en-US" altLang="zh-CN" sz="4000" dirty="0" smtClean="0">
              <a:solidFill>
                <a:schemeClr val="bg1"/>
              </a:solidFill>
            </a:endParaRPr>
          </a:p>
          <a:p>
            <a:pPr algn="ctr"/>
            <a:endParaRPr kumimoji="1" lang="en-US" altLang="zh-CN" sz="1200" dirty="0" smtClean="0">
              <a:solidFill>
                <a:schemeClr val="bg1"/>
              </a:solidFill>
            </a:endParaRPr>
          </a:p>
          <a:p>
            <a:pPr algn="ctr"/>
            <a:r>
              <a:rPr kumimoji="1" lang="en-US" altLang="zh-CN" sz="1200" dirty="0" err="1">
                <a:solidFill>
                  <a:schemeClr val="bg1"/>
                </a:solidFill>
              </a:rPr>
              <a:t>g</a:t>
            </a:r>
            <a:r>
              <a:rPr kumimoji="1" lang="en-US" altLang="zh-CN" sz="1200" dirty="0" err="1" smtClean="0">
                <a:solidFill>
                  <a:schemeClr val="bg1"/>
                </a:solidFill>
              </a:rPr>
              <a:t>it</a:t>
            </a:r>
            <a:r>
              <a:rPr kumimoji="1" lang="en-US" altLang="zh-CN" sz="1200" dirty="0" smtClean="0">
                <a:solidFill>
                  <a:schemeClr val="bg1"/>
                </a:solidFill>
              </a:rPr>
              <a:t> </a:t>
            </a:r>
            <a:r>
              <a:rPr kumimoji="1" lang="en-US" altLang="zh-CN" sz="1200" dirty="0" err="1" smtClean="0">
                <a:solidFill>
                  <a:schemeClr val="bg1"/>
                </a:solidFill>
              </a:rPr>
              <a:t>url</a:t>
            </a:r>
            <a:r>
              <a:rPr kumimoji="1" lang="en-US" altLang="zh-CN" sz="1200" dirty="0">
                <a:solidFill>
                  <a:schemeClr val="bg1"/>
                </a:solidFill>
              </a:rPr>
              <a:t>: https://</a:t>
            </a:r>
            <a:r>
              <a:rPr kumimoji="1" lang="en-US" altLang="zh-CN" sz="1200" dirty="0" err="1">
                <a:solidFill>
                  <a:schemeClr val="bg1"/>
                </a:solidFill>
              </a:rPr>
              <a:t>github.com</a:t>
            </a:r>
            <a:r>
              <a:rPr kumimoji="1" lang="en-US" altLang="zh-CN" sz="1200" dirty="0">
                <a:solidFill>
                  <a:schemeClr val="bg1"/>
                </a:solidFill>
              </a:rPr>
              <a:t>/pagarwal123/</a:t>
            </a:r>
            <a:r>
              <a:rPr kumimoji="1" lang="en-US" altLang="zh-CN" sz="1200" dirty="0" err="1">
                <a:solidFill>
                  <a:schemeClr val="bg1"/>
                </a:solidFill>
              </a:rPr>
              <a:t>Vowpal-Wabbit</a:t>
            </a:r>
            <a:r>
              <a:rPr kumimoji="1" lang="zh-CN" altLang="en-US" sz="1200" dirty="0" smtClean="0">
                <a:solidFill>
                  <a:schemeClr val="bg1"/>
                </a:solidFill>
              </a:rPr>
              <a:t>   </a:t>
            </a:r>
            <a:endParaRPr kumimoji="1" lang="en-US" altLang="zh-CN" sz="1200" dirty="0">
              <a:solidFill>
                <a:schemeClr val="bg1"/>
              </a:solidFill>
            </a:endParaRPr>
          </a:p>
        </p:txBody>
      </p:sp>
      <p:sp>
        <p:nvSpPr>
          <p:cNvPr id="4" name="矩形 3"/>
          <p:cNvSpPr/>
          <p:nvPr/>
        </p:nvSpPr>
        <p:spPr>
          <a:xfrm>
            <a:off x="398088" y="3015969"/>
            <a:ext cx="1967205" cy="1311128"/>
          </a:xfrm>
          <a:prstGeom prst="rect">
            <a:avLst/>
          </a:prstGeom>
        </p:spPr>
        <p:txBody>
          <a:bodyPr wrap="none">
            <a:spAutoFit/>
          </a:bodyPr>
          <a:lstStyle/>
          <a:p>
            <a:pPr marL="342900" lvl="0" indent="-342900" fontAlgn="base">
              <a:lnSpc>
                <a:spcPct val="110000"/>
              </a:lnSpc>
              <a:spcBef>
                <a:spcPct val="0"/>
              </a:spcBef>
              <a:spcAft>
                <a:spcPct val="0"/>
              </a:spcAft>
            </a:pPr>
            <a:r>
              <a:rPr lang="en-US" altLang="zh-CN" kern="0" dirty="0" smtClean="0">
                <a:solidFill>
                  <a:schemeClr val="bg1"/>
                </a:solidFill>
                <a:latin typeface="微软雅黑" panose="020B0503020204020204" pitchFamily="34" charset="-122"/>
                <a:ea typeface="微软雅黑" panose="020B0503020204020204" pitchFamily="34" charset="-122"/>
              </a:rPr>
              <a:t>Team Members:</a:t>
            </a:r>
          </a:p>
          <a:p>
            <a:pPr marL="342900" lvl="0" indent="-342900" fontAlgn="base">
              <a:lnSpc>
                <a:spcPct val="110000"/>
              </a:lnSpc>
              <a:spcBef>
                <a:spcPct val="0"/>
              </a:spcBef>
              <a:spcAft>
                <a:spcPct val="0"/>
              </a:spcAft>
            </a:pPr>
            <a:r>
              <a:rPr lang="en-US" altLang="zh-CN" kern="0" dirty="0" err="1" smtClean="0">
                <a:solidFill>
                  <a:schemeClr val="bg1"/>
                </a:solidFill>
                <a:latin typeface="微软雅黑" panose="020B0503020204020204" pitchFamily="34" charset="-122"/>
                <a:ea typeface="微软雅黑" panose="020B0503020204020204" pitchFamily="34" charset="-122"/>
              </a:rPr>
              <a:t>Priti</a:t>
            </a:r>
            <a:endParaRPr lang="en-US" altLang="zh-CN" kern="0" dirty="0" smtClean="0">
              <a:solidFill>
                <a:schemeClr val="bg1"/>
              </a:solidFill>
              <a:latin typeface="微软雅黑" panose="020B0503020204020204" pitchFamily="34" charset="-122"/>
              <a:ea typeface="微软雅黑" panose="020B0503020204020204" pitchFamily="34" charset="-122"/>
            </a:endParaRPr>
          </a:p>
          <a:p>
            <a:pPr marL="342900" lvl="0" indent="-342900" fontAlgn="base">
              <a:lnSpc>
                <a:spcPct val="110000"/>
              </a:lnSpc>
              <a:spcBef>
                <a:spcPct val="0"/>
              </a:spcBef>
              <a:spcAft>
                <a:spcPct val="0"/>
              </a:spcAft>
            </a:pPr>
            <a:r>
              <a:rPr lang="en-US" altLang="zh-CN" kern="0" dirty="0" err="1" smtClean="0">
                <a:solidFill>
                  <a:schemeClr val="bg1"/>
                </a:solidFill>
                <a:latin typeface="微软雅黑" panose="020B0503020204020204" pitchFamily="34" charset="-122"/>
                <a:ea typeface="微软雅黑" panose="020B0503020204020204" pitchFamily="34" charset="-122"/>
              </a:rPr>
              <a:t>Yalin</a:t>
            </a:r>
            <a:endParaRPr lang="en-US" altLang="zh-CN" kern="0" dirty="0" smtClean="0">
              <a:solidFill>
                <a:schemeClr val="bg1"/>
              </a:solidFill>
              <a:latin typeface="微软雅黑" panose="020B0503020204020204" pitchFamily="34" charset="-122"/>
              <a:ea typeface="微软雅黑" panose="020B0503020204020204" pitchFamily="34" charset="-122"/>
            </a:endParaRPr>
          </a:p>
          <a:p>
            <a:pPr marL="342900" lvl="0" indent="-342900" fontAlgn="base">
              <a:lnSpc>
                <a:spcPct val="110000"/>
              </a:lnSpc>
              <a:spcBef>
                <a:spcPct val="0"/>
              </a:spcBef>
              <a:spcAft>
                <a:spcPct val="0"/>
              </a:spcAft>
            </a:pPr>
            <a:r>
              <a:rPr lang="en-US" altLang="zh-CN" kern="0" dirty="0" smtClean="0">
                <a:solidFill>
                  <a:schemeClr val="bg1"/>
                </a:solidFill>
                <a:latin typeface="微软雅黑" panose="020B0503020204020204" pitchFamily="34" charset="-122"/>
                <a:ea typeface="微软雅黑" panose="020B0503020204020204" pitchFamily="34" charset="-122"/>
              </a:rPr>
              <a:t>Zhi</a:t>
            </a:r>
            <a:endParaRPr lang="en-US" altLang="zh-CN"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2704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Problem example</a:t>
            </a:r>
            <a:endParaRPr lang="en-US" dirty="0">
              <a:solidFill>
                <a:schemeClr val="bg1"/>
              </a:solidFill>
            </a:endParaRPr>
          </a:p>
        </p:txBody>
      </p:sp>
      <p:sp>
        <p:nvSpPr>
          <p:cNvPr id="3" name="Content Placeholder 2"/>
          <p:cNvSpPr>
            <a:spLocks noGrp="1"/>
          </p:cNvSpPr>
          <p:nvPr>
            <p:ph idx="1"/>
          </p:nvPr>
        </p:nvSpPr>
        <p:spPr>
          <a:xfrm>
            <a:off x="3519973" y="1001488"/>
            <a:ext cx="4533900" cy="1628775"/>
          </a:xfrm>
        </p:spPr>
        <p:txBody>
          <a:bodyPr>
            <a:normAutofit fontScale="40000" lnSpcReduction="20000"/>
          </a:bodyPr>
          <a:lstStyle/>
          <a:p>
            <a:r>
              <a:rPr lang="en-US" i="1" dirty="0"/>
              <a:t>John likes to watch movies.</a:t>
            </a:r>
            <a:endParaRPr lang="en-US" dirty="0"/>
          </a:p>
          <a:p>
            <a:r>
              <a:rPr lang="en-US" i="1" dirty="0">
                <a:solidFill>
                  <a:schemeClr val="bg1"/>
                </a:solidFill>
              </a:rPr>
              <a:t>Mary likes movies too.</a:t>
            </a:r>
            <a:endParaRPr lang="en-US" dirty="0">
              <a:solidFill>
                <a:schemeClr val="bg1"/>
              </a:solidFill>
            </a:endParaRPr>
          </a:p>
          <a:p>
            <a:r>
              <a:rPr lang="en-US" i="1" dirty="0">
                <a:solidFill>
                  <a:schemeClr val="bg1"/>
                </a:solidFill>
              </a:rPr>
              <a:t>John also likes football.</a:t>
            </a:r>
            <a:endParaRPr lang="en-US" dirty="0">
              <a:solidFill>
                <a:schemeClr val="bg1"/>
              </a:solidFill>
            </a:endParaRPr>
          </a:p>
          <a:p>
            <a:r>
              <a:rPr lang="en-US" dirty="0">
                <a:solidFill>
                  <a:schemeClr val="bg1"/>
                </a:solidFill>
              </a:rPr>
              <a:t>can be converted, using the dictionary</a:t>
            </a:r>
          </a:p>
          <a:p>
            <a:r>
              <a:rPr lang="en-US" b="1" dirty="0">
                <a:solidFill>
                  <a:schemeClr val="bg1"/>
                </a:solidFill>
              </a:rPr>
              <a:t>Term	Index	</a:t>
            </a:r>
            <a:endParaRPr lang="en-US" b="1" dirty="0" smtClean="0">
              <a:solidFill>
                <a:schemeClr val="bg1"/>
              </a:solidFill>
            </a:endParaRPr>
          </a:p>
          <a:p>
            <a:endParaRPr lang="en-US" b="1" dirty="0">
              <a:solidFill>
                <a:schemeClr val="bg1"/>
              </a:solidFill>
            </a:endParaRPr>
          </a:p>
          <a:p>
            <a:pPr marL="0" indent="0">
              <a:buNone/>
            </a:pPr>
            <a:r>
              <a:rPr lang="en-US" dirty="0" smtClean="0">
                <a:solidFill>
                  <a:schemeClr val="bg1"/>
                </a:solidFill>
              </a:rPr>
              <a:t>	</a:t>
            </a:r>
            <a:r>
              <a:rPr lang="en-US" dirty="0">
                <a:solidFill>
                  <a:schemeClr val="bg1"/>
                </a:solidFill>
              </a:rPr>
              <a:t>	</a:t>
            </a:r>
          </a:p>
          <a:p>
            <a:endParaRPr lang="en-US" dirty="0">
              <a:solidFill>
                <a:schemeClr val="bg1"/>
              </a:solidFill>
            </a:endParaRPr>
          </a:p>
        </p:txBody>
      </p:sp>
      <p:graphicFrame>
        <p:nvGraphicFramePr>
          <p:cNvPr id="5" name="Table 4"/>
          <p:cNvGraphicFramePr>
            <a:graphicFrameLocks noGrp="1"/>
          </p:cNvGraphicFramePr>
          <p:nvPr>
            <p:extLst/>
          </p:nvPr>
        </p:nvGraphicFramePr>
        <p:xfrm>
          <a:off x="508514" y="1658154"/>
          <a:ext cx="2925150" cy="3218095"/>
        </p:xfrm>
        <a:graphic>
          <a:graphicData uri="http://schemas.openxmlformats.org/drawingml/2006/table">
            <a:tbl>
              <a:tblPr firstRow="1" bandRow="1">
                <a:tableStyleId>{5C22544A-7EE6-4342-B048-85BDC9FD1C3A}</a:tableStyleId>
              </a:tblPr>
              <a:tblGrid>
                <a:gridCol w="1462575"/>
                <a:gridCol w="1462575"/>
              </a:tblGrid>
              <a:tr h="4481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Term	</a:t>
                      </a:r>
                    </a:p>
                  </a:txBody>
                  <a:tcPr marL="68580" marR="68580" marT="34290" marB="34290"/>
                </a:tc>
                <a:tc>
                  <a:txBody>
                    <a:bodyPr/>
                    <a:lstStyle/>
                    <a:p>
                      <a:r>
                        <a:rPr lang="en-US" sz="1400" b="1" kern="1200" dirty="0" smtClean="0">
                          <a:solidFill>
                            <a:schemeClr val="lt1"/>
                          </a:solidFill>
                          <a:latin typeface="+mn-lt"/>
                          <a:ea typeface="+mn-ea"/>
                          <a:cs typeface="+mn-cs"/>
                        </a:rPr>
                        <a:t>Index</a:t>
                      </a:r>
                      <a:endParaRPr lang="en-US" sz="1400" dirty="0"/>
                    </a:p>
                  </a:txBody>
                  <a:tcPr marL="68580" marR="68580" marT="34290" marB="34290"/>
                </a:tc>
              </a:tr>
              <a:tr h="226660">
                <a:tc>
                  <a:txBody>
                    <a:bodyPr/>
                    <a:lstStyle/>
                    <a:p>
                      <a:r>
                        <a:rPr lang="de-DE" sz="1400" kern="1200" dirty="0" smtClean="0">
                          <a:solidFill>
                            <a:schemeClr val="dk1"/>
                          </a:solidFill>
                          <a:latin typeface="+mn-lt"/>
                          <a:ea typeface="+mn-ea"/>
                          <a:cs typeface="+mn-cs"/>
                        </a:rPr>
                        <a:t>John		</a:t>
                      </a:r>
                    </a:p>
                  </a:txBody>
                  <a:tcPr marL="68580" marR="68580" marT="34290" marB="34290"/>
                </a:tc>
                <a:tc>
                  <a:txBody>
                    <a:bodyPr/>
                    <a:lstStyle/>
                    <a:p>
                      <a:r>
                        <a:rPr lang="en-US" sz="1400" dirty="0" smtClean="0"/>
                        <a:t>1</a:t>
                      </a:r>
                      <a:endParaRPr lang="en-US" sz="1400" dirty="0"/>
                    </a:p>
                  </a:txBody>
                  <a:tcPr marL="68580" marR="68580" marT="34290" marB="34290"/>
                </a:tc>
              </a:tr>
              <a:tr h="226660">
                <a:tc>
                  <a:txBody>
                    <a:bodyPr/>
                    <a:lstStyle/>
                    <a:p>
                      <a:r>
                        <a:rPr lang="de-DE" sz="1400" kern="1200" dirty="0" err="1" smtClean="0">
                          <a:solidFill>
                            <a:schemeClr val="dk1"/>
                          </a:solidFill>
                          <a:latin typeface="+mn-lt"/>
                          <a:ea typeface="+mn-ea"/>
                          <a:cs typeface="+mn-cs"/>
                        </a:rPr>
                        <a:t>likes</a:t>
                      </a:r>
                      <a:r>
                        <a:rPr lang="de-DE" sz="1400" kern="1200" dirty="0" smtClean="0">
                          <a:solidFill>
                            <a:schemeClr val="dk1"/>
                          </a:solidFill>
                          <a:latin typeface="+mn-lt"/>
                          <a:ea typeface="+mn-ea"/>
                          <a:cs typeface="+mn-cs"/>
                        </a:rPr>
                        <a:t>	</a:t>
                      </a:r>
                    </a:p>
                  </a:txBody>
                  <a:tcPr marL="68580" marR="68580" marT="34290" marB="34290"/>
                </a:tc>
                <a:tc>
                  <a:txBody>
                    <a:bodyPr/>
                    <a:lstStyle/>
                    <a:p>
                      <a:r>
                        <a:rPr lang="en-US" sz="1400" dirty="0" smtClean="0"/>
                        <a:t>2</a:t>
                      </a:r>
                      <a:endParaRPr lang="en-US" sz="1400" dirty="0"/>
                    </a:p>
                  </a:txBody>
                  <a:tcPr marL="68580" marR="68580" marT="34290" marB="34290"/>
                </a:tc>
              </a:tr>
              <a:tr h="226660">
                <a:tc>
                  <a:txBody>
                    <a:bodyPr/>
                    <a:lstStyle/>
                    <a:p>
                      <a:r>
                        <a:rPr lang="de-DE" sz="1400" kern="1200" dirty="0" err="1" smtClean="0">
                          <a:solidFill>
                            <a:schemeClr val="dk1"/>
                          </a:solidFill>
                          <a:latin typeface="+mn-lt"/>
                          <a:ea typeface="+mn-ea"/>
                          <a:cs typeface="+mn-cs"/>
                        </a:rPr>
                        <a:t>to</a:t>
                      </a:r>
                      <a:r>
                        <a:rPr lang="de-DE" sz="1400" kern="1200" dirty="0" smtClean="0">
                          <a:solidFill>
                            <a:schemeClr val="dk1"/>
                          </a:solidFill>
                          <a:latin typeface="+mn-lt"/>
                          <a:ea typeface="+mn-ea"/>
                          <a:cs typeface="+mn-cs"/>
                        </a:rPr>
                        <a:t>	</a:t>
                      </a:r>
                    </a:p>
                  </a:txBody>
                  <a:tcPr marL="68580" marR="68580" marT="34290" marB="34290"/>
                </a:tc>
                <a:tc>
                  <a:txBody>
                    <a:bodyPr/>
                    <a:lstStyle/>
                    <a:p>
                      <a:r>
                        <a:rPr lang="en-US" sz="1400" dirty="0" smtClean="0"/>
                        <a:t>3</a:t>
                      </a:r>
                      <a:endParaRPr lang="en-US" sz="1400" dirty="0"/>
                    </a:p>
                  </a:txBody>
                  <a:tcPr marL="68580" marR="68580" marT="34290" marB="34290"/>
                </a:tc>
              </a:tr>
              <a:tr h="398187">
                <a:tc>
                  <a:txBody>
                    <a:bodyPr/>
                    <a:lstStyle/>
                    <a:p>
                      <a:r>
                        <a:rPr lang="de-DE" sz="1400" kern="1200" dirty="0" smtClean="0">
                          <a:solidFill>
                            <a:schemeClr val="dk1"/>
                          </a:solidFill>
                          <a:latin typeface="+mn-lt"/>
                          <a:ea typeface="+mn-ea"/>
                          <a:cs typeface="+mn-cs"/>
                        </a:rPr>
                        <a:t>watch	</a:t>
                      </a:r>
                    </a:p>
                  </a:txBody>
                  <a:tcPr marL="68580" marR="68580" marT="34290" marB="34290"/>
                </a:tc>
                <a:tc>
                  <a:txBody>
                    <a:bodyPr/>
                    <a:lstStyle/>
                    <a:p>
                      <a:r>
                        <a:rPr lang="en-US" sz="1400" dirty="0" smtClean="0"/>
                        <a:t>4</a:t>
                      </a:r>
                      <a:endParaRPr lang="en-US" sz="1400" dirty="0"/>
                    </a:p>
                  </a:txBody>
                  <a:tcPr marL="68580" marR="68580" marT="34290" marB="34290"/>
                </a:tc>
              </a:tr>
              <a:tr h="398187">
                <a:tc>
                  <a:txBody>
                    <a:bodyPr/>
                    <a:lstStyle/>
                    <a:p>
                      <a:r>
                        <a:rPr lang="de-DE" sz="1400" kern="1200" dirty="0" smtClean="0">
                          <a:solidFill>
                            <a:schemeClr val="dk1"/>
                          </a:solidFill>
                          <a:latin typeface="+mn-lt"/>
                          <a:ea typeface="+mn-ea"/>
                          <a:cs typeface="+mn-cs"/>
                        </a:rPr>
                        <a:t>movies	</a:t>
                      </a:r>
                    </a:p>
                  </a:txBody>
                  <a:tcPr marL="68580" marR="68580" marT="34290" marB="34290"/>
                </a:tc>
                <a:tc>
                  <a:txBody>
                    <a:bodyPr/>
                    <a:lstStyle/>
                    <a:p>
                      <a:r>
                        <a:rPr lang="en-US" sz="1400" dirty="0" smtClean="0"/>
                        <a:t>5</a:t>
                      </a:r>
                      <a:endParaRPr lang="en-US" sz="1400" dirty="0"/>
                    </a:p>
                  </a:txBody>
                  <a:tcPr marL="68580" marR="68580" marT="34290" marB="34290"/>
                </a:tc>
              </a:tr>
              <a:tr h="226660">
                <a:tc>
                  <a:txBody>
                    <a:bodyPr/>
                    <a:lstStyle/>
                    <a:p>
                      <a:r>
                        <a:rPr lang="en-US" sz="1400" kern="1200" dirty="0" smtClean="0">
                          <a:solidFill>
                            <a:schemeClr val="dk1"/>
                          </a:solidFill>
                          <a:latin typeface="+mn-lt"/>
                          <a:ea typeface="+mn-ea"/>
                          <a:cs typeface="+mn-cs"/>
                        </a:rPr>
                        <a:t>Mary		</a:t>
                      </a:r>
                    </a:p>
                  </a:txBody>
                  <a:tcPr marL="68580" marR="68580" marT="34290" marB="34290"/>
                </a:tc>
                <a:tc>
                  <a:txBody>
                    <a:bodyPr/>
                    <a:lstStyle/>
                    <a:p>
                      <a:r>
                        <a:rPr lang="en-US" sz="1400" dirty="0" smtClean="0"/>
                        <a:t>6</a:t>
                      </a:r>
                      <a:endParaRPr lang="en-US" sz="1400" dirty="0"/>
                    </a:p>
                  </a:txBody>
                  <a:tcPr marL="68580" marR="68580" marT="34290" marB="34290"/>
                </a:tc>
              </a:tr>
              <a:tr h="226660">
                <a:tc>
                  <a:txBody>
                    <a:bodyPr/>
                    <a:lstStyle/>
                    <a:p>
                      <a:r>
                        <a:rPr lang="en-US" sz="1400" kern="1200" dirty="0" smtClean="0">
                          <a:solidFill>
                            <a:schemeClr val="dk1"/>
                          </a:solidFill>
                          <a:latin typeface="+mn-lt"/>
                          <a:ea typeface="+mn-ea"/>
                          <a:cs typeface="+mn-cs"/>
                        </a:rPr>
                        <a:t>too	</a:t>
                      </a:r>
                    </a:p>
                  </a:txBody>
                  <a:tcPr marL="68580" marR="68580" marT="34290" marB="34290"/>
                </a:tc>
                <a:tc>
                  <a:txBody>
                    <a:bodyPr/>
                    <a:lstStyle/>
                    <a:p>
                      <a:r>
                        <a:rPr lang="en-US" sz="1400" dirty="0" smtClean="0"/>
                        <a:t>7</a:t>
                      </a:r>
                      <a:endParaRPr lang="en-US" sz="1400" dirty="0"/>
                    </a:p>
                  </a:txBody>
                  <a:tcPr marL="68580" marR="68580" marT="34290" marB="34290"/>
                </a:tc>
              </a:tr>
              <a:tr h="226660">
                <a:tc>
                  <a:txBody>
                    <a:bodyPr/>
                    <a:lstStyle/>
                    <a:p>
                      <a:r>
                        <a:rPr lang="en-US" sz="1400" kern="1200" dirty="0" smtClean="0">
                          <a:solidFill>
                            <a:schemeClr val="dk1"/>
                          </a:solidFill>
                          <a:latin typeface="+mn-lt"/>
                          <a:ea typeface="+mn-ea"/>
                          <a:cs typeface="+mn-cs"/>
                        </a:rPr>
                        <a:t>also	</a:t>
                      </a:r>
                    </a:p>
                  </a:txBody>
                  <a:tcPr marL="68580" marR="68580" marT="34290" marB="34290"/>
                </a:tc>
                <a:tc>
                  <a:txBody>
                    <a:bodyPr/>
                    <a:lstStyle/>
                    <a:p>
                      <a:r>
                        <a:rPr lang="en-US" sz="1400" dirty="0" smtClean="0"/>
                        <a:t>8</a:t>
                      </a:r>
                      <a:endParaRPr lang="en-US" sz="1400" dirty="0"/>
                    </a:p>
                  </a:txBody>
                  <a:tcPr marL="68580" marR="68580" marT="34290" marB="34290"/>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football	</a:t>
                      </a:r>
                      <a:endParaRPr lang="en-US" sz="1400" dirty="0" smtClean="0"/>
                    </a:p>
                  </a:txBody>
                  <a:tcPr marL="68580" marR="68580" marT="34290" marB="34290"/>
                </a:tc>
                <a:tc>
                  <a:txBody>
                    <a:bodyPr/>
                    <a:lstStyle/>
                    <a:p>
                      <a:r>
                        <a:rPr lang="en-US" sz="1400" dirty="0" smtClean="0"/>
                        <a:t>9</a:t>
                      </a:r>
                      <a:endParaRPr lang="en-US" sz="1400" dirty="0"/>
                    </a:p>
                  </a:txBody>
                  <a:tcPr marL="68580" marR="68580" marT="34290" marB="34290"/>
                </a:tc>
              </a:tr>
            </a:tbl>
          </a:graphicData>
        </a:graphic>
      </p:graphicFrame>
      <p:pic>
        <p:nvPicPr>
          <p:cNvPr id="6" name="Picture 5"/>
          <p:cNvPicPr>
            <a:picLocks noChangeAspect="1"/>
          </p:cNvPicPr>
          <p:nvPr/>
        </p:nvPicPr>
        <p:blipFill>
          <a:blip r:embed="rId3"/>
          <a:stretch>
            <a:fillRect/>
          </a:stretch>
        </p:blipFill>
        <p:spPr>
          <a:xfrm>
            <a:off x="3914775" y="3391373"/>
            <a:ext cx="3990975" cy="732478"/>
          </a:xfrm>
          <a:prstGeom prst="rect">
            <a:avLst/>
          </a:prstGeom>
        </p:spPr>
      </p:pic>
      <p:sp>
        <p:nvSpPr>
          <p:cNvPr id="7" name="Title 1"/>
          <p:cNvSpPr txBox="1">
            <a:spLocks/>
          </p:cNvSpPr>
          <p:nvPr/>
        </p:nvSpPr>
        <p:spPr>
          <a:xfrm>
            <a:off x="3805529" y="2512814"/>
            <a:ext cx="1885950" cy="575072"/>
          </a:xfrm>
          <a:prstGeom prst="rect">
            <a:avLst/>
          </a:prstGeom>
        </p:spPr>
        <p:txBody>
          <a:bodyPr vert="horz" lIns="68580" tIns="34290" rIns="68580" bIns="34290" rtlCol="0" anchor="ctr">
            <a:normAutofit fontScale="4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300" dirty="0">
                <a:solidFill>
                  <a:schemeClr val="bg1"/>
                </a:solidFill>
              </a:rPr>
              <a:t>term-document matrix</a:t>
            </a:r>
          </a:p>
        </p:txBody>
      </p:sp>
      <p:sp>
        <p:nvSpPr>
          <p:cNvPr id="8" name="矩形 7"/>
          <p:cNvSpPr/>
          <p:nvPr/>
        </p:nvSpPr>
        <p:spPr>
          <a:xfrm>
            <a:off x="4306507" y="4875872"/>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01510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t>
            </a:r>
            <a:r>
              <a:rPr lang="en-US" b="1" dirty="0" smtClean="0">
                <a:solidFill>
                  <a:schemeClr val="bg1"/>
                </a:solidFill>
              </a:rPr>
              <a:t>roblem </a:t>
            </a:r>
            <a:endParaRPr lang="en-US" dirty="0">
              <a:solidFill>
                <a:schemeClr val="bg1"/>
              </a:solidFill>
            </a:endParaRPr>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a:solidFill>
                  <a:schemeClr val="bg1"/>
                </a:solidFill>
              </a:rPr>
              <a:t>The problem with this process is that such dictionaries take up a large amount of storage space and grow in size as the training set grows. </a:t>
            </a:r>
            <a:endParaRPr lang="en-US" dirty="0" smtClean="0">
              <a:solidFill>
                <a:schemeClr val="bg1"/>
              </a:solidFill>
            </a:endParaRPr>
          </a:p>
          <a:p>
            <a:pPr>
              <a:lnSpc>
                <a:spcPct val="170000"/>
              </a:lnSpc>
            </a:pPr>
            <a:r>
              <a:rPr lang="en-US" dirty="0" smtClean="0">
                <a:solidFill>
                  <a:schemeClr val="bg1"/>
                </a:solidFill>
              </a:rPr>
              <a:t>On </a:t>
            </a:r>
            <a:r>
              <a:rPr lang="en-US" dirty="0">
                <a:solidFill>
                  <a:schemeClr val="bg1"/>
                </a:solidFill>
              </a:rPr>
              <a:t>the contrary, if the vocabulary is kept fixed and not increased with a growing training set, an adversary may try to invent new words or misspellings that are not in the stored vocabulary so as to circumvent a machine learned filter. </a:t>
            </a:r>
            <a:endParaRPr lang="en-US" dirty="0" smtClean="0">
              <a:solidFill>
                <a:schemeClr val="bg1"/>
              </a:solidFill>
            </a:endParaRPr>
          </a:p>
          <a:p>
            <a:pPr>
              <a:lnSpc>
                <a:spcPct val="170000"/>
              </a:lnSpc>
            </a:pPr>
            <a:r>
              <a:rPr lang="en-US" dirty="0" smtClean="0">
                <a:solidFill>
                  <a:schemeClr val="bg1"/>
                </a:solidFill>
              </a:rPr>
              <a:t>This </a:t>
            </a:r>
            <a:r>
              <a:rPr lang="en-US" dirty="0">
                <a:solidFill>
                  <a:schemeClr val="bg1"/>
                </a:solidFill>
              </a:rPr>
              <a:t>difficulty is why feature hashing has been tried </a:t>
            </a:r>
            <a:r>
              <a:rPr lang="en-US" dirty="0" smtClean="0">
                <a:solidFill>
                  <a:schemeClr val="bg1"/>
                </a:solidFill>
              </a:rPr>
              <a:t>for spam filtering at </a:t>
            </a:r>
            <a:r>
              <a:rPr lang="en-US" u="sng" dirty="0">
                <a:hlinkClick r:id="rId2"/>
              </a:rPr>
              <a:t>Yahoo! Research.</a:t>
            </a:r>
            <a:endParaRPr lang="en-US" dirty="0"/>
          </a:p>
        </p:txBody>
      </p:sp>
      <p:sp>
        <p:nvSpPr>
          <p:cNvPr id="4" name="矩形 3"/>
          <p:cNvSpPr/>
          <p:nvPr/>
        </p:nvSpPr>
        <p:spPr>
          <a:xfrm>
            <a:off x="4070102" y="4733926"/>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59556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29779"/>
            <a:ext cx="6172200" cy="857250"/>
          </a:xfrm>
        </p:spPr>
        <p:txBody>
          <a:bodyPr/>
          <a:lstStyle/>
          <a:p>
            <a:r>
              <a:rPr lang="en-US" sz="3200" dirty="0">
                <a:solidFill>
                  <a:schemeClr val="bg1"/>
                </a:solidFill>
              </a:rPr>
              <a:t>Feature Hashing String</a:t>
            </a:r>
          </a:p>
        </p:txBody>
      </p:sp>
      <p:pic>
        <p:nvPicPr>
          <p:cNvPr id="13" name="Picture 12" descr="Screen Shot 2016-12-09 at 4.39.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76" y="1096452"/>
            <a:ext cx="3761090" cy="3466627"/>
          </a:xfrm>
          <a:prstGeom prst="rect">
            <a:avLst/>
          </a:prstGeom>
        </p:spPr>
      </p:pic>
      <p:sp>
        <p:nvSpPr>
          <p:cNvPr id="14" name="Content Placeholder 2"/>
          <p:cNvSpPr>
            <a:spLocks noGrp="1"/>
          </p:cNvSpPr>
          <p:nvPr>
            <p:ph idx="1"/>
          </p:nvPr>
        </p:nvSpPr>
        <p:spPr>
          <a:xfrm>
            <a:off x="4264226" y="1651219"/>
            <a:ext cx="4732578" cy="2077749"/>
          </a:xfrm>
        </p:spPr>
        <p:txBody>
          <a:bodyPr>
            <a:normAutofit fontScale="47500" lnSpcReduction="20000"/>
          </a:bodyPr>
          <a:lstStyle/>
          <a:p>
            <a:pPr>
              <a:lnSpc>
                <a:spcPct val="170000"/>
              </a:lnSpc>
            </a:pPr>
            <a:r>
              <a:rPr lang="en-US" dirty="0">
                <a:solidFill>
                  <a:schemeClr val="bg1"/>
                </a:solidFill>
              </a:rPr>
              <a:t>Most algorithms use a </a:t>
            </a:r>
            <a:r>
              <a:rPr lang="en-US" dirty="0" err="1">
                <a:solidFill>
                  <a:schemeClr val="bg1"/>
                </a:solidFill>
              </a:rPr>
              <a:t>hashmap</a:t>
            </a:r>
            <a:r>
              <a:rPr lang="en-US" dirty="0">
                <a:solidFill>
                  <a:schemeClr val="bg1"/>
                </a:solidFill>
              </a:rPr>
              <a:t> to change a word into an index for a weight. </a:t>
            </a:r>
            <a:endParaRPr lang="en-US" dirty="0" smtClean="0">
              <a:solidFill>
                <a:schemeClr val="bg1"/>
              </a:solidFill>
            </a:endParaRPr>
          </a:p>
          <a:p>
            <a:pPr>
              <a:lnSpc>
                <a:spcPct val="170000"/>
              </a:lnSpc>
            </a:pPr>
            <a:r>
              <a:rPr lang="en-US" dirty="0" smtClean="0">
                <a:solidFill>
                  <a:schemeClr val="bg1"/>
                </a:solidFill>
              </a:rPr>
              <a:t>VW </a:t>
            </a:r>
            <a:r>
              <a:rPr lang="en-US" dirty="0">
                <a:solidFill>
                  <a:schemeClr val="bg1"/>
                </a:solidFill>
              </a:rPr>
              <a:t>uses a hash function which takes almost no RAM, is x10 faster, and is easily parallelized.</a:t>
            </a:r>
          </a:p>
          <a:p>
            <a:endParaRPr lang="en-US" dirty="0"/>
          </a:p>
        </p:txBody>
      </p:sp>
      <p:sp>
        <p:nvSpPr>
          <p:cNvPr id="5" name="矩形 4"/>
          <p:cNvSpPr/>
          <p:nvPr/>
        </p:nvSpPr>
        <p:spPr>
          <a:xfrm>
            <a:off x="4194996" y="4745791"/>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41576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Feature Hashing Works</a:t>
            </a:r>
            <a:endParaRPr lang="en-US" dirty="0">
              <a:solidFill>
                <a:schemeClr val="bg1"/>
              </a:solidFill>
            </a:endParaRPr>
          </a:p>
        </p:txBody>
      </p:sp>
      <p:sp>
        <p:nvSpPr>
          <p:cNvPr id="9" name="Content Placeholder 8"/>
          <p:cNvSpPr>
            <a:spLocks noGrp="1"/>
          </p:cNvSpPr>
          <p:nvPr>
            <p:ph idx="1"/>
          </p:nvPr>
        </p:nvSpPr>
        <p:spPr>
          <a:xfrm>
            <a:off x="628650" y="1369219"/>
            <a:ext cx="7886700" cy="1806648"/>
          </a:xfrm>
        </p:spPr>
        <p:txBody>
          <a:bodyPr/>
          <a:lstStyle/>
          <a:p>
            <a:pPr>
              <a:lnSpc>
                <a:spcPct val="150000"/>
              </a:lnSpc>
            </a:pPr>
            <a:r>
              <a:rPr lang="en-US" sz="2000" dirty="0">
                <a:solidFill>
                  <a:schemeClr val="bg1"/>
                </a:solidFill>
              </a:rPr>
              <a:t>For example, suppose you have a set of sentences like this one, with some text and a sentiment score that you want to use in building a model</a:t>
            </a:r>
            <a:r>
              <a:rPr lang="en-US" sz="2000" dirty="0" smtClean="0">
                <a:solidFill>
                  <a:schemeClr val="bg1"/>
                </a:solidFill>
              </a:rPr>
              <a:t>.</a:t>
            </a:r>
          </a:p>
          <a:p>
            <a:endParaRPr lang="en-US" dirty="0" smtClean="0">
              <a:solidFill>
                <a:schemeClr val="bg1"/>
              </a:solidFill>
            </a:endParaRPr>
          </a:p>
          <a:p>
            <a:endParaRPr lang="en-US" dirty="0">
              <a:solidFill>
                <a:schemeClr val="bg1"/>
              </a:solidFill>
            </a:endParaRPr>
          </a:p>
        </p:txBody>
      </p:sp>
      <p:pic>
        <p:nvPicPr>
          <p:cNvPr id="10" name="Picture 9"/>
          <p:cNvPicPr>
            <a:picLocks noChangeAspect="1"/>
          </p:cNvPicPr>
          <p:nvPr/>
        </p:nvPicPr>
        <p:blipFill>
          <a:blip r:embed="rId2"/>
          <a:stretch>
            <a:fillRect/>
          </a:stretch>
        </p:blipFill>
        <p:spPr>
          <a:xfrm>
            <a:off x="553937" y="3547295"/>
            <a:ext cx="3237173" cy="1457325"/>
          </a:xfrm>
          <a:prstGeom prst="rect">
            <a:avLst/>
          </a:prstGeom>
        </p:spPr>
      </p:pic>
      <p:sp>
        <p:nvSpPr>
          <p:cNvPr id="5" name="矩形 4"/>
          <p:cNvSpPr/>
          <p:nvPr/>
        </p:nvSpPr>
        <p:spPr>
          <a:xfrm>
            <a:off x="4373415" y="4747140"/>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07211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How Feature Hashing Works</a:t>
            </a:r>
            <a:endParaRPr lang="en-US" dirty="0">
              <a:solidFill>
                <a:schemeClr val="bg1"/>
              </a:solidFill>
            </a:endParaRPr>
          </a:p>
        </p:txBody>
      </p:sp>
      <p:sp>
        <p:nvSpPr>
          <p:cNvPr id="3" name="Content Placeholder 2"/>
          <p:cNvSpPr>
            <a:spLocks noGrp="1"/>
          </p:cNvSpPr>
          <p:nvPr>
            <p:ph idx="1"/>
          </p:nvPr>
        </p:nvSpPr>
        <p:spPr>
          <a:xfrm>
            <a:off x="432668" y="1200151"/>
            <a:ext cx="7961970" cy="1676399"/>
          </a:xfrm>
        </p:spPr>
        <p:txBody>
          <a:bodyPr>
            <a:normAutofit fontScale="47500" lnSpcReduction="20000"/>
          </a:bodyPr>
          <a:lstStyle/>
          <a:p>
            <a:pPr>
              <a:lnSpc>
                <a:spcPct val="170000"/>
              </a:lnSpc>
            </a:pPr>
            <a:r>
              <a:rPr lang="en-US" dirty="0">
                <a:solidFill>
                  <a:schemeClr val="bg1"/>
                </a:solidFill>
              </a:rPr>
              <a:t>Internally, the </a:t>
            </a:r>
            <a:r>
              <a:rPr lang="en-US" b="1" dirty="0">
                <a:solidFill>
                  <a:schemeClr val="bg1"/>
                </a:solidFill>
              </a:rPr>
              <a:t>Feature Hashing</a:t>
            </a:r>
            <a:r>
              <a:rPr lang="en-US" dirty="0">
                <a:solidFill>
                  <a:schemeClr val="bg1"/>
                </a:solidFill>
              </a:rPr>
              <a:t> module creates a </a:t>
            </a:r>
            <a:r>
              <a:rPr lang="en-US" dirty="0" smtClean="0">
                <a:solidFill>
                  <a:schemeClr val="bg1"/>
                </a:solidFill>
              </a:rPr>
              <a:t>dictionary</a:t>
            </a:r>
          </a:p>
          <a:p>
            <a:pPr>
              <a:lnSpc>
                <a:spcPct val="170000"/>
              </a:lnSpc>
            </a:pPr>
            <a:r>
              <a:rPr lang="en-US" dirty="0">
                <a:solidFill>
                  <a:schemeClr val="bg1"/>
                </a:solidFill>
              </a:rPr>
              <a:t>You can control the size of the n-grams by using the </a:t>
            </a:r>
            <a:r>
              <a:rPr lang="en-US" b="1" dirty="0">
                <a:solidFill>
                  <a:schemeClr val="bg1"/>
                </a:solidFill>
              </a:rPr>
              <a:t>N-</a:t>
            </a:r>
            <a:r>
              <a:rPr lang="en-US" b="1" dirty="0" err="1">
                <a:solidFill>
                  <a:schemeClr val="bg1"/>
                </a:solidFill>
              </a:rPr>
              <a:t>grams</a:t>
            </a:r>
            <a:r>
              <a:rPr lang="en-US" dirty="0" err="1">
                <a:solidFill>
                  <a:schemeClr val="bg1"/>
                </a:solidFill>
              </a:rPr>
              <a:t>property</a:t>
            </a:r>
            <a:r>
              <a:rPr lang="en-US" dirty="0">
                <a:solidFill>
                  <a:schemeClr val="bg1"/>
                </a:solidFill>
              </a:rPr>
              <a:t>.</a:t>
            </a:r>
            <a:endParaRPr lang="en-US" dirty="0" smtClean="0">
              <a:solidFill>
                <a:schemeClr val="bg1"/>
              </a:solidFill>
            </a:endParaRPr>
          </a:p>
          <a:p>
            <a:pPr>
              <a:lnSpc>
                <a:spcPct val="170000"/>
              </a:lnSpc>
            </a:pPr>
            <a:r>
              <a:rPr lang="en-US" dirty="0">
                <a:solidFill>
                  <a:schemeClr val="bg1"/>
                </a:solidFill>
              </a:rPr>
              <a:t>For example, the list of bigrams for this dataset would be something like this</a:t>
            </a:r>
            <a:r>
              <a:rPr lang="en-US" dirty="0" smtClean="0">
                <a:solidFill>
                  <a:schemeClr val="bg1"/>
                </a:solidFill>
              </a:rPr>
              <a:t>:</a:t>
            </a:r>
          </a:p>
          <a:p>
            <a:endParaRPr lang="en-US" dirty="0"/>
          </a:p>
        </p:txBody>
      </p:sp>
      <p:pic>
        <p:nvPicPr>
          <p:cNvPr id="4" name="Picture 3"/>
          <p:cNvPicPr>
            <a:picLocks noChangeAspect="1"/>
          </p:cNvPicPr>
          <p:nvPr/>
        </p:nvPicPr>
        <p:blipFill>
          <a:blip r:embed="rId2"/>
          <a:stretch>
            <a:fillRect/>
          </a:stretch>
        </p:blipFill>
        <p:spPr>
          <a:xfrm>
            <a:off x="2005082" y="3000352"/>
            <a:ext cx="2657475" cy="1605010"/>
          </a:xfrm>
          <a:prstGeom prst="rect">
            <a:avLst/>
          </a:prstGeom>
        </p:spPr>
      </p:pic>
      <p:sp>
        <p:nvSpPr>
          <p:cNvPr id="5" name="矩形 4"/>
          <p:cNvSpPr/>
          <p:nvPr/>
        </p:nvSpPr>
        <p:spPr>
          <a:xfrm>
            <a:off x="4281487" y="4743272"/>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1677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How Feature Hashing Works</a:t>
            </a:r>
            <a:endParaRPr lang="en-US" dirty="0">
              <a:solidFill>
                <a:schemeClr val="bg1"/>
              </a:solidFill>
            </a:endParaRPr>
          </a:p>
        </p:txBody>
      </p:sp>
      <p:sp>
        <p:nvSpPr>
          <p:cNvPr id="3" name="Content Placeholder 2"/>
          <p:cNvSpPr>
            <a:spLocks noGrp="1"/>
          </p:cNvSpPr>
          <p:nvPr>
            <p:ph idx="1"/>
          </p:nvPr>
        </p:nvSpPr>
        <p:spPr>
          <a:xfrm>
            <a:off x="628650" y="1369219"/>
            <a:ext cx="7886700" cy="3412424"/>
          </a:xfrm>
        </p:spPr>
        <p:txBody>
          <a:bodyPr/>
          <a:lstStyle/>
          <a:p>
            <a:pPr>
              <a:lnSpc>
                <a:spcPct val="150000"/>
              </a:lnSpc>
            </a:pPr>
            <a:r>
              <a:rPr lang="en-US" sz="1600" dirty="0">
                <a:solidFill>
                  <a:schemeClr val="bg1"/>
                </a:solidFill>
              </a:rPr>
              <a:t>Note that if you choose bigrams, unigrams are also computed. Thus, if you do not perform any lexical analysis (such as stemming or truncation) the dictionary would also include single terms like these:</a:t>
            </a:r>
          </a:p>
        </p:txBody>
      </p:sp>
      <p:pic>
        <p:nvPicPr>
          <p:cNvPr id="4" name="Picture 3"/>
          <p:cNvPicPr>
            <a:picLocks noChangeAspect="1"/>
          </p:cNvPicPr>
          <p:nvPr/>
        </p:nvPicPr>
        <p:blipFill>
          <a:blip r:embed="rId2"/>
          <a:stretch>
            <a:fillRect/>
          </a:stretch>
        </p:blipFill>
        <p:spPr>
          <a:xfrm>
            <a:off x="2798400" y="2965597"/>
            <a:ext cx="2803974" cy="1816046"/>
          </a:xfrm>
          <a:prstGeom prst="rect">
            <a:avLst/>
          </a:prstGeom>
        </p:spPr>
      </p:pic>
      <p:sp>
        <p:nvSpPr>
          <p:cNvPr id="5" name="矩形 4"/>
          <p:cNvSpPr/>
          <p:nvPr/>
        </p:nvSpPr>
        <p:spPr>
          <a:xfrm>
            <a:off x="3903671" y="489727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5606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How Feature Hashing Works</a:t>
            </a:r>
            <a:endParaRPr lang="en-US" dirty="0">
              <a:solidFill>
                <a:schemeClr val="bg1"/>
              </a:solidFill>
            </a:endParaRPr>
          </a:p>
        </p:txBody>
      </p:sp>
      <p:sp>
        <p:nvSpPr>
          <p:cNvPr id="3" name="Content Placeholder 2"/>
          <p:cNvSpPr>
            <a:spLocks noGrp="1"/>
          </p:cNvSpPr>
          <p:nvPr>
            <p:ph idx="1"/>
          </p:nvPr>
        </p:nvSpPr>
        <p:spPr>
          <a:xfrm>
            <a:off x="628650" y="1281113"/>
            <a:ext cx="8006854" cy="1232297"/>
          </a:xfrm>
        </p:spPr>
        <p:txBody>
          <a:bodyPr>
            <a:noAutofit/>
          </a:bodyPr>
          <a:lstStyle/>
          <a:p>
            <a:r>
              <a:rPr lang="en-US" sz="1600" dirty="0">
                <a:solidFill>
                  <a:schemeClr val="bg1"/>
                </a:solidFill>
              </a:rPr>
              <a:t>After the dictionary has been built, the </a:t>
            </a:r>
            <a:r>
              <a:rPr lang="en-US" sz="1600" b="1" dirty="0">
                <a:solidFill>
                  <a:schemeClr val="bg1"/>
                </a:solidFill>
              </a:rPr>
              <a:t>Feature Hashing</a:t>
            </a:r>
            <a:r>
              <a:rPr lang="en-US" sz="1600" dirty="0">
                <a:solidFill>
                  <a:schemeClr val="bg1"/>
                </a:solidFill>
              </a:rPr>
              <a:t> module converts all of the dictionary terms into hash values, and computes whether a feature was used in each case. For each row of text data you provide as input, the module outputs a set of columns, one for each hashed feature.</a:t>
            </a:r>
          </a:p>
          <a:p>
            <a:r>
              <a:rPr lang="en-US" sz="1600" dirty="0">
                <a:solidFill>
                  <a:schemeClr val="bg1"/>
                </a:solidFill>
              </a:rPr>
              <a:t>For example, after hashing, the feature columns might look something like this</a:t>
            </a:r>
            <a:r>
              <a:rPr lang="en-US" sz="1600" dirty="0" smtClean="0">
                <a:solidFill>
                  <a:schemeClr val="bg1"/>
                </a:solidFill>
              </a:rPr>
              <a:t>:</a:t>
            </a:r>
          </a:p>
        </p:txBody>
      </p:sp>
      <p:pic>
        <p:nvPicPr>
          <p:cNvPr id="4" name="Picture 3"/>
          <p:cNvPicPr>
            <a:picLocks noChangeAspect="1"/>
          </p:cNvPicPr>
          <p:nvPr/>
        </p:nvPicPr>
        <p:blipFill>
          <a:blip r:embed="rId2"/>
          <a:stretch>
            <a:fillRect/>
          </a:stretch>
        </p:blipFill>
        <p:spPr>
          <a:xfrm>
            <a:off x="1707203" y="2680324"/>
            <a:ext cx="4810125" cy="1362075"/>
          </a:xfrm>
          <a:prstGeom prst="rect">
            <a:avLst/>
          </a:prstGeom>
        </p:spPr>
      </p:pic>
      <p:sp>
        <p:nvSpPr>
          <p:cNvPr id="5" name="Content Placeholder 2"/>
          <p:cNvSpPr txBox="1">
            <a:spLocks/>
          </p:cNvSpPr>
          <p:nvPr/>
        </p:nvSpPr>
        <p:spPr>
          <a:xfrm>
            <a:off x="691468" y="4209314"/>
            <a:ext cx="7881218" cy="1089421"/>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chemeClr val="bg1"/>
                </a:solidFill>
              </a:rPr>
              <a:t>If the value in the column is 0, the row did not contains the hashed feature.</a:t>
            </a:r>
          </a:p>
          <a:p>
            <a:r>
              <a:rPr lang="en-US" sz="1600" dirty="0">
                <a:solidFill>
                  <a:schemeClr val="bg1"/>
                </a:solidFill>
              </a:rPr>
              <a:t>If the value is 1, the row did contain the feature.</a:t>
            </a:r>
          </a:p>
        </p:txBody>
      </p:sp>
      <p:sp>
        <p:nvSpPr>
          <p:cNvPr id="6" name="矩形 5"/>
          <p:cNvSpPr/>
          <p:nvPr/>
        </p:nvSpPr>
        <p:spPr>
          <a:xfrm>
            <a:off x="3927366" y="4848383"/>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28334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Output of training</a:t>
            </a:r>
            <a:endParaRPr lang="en-US" dirty="0">
              <a:solidFill>
                <a:schemeClr val="bg1"/>
              </a:solidFill>
            </a:endParaRPr>
          </a:p>
        </p:txBody>
      </p:sp>
      <p:sp>
        <p:nvSpPr>
          <p:cNvPr id="3" name="Content Placeholder 2"/>
          <p:cNvSpPr>
            <a:spLocks noGrp="1"/>
          </p:cNvSpPr>
          <p:nvPr>
            <p:ph idx="1"/>
          </p:nvPr>
        </p:nvSpPr>
        <p:spPr/>
        <p:txBody>
          <a:bodyPr/>
          <a:lstStyle/>
          <a:p>
            <a:r>
              <a:rPr lang="en-US" dirty="0" err="1">
                <a:solidFill>
                  <a:schemeClr val="bg1"/>
                </a:solidFill>
              </a:rPr>
              <a:t>vw-varinfo</a:t>
            </a:r>
            <a:r>
              <a:rPr lang="en-US" dirty="0">
                <a:solidFill>
                  <a:schemeClr val="bg1"/>
                </a:solidFill>
              </a:rPr>
              <a:t> </a:t>
            </a:r>
            <a:r>
              <a:rPr lang="en-US" dirty="0" err="1" smtClean="0">
                <a:solidFill>
                  <a:schemeClr val="bg1"/>
                </a:solidFill>
              </a:rPr>
              <a:t>mydata.train</a:t>
            </a:r>
            <a:endParaRPr lang="en-US" dirty="0" smtClean="0">
              <a:solidFill>
                <a:schemeClr val="bg1"/>
              </a:solidFill>
            </a:endParaRPr>
          </a:p>
          <a:p>
            <a:endParaRPr lang="en-US" dirty="0"/>
          </a:p>
        </p:txBody>
      </p:sp>
      <p:pic>
        <p:nvPicPr>
          <p:cNvPr id="4" name="Picture 3"/>
          <p:cNvPicPr>
            <a:picLocks noChangeAspect="1"/>
          </p:cNvPicPr>
          <p:nvPr/>
        </p:nvPicPr>
        <p:blipFill>
          <a:blip r:embed="rId2"/>
          <a:stretch>
            <a:fillRect/>
          </a:stretch>
        </p:blipFill>
        <p:spPr>
          <a:xfrm>
            <a:off x="199932" y="2323088"/>
            <a:ext cx="8449153" cy="2190926"/>
          </a:xfrm>
          <a:prstGeom prst="rect">
            <a:avLst/>
          </a:prstGeom>
        </p:spPr>
      </p:pic>
      <p:sp>
        <p:nvSpPr>
          <p:cNvPr id="5" name="矩形 4"/>
          <p:cNvSpPr/>
          <p:nvPr/>
        </p:nvSpPr>
        <p:spPr>
          <a:xfrm>
            <a:off x="3936287" y="4794857"/>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65519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 y="3529708"/>
            <a:ext cx="4334545" cy="91438"/>
          </a:xfrm>
          <a:prstGeom prst="rect">
            <a:avLst/>
          </a:prstGeom>
          <a:solidFill>
            <a:srgbClr val="29303A"/>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 y="2325915"/>
            <a:ext cx="4334545" cy="91438"/>
          </a:xfrm>
          <a:prstGeom prst="rect">
            <a:avLst/>
          </a:pr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 y="984846"/>
            <a:ext cx="4334545" cy="91438"/>
          </a:xfrm>
          <a:prstGeom prst="rect">
            <a:avLst/>
          </a:prstGeom>
          <a:solidFill>
            <a:srgbClr val="757376"/>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矩形 1"/>
          <p:cNvSpPr/>
          <p:nvPr/>
        </p:nvSpPr>
        <p:spPr>
          <a:xfrm>
            <a:off x="4334549" y="4719376"/>
            <a:ext cx="593432" cy="246221"/>
          </a:xfrm>
          <a:prstGeom prst="rect">
            <a:avLst/>
          </a:prstGeom>
        </p:spPr>
        <p:txBody>
          <a:bodyPr wrap="none">
            <a:spAutoFit/>
          </a:bodyPr>
          <a:lstStyle/>
          <a:p>
            <a:r>
              <a:rPr lang="en-US" altLang="zh-CN" sz="1000" dirty="0" smtClean="0">
                <a:solidFill>
                  <a:srgbClr val="29303A"/>
                </a:solidFill>
                <a:latin typeface="HelveticaNeueLT Pro 67 MdCnO" panose="020B0606030502030204" pitchFamily="34" charset="0"/>
                <a:sym typeface="News Gothic MT" charset="0"/>
              </a:rPr>
              <a:t>Team 12</a:t>
            </a:r>
            <a:endParaRPr lang="zh-CN" altLang="en-US" dirty="0">
              <a:solidFill>
                <a:srgbClr val="29303A"/>
              </a:solidFill>
            </a:endParaRPr>
          </a:p>
        </p:txBody>
      </p:sp>
      <p:sp>
        <p:nvSpPr>
          <p:cNvPr id="3" name="椭圆 2"/>
          <p:cNvSpPr/>
          <p:nvPr/>
        </p:nvSpPr>
        <p:spPr>
          <a:xfrm>
            <a:off x="4147394" y="711291"/>
            <a:ext cx="680428" cy="680428"/>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endParaRPr lang="zh-CN" altLang="en-US" dirty="0"/>
          </a:p>
        </p:txBody>
      </p:sp>
      <p:sp>
        <p:nvSpPr>
          <p:cNvPr id="4" name="椭圆 3"/>
          <p:cNvSpPr/>
          <p:nvPr/>
        </p:nvSpPr>
        <p:spPr>
          <a:xfrm>
            <a:off x="4147394" y="2045706"/>
            <a:ext cx="680428" cy="680428"/>
          </a:xfrm>
          <a:prstGeom prst="ellipse">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02</a:t>
            </a:r>
            <a:endParaRPr lang="zh-CN" altLang="en-US" dirty="0"/>
          </a:p>
        </p:txBody>
      </p:sp>
      <p:sp>
        <p:nvSpPr>
          <p:cNvPr id="5" name="椭圆 4"/>
          <p:cNvSpPr/>
          <p:nvPr/>
        </p:nvSpPr>
        <p:spPr>
          <a:xfrm>
            <a:off x="4147394" y="3235374"/>
            <a:ext cx="680428" cy="680428"/>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03</a:t>
            </a:r>
            <a:endParaRPr lang="zh-CN" altLang="en-US" dirty="0"/>
          </a:p>
        </p:txBody>
      </p:sp>
      <p:grpSp>
        <p:nvGrpSpPr>
          <p:cNvPr id="11" name="组 10"/>
          <p:cNvGrpSpPr/>
          <p:nvPr/>
        </p:nvGrpSpPr>
        <p:grpSpPr>
          <a:xfrm>
            <a:off x="5222178" y="627128"/>
            <a:ext cx="3032066" cy="760508"/>
            <a:chOff x="247498" y="2041376"/>
            <a:chExt cx="3032066" cy="760508"/>
          </a:xfrm>
        </p:grpSpPr>
        <p:sp>
          <p:nvSpPr>
            <p:cNvPr id="12" name="文本框 11"/>
            <p:cNvSpPr txBox="1"/>
            <p:nvPr/>
          </p:nvSpPr>
          <p:spPr>
            <a:xfrm>
              <a:off x="247498" y="2331049"/>
              <a:ext cx="3032066" cy="470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en-US" altLang="zh-CN" sz="1000" dirty="0"/>
                <a:t>Adult Census Income Analysis by using Azure Machine Learning Studio</a:t>
              </a:r>
              <a:endParaRPr kumimoji="0" lang="zh-CN" altLang="en-US" sz="10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13" name="矩形 12"/>
            <p:cNvSpPr/>
            <p:nvPr/>
          </p:nvSpPr>
          <p:spPr>
            <a:xfrm>
              <a:off x="247498" y="2041376"/>
              <a:ext cx="558166" cy="372410"/>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000000"/>
                  </a:solidFill>
                  <a:effectLst/>
                  <a:uLnTx/>
                  <a:uFillTx/>
                </a:rPr>
                <a:t>AML</a:t>
              </a:r>
              <a:endParaRPr kumimoji="0" lang="en-US" altLang="zh-CN" sz="1400" b="1" i="0" u="none" strike="noStrike" kern="0" cap="none" spc="0" normalizeH="0" baseline="0" noProof="0" dirty="0">
                <a:ln>
                  <a:noFill/>
                </a:ln>
                <a:solidFill>
                  <a:srgbClr val="000000"/>
                </a:solidFill>
                <a:effectLst/>
                <a:uLnTx/>
                <a:uFillTx/>
              </a:endParaRPr>
            </a:p>
          </p:txBody>
        </p:sp>
      </p:grpSp>
      <p:grpSp>
        <p:nvGrpSpPr>
          <p:cNvPr id="14" name="组 13"/>
          <p:cNvGrpSpPr/>
          <p:nvPr/>
        </p:nvGrpSpPr>
        <p:grpSpPr>
          <a:xfrm>
            <a:off x="5222178" y="1954175"/>
            <a:ext cx="3032066" cy="689783"/>
            <a:chOff x="247498" y="2041376"/>
            <a:chExt cx="3032066" cy="689783"/>
          </a:xfrm>
        </p:grpSpPr>
        <p:sp>
          <p:nvSpPr>
            <p:cNvPr id="15" name="文本框 14"/>
            <p:cNvSpPr txBox="1"/>
            <p:nvPr/>
          </p:nvSpPr>
          <p:spPr>
            <a:xfrm>
              <a:off x="247498" y="2331049"/>
              <a:ext cx="303206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dirty="0"/>
                <a:t>Movie Review Sentiment Analysis by using Python in Linux System.</a:t>
              </a:r>
            </a:p>
          </p:txBody>
        </p:sp>
        <p:sp>
          <p:nvSpPr>
            <p:cNvPr id="16" name="矩形 15"/>
            <p:cNvSpPr/>
            <p:nvPr/>
          </p:nvSpPr>
          <p:spPr>
            <a:xfrm>
              <a:off x="247498" y="2041376"/>
              <a:ext cx="774571" cy="372410"/>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rgbClr val="000000"/>
                  </a:solidFill>
                  <a:effectLst/>
                  <a:uLnTx/>
                  <a:uFillTx/>
                </a:rPr>
                <a:t>Python</a:t>
              </a:r>
              <a:endParaRPr kumimoji="0" lang="en-US" altLang="zh-CN" sz="1400" b="1" i="0" u="none" strike="noStrike" kern="0" cap="none" spc="0" normalizeH="0" baseline="0" noProof="0" dirty="0">
                <a:ln>
                  <a:noFill/>
                </a:ln>
                <a:solidFill>
                  <a:srgbClr val="000000"/>
                </a:solidFill>
                <a:effectLst/>
                <a:uLnTx/>
                <a:uFillTx/>
              </a:endParaRPr>
            </a:p>
          </p:txBody>
        </p:sp>
      </p:grpSp>
      <p:grpSp>
        <p:nvGrpSpPr>
          <p:cNvPr id="17" name="组 16"/>
          <p:cNvGrpSpPr/>
          <p:nvPr/>
        </p:nvGrpSpPr>
        <p:grpSpPr>
          <a:xfrm>
            <a:off x="5222178" y="3143132"/>
            <a:ext cx="3032066" cy="582061"/>
            <a:chOff x="247498" y="2041376"/>
            <a:chExt cx="3032066" cy="582061"/>
          </a:xfrm>
        </p:grpSpPr>
        <p:sp>
          <p:nvSpPr>
            <p:cNvPr id="18" name="文本框 17"/>
            <p:cNvSpPr txBox="1"/>
            <p:nvPr/>
          </p:nvSpPr>
          <p:spPr>
            <a:xfrm>
              <a:off x="247498" y="2331049"/>
              <a:ext cx="3032066" cy="2923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000" dirty="0" smtClean="0">
                  <a:solidFill>
                    <a:srgbClr val="000000"/>
                  </a:solidFill>
                  <a:latin typeface="Century Gothic"/>
                  <a:ea typeface="微软雅黑"/>
                </a:rPr>
                <a:t>Train and Test a model using VW</a:t>
              </a:r>
              <a:endParaRPr kumimoji="0" lang="zh-CN" altLang="en-US" sz="10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19" name="矩形 18"/>
            <p:cNvSpPr/>
            <p:nvPr/>
          </p:nvSpPr>
          <p:spPr>
            <a:xfrm>
              <a:off x="247498" y="2041376"/>
              <a:ext cx="821059" cy="372410"/>
            </a:xfrm>
            <a:prstGeom prst="rect">
              <a:avLst/>
            </a:prstGeom>
          </p:spPr>
          <p:txBody>
            <a:bodyPr wrap="non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400" b="1" i="0" u="none" strike="noStrike" kern="0" cap="none" spc="0" normalizeH="0" baseline="0" noProof="0" dirty="0" err="1" smtClean="0">
                  <a:ln>
                    <a:noFill/>
                  </a:ln>
                  <a:solidFill>
                    <a:srgbClr val="000000"/>
                  </a:solidFill>
                  <a:effectLst/>
                  <a:uLnTx/>
                  <a:uFillTx/>
                </a:rPr>
                <a:t>RStudio</a:t>
              </a:r>
              <a:endParaRPr kumimoji="0" lang="en-US" altLang="zh-CN" sz="1400" b="1" i="0" u="none" strike="noStrike" kern="0" cap="none" spc="0" normalizeH="0" baseline="0" noProof="0" dirty="0">
                <a:ln>
                  <a:noFill/>
                </a:ln>
                <a:solidFill>
                  <a:srgbClr val="000000"/>
                </a:solidFill>
                <a:effectLst/>
                <a:uLnTx/>
                <a:uFillTx/>
              </a:endParaRPr>
            </a:p>
          </p:txBody>
        </p:sp>
      </p:grpSp>
      <p:sp>
        <p:nvSpPr>
          <p:cNvPr id="24" name="矩形 23"/>
          <p:cNvSpPr/>
          <p:nvPr/>
        </p:nvSpPr>
        <p:spPr>
          <a:xfrm>
            <a:off x="131533" y="78124"/>
            <a:ext cx="1464002" cy="338554"/>
          </a:xfrm>
          <a:prstGeom prst="rect">
            <a:avLst/>
          </a:prstGeom>
        </p:spPr>
        <p:txBody>
          <a:bodyPr wrap="square">
            <a:spAutoFit/>
          </a:bodyPr>
          <a:lstStyle/>
          <a:p>
            <a:r>
              <a:rPr kumimoji="1" lang="en-US" altLang="zh-CN" sz="1600" b="1" dirty="0" smtClean="0">
                <a:solidFill>
                  <a:srgbClr val="A5D028"/>
                </a:solidFill>
              </a:rPr>
              <a:t>PART</a:t>
            </a:r>
            <a:r>
              <a:rPr kumimoji="1" lang="zh-CN" altLang="en-US" sz="1600" b="1" dirty="0" smtClean="0">
                <a:solidFill>
                  <a:srgbClr val="A5D028"/>
                </a:solidFill>
              </a:rPr>
              <a:t> </a:t>
            </a:r>
            <a:r>
              <a:rPr kumimoji="1" lang="en-US" altLang="zh-CN" sz="1600" b="1" dirty="0">
                <a:solidFill>
                  <a:srgbClr val="A5D028"/>
                </a:solidFill>
              </a:rPr>
              <a:t>T</a:t>
            </a:r>
            <a:r>
              <a:rPr kumimoji="1" lang="en-US" altLang="zh-CN" sz="1600" b="1" dirty="0" smtClean="0">
                <a:solidFill>
                  <a:srgbClr val="A5D028"/>
                </a:solidFill>
              </a:rPr>
              <a:t>WO</a:t>
            </a:r>
          </a:p>
        </p:txBody>
      </p:sp>
      <p:sp>
        <p:nvSpPr>
          <p:cNvPr id="25" name="矩形 24"/>
          <p:cNvSpPr/>
          <p:nvPr/>
        </p:nvSpPr>
        <p:spPr>
          <a:xfrm>
            <a:off x="131533" y="341794"/>
            <a:ext cx="1260281" cy="646331"/>
          </a:xfrm>
          <a:prstGeom prst="rect">
            <a:avLst/>
          </a:prstGeom>
        </p:spPr>
        <p:txBody>
          <a:bodyPr wrap="none">
            <a:spAutoFit/>
          </a:bodyPr>
          <a:lstStyle/>
          <a:p>
            <a:r>
              <a:rPr lang="en-US" altLang="zh-CN" b="1" dirty="0"/>
              <a:t>Examples</a:t>
            </a:r>
            <a:endParaRPr kumimoji="1" lang="en-US" altLang="zh-CN" b="1" dirty="0">
              <a:solidFill>
                <a:srgbClr val="29303A"/>
              </a:solidFill>
            </a:endParaRPr>
          </a:p>
          <a:p>
            <a:endParaRPr kumimoji="1" lang="en-US" altLang="zh-CN" b="1" dirty="0">
              <a:solidFill>
                <a:srgbClr val="29303A"/>
              </a:solidFill>
            </a:endParaRPr>
          </a:p>
        </p:txBody>
      </p:sp>
    </p:spTree>
    <p:extLst>
      <p:ext uri="{BB962C8B-B14F-4D97-AF65-F5344CB8AC3E}">
        <p14:creationId xmlns:p14="http://schemas.microsoft.com/office/powerpoint/2010/main" val="16613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000" b="1" dirty="0">
                <a:solidFill>
                  <a:schemeClr val="bg1"/>
                </a:solidFill>
              </a:rPr>
              <a:t>1. AML</a:t>
            </a:r>
            <a:endParaRPr lang="zh-CN" altLang="en-US" sz="3000" b="1" dirty="0">
              <a:solidFill>
                <a:schemeClr val="bg1"/>
              </a:solidFill>
            </a:endParaRPr>
          </a:p>
        </p:txBody>
      </p:sp>
      <p:pic>
        <p:nvPicPr>
          <p:cNvPr id="6" name="图片 5"/>
          <p:cNvPicPr>
            <a:picLocks noChangeAspect="1"/>
          </p:cNvPicPr>
          <p:nvPr/>
        </p:nvPicPr>
        <p:blipFill>
          <a:blip r:embed="rId2"/>
          <a:stretch>
            <a:fillRect/>
          </a:stretch>
        </p:blipFill>
        <p:spPr>
          <a:xfrm>
            <a:off x="6129471" y="1101704"/>
            <a:ext cx="2687957" cy="3645802"/>
          </a:xfrm>
          <a:prstGeom prst="rect">
            <a:avLst/>
          </a:prstGeom>
        </p:spPr>
      </p:pic>
      <p:pic>
        <p:nvPicPr>
          <p:cNvPr id="7" name="图片 6"/>
          <p:cNvPicPr>
            <a:picLocks noChangeAspect="1"/>
          </p:cNvPicPr>
          <p:nvPr/>
        </p:nvPicPr>
        <p:blipFill>
          <a:blip r:embed="rId3"/>
          <a:stretch>
            <a:fillRect/>
          </a:stretch>
        </p:blipFill>
        <p:spPr>
          <a:xfrm>
            <a:off x="3055889" y="1101704"/>
            <a:ext cx="2757081" cy="3645802"/>
          </a:xfrm>
          <a:prstGeom prst="rect">
            <a:avLst/>
          </a:prstGeom>
        </p:spPr>
      </p:pic>
      <p:pic>
        <p:nvPicPr>
          <p:cNvPr id="8" name="图片 7"/>
          <p:cNvPicPr>
            <a:picLocks noChangeAspect="1"/>
          </p:cNvPicPr>
          <p:nvPr/>
        </p:nvPicPr>
        <p:blipFill>
          <a:blip r:embed="rId4"/>
          <a:stretch>
            <a:fillRect/>
          </a:stretch>
        </p:blipFill>
        <p:spPr>
          <a:xfrm>
            <a:off x="171282" y="1101704"/>
            <a:ext cx="2693216" cy="3645802"/>
          </a:xfrm>
          <a:prstGeom prst="rect">
            <a:avLst/>
          </a:prstGeom>
        </p:spPr>
      </p:pic>
      <p:sp>
        <p:nvSpPr>
          <p:cNvPr id="9" name="矩形 8"/>
          <p:cNvSpPr/>
          <p:nvPr/>
        </p:nvSpPr>
        <p:spPr>
          <a:xfrm>
            <a:off x="4085111" y="4816279"/>
            <a:ext cx="593432" cy="246221"/>
          </a:xfrm>
          <a:prstGeom prst="rect">
            <a:avLst/>
          </a:prstGeom>
        </p:spPr>
        <p:txBody>
          <a:bodyPr wrap="none">
            <a:spAutoFit/>
          </a:body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342098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00983" y="526987"/>
            <a:ext cx="1523174" cy="400110"/>
          </a:xfrm>
          <a:prstGeom prst="rect">
            <a:avLst/>
          </a:prstGeom>
          <a:noFill/>
        </p:spPr>
        <p:txBody>
          <a:bodyPr wrap="none" rtlCol="0">
            <a:spAutoFit/>
          </a:bodyPr>
          <a:lstStyle/>
          <a:p>
            <a:pPr algn="ctr"/>
            <a:r>
              <a:rPr kumimoji="1" lang="en-US" altLang="zh-CN" sz="2000" dirty="0" smtClean="0">
                <a:solidFill>
                  <a:srgbClr val="FFFFFF"/>
                </a:solidFill>
              </a:rPr>
              <a:t>Guide Line</a:t>
            </a:r>
            <a:endParaRPr kumimoji="1" lang="zh-CN" altLang="en-US" sz="2000" dirty="0">
              <a:solidFill>
                <a:srgbClr val="FFFFFF"/>
              </a:solidFill>
            </a:endParaRPr>
          </a:p>
        </p:txBody>
      </p:sp>
      <p:sp>
        <p:nvSpPr>
          <p:cNvPr id="6" name="椭圆 5"/>
          <p:cNvSpPr/>
          <p:nvPr/>
        </p:nvSpPr>
        <p:spPr>
          <a:xfrm>
            <a:off x="1278044" y="1772877"/>
            <a:ext cx="1081012" cy="1081012"/>
          </a:xfrm>
          <a:prstGeom prst="ellipse">
            <a:avLst/>
          </a:pr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367147" y="3184460"/>
            <a:ext cx="902811" cy="307777"/>
          </a:xfrm>
          <a:prstGeom prst="rect">
            <a:avLst/>
          </a:prstGeom>
          <a:noFill/>
        </p:spPr>
        <p:txBody>
          <a:bodyPr wrap="none" rtlCol="0">
            <a:spAutoFit/>
          </a:bodyPr>
          <a:lstStyle/>
          <a:p>
            <a:pPr algn="ctr"/>
            <a:r>
              <a:rPr kumimoji="1" lang="en-US" altLang="zh-CN" sz="1400" b="1" dirty="0" smtClean="0">
                <a:solidFill>
                  <a:schemeClr val="accent4"/>
                </a:solidFill>
              </a:rPr>
              <a:t>PART</a:t>
            </a:r>
            <a:r>
              <a:rPr kumimoji="1" lang="zh-CN" altLang="en-US" sz="1400" b="1" dirty="0" smtClean="0">
                <a:solidFill>
                  <a:schemeClr val="accent4"/>
                </a:solidFill>
              </a:rPr>
              <a:t> </a:t>
            </a:r>
            <a:r>
              <a:rPr kumimoji="1" lang="en-US" altLang="zh-CN" sz="1400" b="1" dirty="0" smtClean="0">
                <a:solidFill>
                  <a:schemeClr val="accent4"/>
                </a:solidFill>
              </a:rPr>
              <a:t>ONE</a:t>
            </a:r>
            <a:endParaRPr kumimoji="1" lang="zh-CN" altLang="en-US" sz="1400" b="1" dirty="0">
              <a:solidFill>
                <a:schemeClr val="accent4"/>
              </a:solidFill>
            </a:endParaRPr>
          </a:p>
        </p:txBody>
      </p:sp>
      <p:sp>
        <p:nvSpPr>
          <p:cNvPr id="8" name="文本框 7"/>
          <p:cNvSpPr txBox="1"/>
          <p:nvPr/>
        </p:nvSpPr>
        <p:spPr>
          <a:xfrm>
            <a:off x="654133" y="3460032"/>
            <a:ext cx="2180405" cy="307777"/>
          </a:xfrm>
          <a:prstGeom prst="rect">
            <a:avLst/>
          </a:prstGeom>
          <a:noFill/>
        </p:spPr>
        <p:txBody>
          <a:bodyPr wrap="none" rtlCol="0">
            <a:spAutoFit/>
          </a:bodyPr>
          <a:lstStyle/>
          <a:p>
            <a:pPr algn="ctr"/>
            <a:r>
              <a:rPr kumimoji="1" lang="en-US" altLang="zh-CN" sz="1400" dirty="0" smtClean="0">
                <a:solidFill>
                  <a:srgbClr val="FFFFFF"/>
                </a:solidFill>
              </a:rPr>
              <a:t>Background about VW</a:t>
            </a:r>
            <a:endParaRPr kumimoji="1" lang="zh-CN" altLang="en-US" sz="1400" dirty="0">
              <a:solidFill>
                <a:srgbClr val="FFFFFF"/>
              </a:solidFill>
            </a:endParaRPr>
          </a:p>
        </p:txBody>
      </p:sp>
      <p:sp>
        <p:nvSpPr>
          <p:cNvPr id="9" name="文本框 8"/>
          <p:cNvSpPr txBox="1"/>
          <p:nvPr/>
        </p:nvSpPr>
        <p:spPr>
          <a:xfrm>
            <a:off x="1585154" y="1930085"/>
            <a:ext cx="466794" cy="769441"/>
          </a:xfrm>
          <a:prstGeom prst="rect">
            <a:avLst/>
          </a:prstGeom>
          <a:noFill/>
        </p:spPr>
        <p:txBody>
          <a:bodyPr wrap="none" rtlCol="0">
            <a:spAutoFit/>
          </a:bodyPr>
          <a:lstStyle/>
          <a:p>
            <a:pPr algn="ctr"/>
            <a:r>
              <a:rPr kumimoji="1" lang="en-US" altLang="zh-CN" sz="4400" dirty="0" smtClean="0">
                <a:solidFill>
                  <a:schemeClr val="tx1">
                    <a:lumMod val="85000"/>
                    <a:lumOff val="15000"/>
                  </a:schemeClr>
                </a:solidFill>
              </a:rPr>
              <a:t>1</a:t>
            </a:r>
            <a:endParaRPr kumimoji="1" lang="zh-CN" altLang="en-US" sz="4400" dirty="0">
              <a:solidFill>
                <a:schemeClr val="tx1">
                  <a:lumMod val="85000"/>
                  <a:lumOff val="15000"/>
                </a:schemeClr>
              </a:solidFill>
            </a:endParaRPr>
          </a:p>
        </p:txBody>
      </p:sp>
      <p:sp>
        <p:nvSpPr>
          <p:cNvPr id="12" name="椭圆 11"/>
          <p:cNvSpPr/>
          <p:nvPr/>
        </p:nvSpPr>
        <p:spPr>
          <a:xfrm>
            <a:off x="3959477" y="1772877"/>
            <a:ext cx="1081012" cy="1081012"/>
          </a:xfrm>
          <a:prstGeom prst="ellipse">
            <a:avLst/>
          </a:pr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4048577" y="3196512"/>
            <a:ext cx="902811" cy="307777"/>
          </a:xfrm>
          <a:prstGeom prst="rect">
            <a:avLst/>
          </a:prstGeom>
          <a:noFill/>
        </p:spPr>
        <p:txBody>
          <a:bodyPr wrap="none" rtlCol="0">
            <a:spAutoFit/>
          </a:bodyPr>
          <a:lstStyle/>
          <a:p>
            <a:pPr algn="ctr"/>
            <a:r>
              <a:rPr kumimoji="1" lang="en-US" altLang="zh-CN" sz="1400" b="1" dirty="0" smtClean="0">
                <a:solidFill>
                  <a:schemeClr val="accent4"/>
                </a:solidFill>
              </a:rPr>
              <a:t>PART</a:t>
            </a:r>
            <a:r>
              <a:rPr kumimoji="1" lang="zh-CN" altLang="en-US" sz="1400" b="1" dirty="0" smtClean="0">
                <a:solidFill>
                  <a:schemeClr val="accent4"/>
                </a:solidFill>
              </a:rPr>
              <a:t> </a:t>
            </a:r>
            <a:r>
              <a:rPr kumimoji="1" lang="en-US" altLang="zh-CN" sz="1400" b="1" dirty="0" smtClean="0">
                <a:solidFill>
                  <a:schemeClr val="accent4"/>
                </a:solidFill>
              </a:rPr>
              <a:t>TWO</a:t>
            </a:r>
            <a:endParaRPr kumimoji="1" lang="zh-CN" altLang="en-US" sz="1400" b="1" dirty="0">
              <a:solidFill>
                <a:schemeClr val="accent4"/>
              </a:solidFill>
            </a:endParaRPr>
          </a:p>
        </p:txBody>
      </p:sp>
      <p:sp>
        <p:nvSpPr>
          <p:cNvPr id="14" name="文本框 13"/>
          <p:cNvSpPr txBox="1"/>
          <p:nvPr/>
        </p:nvSpPr>
        <p:spPr>
          <a:xfrm>
            <a:off x="4085445" y="3460033"/>
            <a:ext cx="829073" cy="954107"/>
          </a:xfrm>
          <a:prstGeom prst="rect">
            <a:avLst/>
          </a:prstGeom>
          <a:noFill/>
        </p:spPr>
        <p:txBody>
          <a:bodyPr wrap="none" rtlCol="0">
            <a:spAutoFit/>
          </a:bodyPr>
          <a:lstStyle/>
          <a:p>
            <a:pPr algn="ctr"/>
            <a:r>
              <a:rPr kumimoji="1" lang="en-US" altLang="zh-CN" sz="1400" dirty="0" smtClean="0">
                <a:solidFill>
                  <a:srgbClr val="FFFFFF"/>
                </a:solidFill>
              </a:rPr>
              <a:t>Demo:</a:t>
            </a:r>
          </a:p>
          <a:p>
            <a:pPr algn="ctr"/>
            <a:r>
              <a:rPr kumimoji="1" lang="en-US" altLang="zh-CN" sz="1400" dirty="0" smtClean="0">
                <a:solidFill>
                  <a:srgbClr val="FFFFFF"/>
                </a:solidFill>
              </a:rPr>
              <a:t>AML</a:t>
            </a:r>
          </a:p>
          <a:p>
            <a:pPr algn="ctr"/>
            <a:r>
              <a:rPr kumimoji="1" lang="en-US" altLang="zh-CN" sz="1400" dirty="0" err="1" smtClean="0">
                <a:solidFill>
                  <a:srgbClr val="FFFFFF"/>
                </a:solidFill>
              </a:rPr>
              <a:t>Rstudio</a:t>
            </a:r>
            <a:endParaRPr kumimoji="1" lang="en-US" altLang="zh-CN" sz="1400" dirty="0" smtClean="0">
              <a:solidFill>
                <a:srgbClr val="FFFFFF"/>
              </a:solidFill>
            </a:endParaRPr>
          </a:p>
          <a:p>
            <a:pPr algn="ctr"/>
            <a:r>
              <a:rPr kumimoji="1" lang="en-US" altLang="zh-CN" sz="1400" dirty="0" smtClean="0">
                <a:solidFill>
                  <a:srgbClr val="FFFFFF"/>
                </a:solidFill>
              </a:rPr>
              <a:t>Python</a:t>
            </a:r>
            <a:endParaRPr kumimoji="1" lang="zh-CN" altLang="en-US" sz="1400" dirty="0">
              <a:solidFill>
                <a:srgbClr val="FFFFFF"/>
              </a:solidFill>
            </a:endParaRPr>
          </a:p>
        </p:txBody>
      </p:sp>
      <p:sp>
        <p:nvSpPr>
          <p:cNvPr id="15" name="文本框 14"/>
          <p:cNvSpPr txBox="1"/>
          <p:nvPr/>
        </p:nvSpPr>
        <p:spPr>
          <a:xfrm>
            <a:off x="4266586" y="1930085"/>
            <a:ext cx="466794" cy="769441"/>
          </a:xfrm>
          <a:prstGeom prst="rect">
            <a:avLst/>
          </a:prstGeom>
          <a:noFill/>
        </p:spPr>
        <p:txBody>
          <a:bodyPr wrap="none" rtlCol="0">
            <a:spAutoFit/>
          </a:bodyPr>
          <a:lstStyle/>
          <a:p>
            <a:pPr algn="ctr"/>
            <a:r>
              <a:rPr kumimoji="1" lang="en-US" altLang="zh-CN" sz="4400" dirty="0" smtClean="0">
                <a:solidFill>
                  <a:schemeClr val="tx1">
                    <a:lumMod val="85000"/>
                    <a:lumOff val="15000"/>
                  </a:schemeClr>
                </a:solidFill>
              </a:rPr>
              <a:t>2</a:t>
            </a:r>
            <a:endParaRPr kumimoji="1" lang="zh-CN" altLang="en-US" sz="4400" dirty="0">
              <a:solidFill>
                <a:schemeClr val="tx1">
                  <a:lumMod val="85000"/>
                  <a:lumOff val="15000"/>
                </a:schemeClr>
              </a:solidFill>
            </a:endParaRPr>
          </a:p>
        </p:txBody>
      </p:sp>
      <p:sp>
        <p:nvSpPr>
          <p:cNvPr id="17" name="椭圆 16"/>
          <p:cNvSpPr/>
          <p:nvPr/>
        </p:nvSpPr>
        <p:spPr>
          <a:xfrm>
            <a:off x="6535250" y="1772877"/>
            <a:ext cx="1081012" cy="1081012"/>
          </a:xfrm>
          <a:prstGeom prst="ellipse">
            <a:avLst/>
          </a:pr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6535250" y="3152256"/>
            <a:ext cx="1082348" cy="307777"/>
          </a:xfrm>
          <a:prstGeom prst="rect">
            <a:avLst/>
          </a:prstGeom>
          <a:noFill/>
        </p:spPr>
        <p:txBody>
          <a:bodyPr wrap="none" rtlCol="0">
            <a:spAutoFit/>
          </a:bodyPr>
          <a:lstStyle/>
          <a:p>
            <a:pPr algn="ctr"/>
            <a:r>
              <a:rPr kumimoji="1" lang="en-US" altLang="zh-CN" sz="1400" b="1" dirty="0" smtClean="0">
                <a:solidFill>
                  <a:schemeClr val="accent4"/>
                </a:solidFill>
              </a:rPr>
              <a:t>PART</a:t>
            </a:r>
            <a:r>
              <a:rPr kumimoji="1" lang="zh-CN" altLang="en-US" sz="1400" b="1" dirty="0" smtClean="0">
                <a:solidFill>
                  <a:schemeClr val="accent4"/>
                </a:solidFill>
              </a:rPr>
              <a:t> </a:t>
            </a:r>
            <a:r>
              <a:rPr kumimoji="1" lang="en-US" altLang="zh-CN" sz="1400" b="1" dirty="0" smtClean="0">
                <a:solidFill>
                  <a:schemeClr val="accent4"/>
                </a:solidFill>
              </a:rPr>
              <a:t>THREE</a:t>
            </a:r>
            <a:endParaRPr kumimoji="1" lang="zh-CN" altLang="en-US" sz="1400" b="1" dirty="0">
              <a:solidFill>
                <a:schemeClr val="accent4"/>
              </a:solidFill>
            </a:endParaRPr>
          </a:p>
        </p:txBody>
      </p:sp>
      <p:sp>
        <p:nvSpPr>
          <p:cNvPr id="19" name="文本框 18"/>
          <p:cNvSpPr txBox="1"/>
          <p:nvPr/>
        </p:nvSpPr>
        <p:spPr>
          <a:xfrm>
            <a:off x="6717324" y="3450623"/>
            <a:ext cx="716864" cy="307777"/>
          </a:xfrm>
          <a:prstGeom prst="rect">
            <a:avLst/>
          </a:prstGeom>
          <a:noFill/>
        </p:spPr>
        <p:txBody>
          <a:bodyPr wrap="none" rtlCol="0">
            <a:spAutoFit/>
          </a:bodyPr>
          <a:lstStyle/>
          <a:p>
            <a:pPr algn="ctr"/>
            <a:r>
              <a:rPr kumimoji="1" lang="en-US" altLang="zh-CN" sz="1400" dirty="0" smtClean="0">
                <a:solidFill>
                  <a:srgbClr val="FFFFFF"/>
                </a:solidFill>
              </a:rPr>
              <a:t>Q&amp;A?</a:t>
            </a:r>
            <a:endParaRPr kumimoji="1" lang="zh-CN" altLang="en-US" sz="1400" dirty="0">
              <a:solidFill>
                <a:srgbClr val="FFFFFF"/>
              </a:solidFill>
            </a:endParaRPr>
          </a:p>
        </p:txBody>
      </p:sp>
      <p:sp>
        <p:nvSpPr>
          <p:cNvPr id="20" name="文本框 19"/>
          <p:cNvSpPr txBox="1"/>
          <p:nvPr/>
        </p:nvSpPr>
        <p:spPr>
          <a:xfrm>
            <a:off x="6842359" y="1928662"/>
            <a:ext cx="466794" cy="769441"/>
          </a:xfrm>
          <a:prstGeom prst="rect">
            <a:avLst/>
          </a:prstGeom>
          <a:noFill/>
        </p:spPr>
        <p:txBody>
          <a:bodyPr wrap="none" rtlCol="0">
            <a:spAutoFit/>
          </a:bodyPr>
          <a:lstStyle/>
          <a:p>
            <a:pPr algn="ctr"/>
            <a:r>
              <a:rPr kumimoji="1" lang="en-US" altLang="zh-CN" sz="4400" dirty="0" smtClean="0">
                <a:solidFill>
                  <a:schemeClr val="tx1">
                    <a:lumMod val="85000"/>
                    <a:lumOff val="15000"/>
                  </a:schemeClr>
                </a:solidFill>
              </a:rPr>
              <a:t>3</a:t>
            </a:r>
            <a:endParaRPr kumimoji="1" lang="zh-CN" altLang="en-US" sz="4400" dirty="0">
              <a:solidFill>
                <a:schemeClr val="tx1">
                  <a:lumMod val="85000"/>
                  <a:lumOff val="15000"/>
                </a:schemeClr>
              </a:solidFill>
            </a:endParaRPr>
          </a:p>
        </p:txBody>
      </p:sp>
    </p:spTree>
    <p:extLst>
      <p:ext uri="{BB962C8B-B14F-4D97-AF65-F5344CB8AC3E}">
        <p14:creationId xmlns:p14="http://schemas.microsoft.com/office/powerpoint/2010/main" val="28740231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88946" y="2045359"/>
            <a:ext cx="8255865" cy="2715489"/>
          </a:xfrm>
          <a:prstGeom prst="rect">
            <a:avLst/>
          </a:prstGeom>
        </p:spPr>
      </p:pic>
      <p:pic>
        <p:nvPicPr>
          <p:cNvPr id="7" name="图片 6"/>
          <p:cNvPicPr>
            <a:picLocks noChangeAspect="1"/>
          </p:cNvPicPr>
          <p:nvPr/>
        </p:nvPicPr>
        <p:blipFill>
          <a:blip r:embed="rId3"/>
          <a:stretch>
            <a:fillRect/>
          </a:stretch>
        </p:blipFill>
        <p:spPr>
          <a:xfrm>
            <a:off x="388947" y="218277"/>
            <a:ext cx="8255865" cy="1543949"/>
          </a:xfrm>
          <a:prstGeom prst="rect">
            <a:avLst/>
          </a:prstGeom>
        </p:spPr>
      </p:pic>
      <p:sp>
        <p:nvSpPr>
          <p:cNvPr id="4" name="矩形 3"/>
          <p:cNvSpPr/>
          <p:nvPr/>
        </p:nvSpPr>
        <p:spPr>
          <a:xfrm>
            <a:off x="4128087" y="4815434"/>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66984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bg1"/>
                </a:solidFill>
              </a:rPr>
              <a:t>2.</a:t>
            </a:r>
            <a:r>
              <a:rPr lang="en-US" altLang="zh-CN" sz="3000" b="1" dirty="0">
                <a:solidFill>
                  <a:schemeClr val="bg1"/>
                </a:solidFill>
              </a:rPr>
              <a:t>Python in </a:t>
            </a:r>
            <a:r>
              <a:rPr lang="en-US" sz="3000" b="1" dirty="0">
                <a:solidFill>
                  <a:schemeClr val="bg1"/>
                </a:solidFill>
              </a:rPr>
              <a:t>Ubuntu</a:t>
            </a:r>
            <a:endParaRPr lang="en-US" sz="3000" dirty="0">
              <a:solidFill>
                <a:schemeClr val="bg1"/>
              </a:solidFill>
            </a:endParaRPr>
          </a:p>
        </p:txBody>
      </p:sp>
      <p:sp>
        <p:nvSpPr>
          <p:cNvPr id="3" name="Content Placeholder 2"/>
          <p:cNvSpPr>
            <a:spLocks noGrp="1"/>
          </p:cNvSpPr>
          <p:nvPr>
            <p:ph idx="1"/>
          </p:nvPr>
        </p:nvSpPr>
        <p:spPr/>
        <p:txBody>
          <a:bodyPr>
            <a:normAutofit fontScale="47500" lnSpcReduction="20000"/>
          </a:bodyPr>
          <a:lstStyle/>
          <a:p>
            <a:r>
              <a:rPr lang="en-US" dirty="0">
                <a:solidFill>
                  <a:schemeClr val="bg1"/>
                </a:solidFill>
              </a:rPr>
              <a:t># -- Get </a:t>
            </a:r>
            <a:r>
              <a:rPr lang="en-US" dirty="0" err="1">
                <a:solidFill>
                  <a:schemeClr val="bg1"/>
                </a:solidFill>
              </a:rPr>
              <a:t>libboost</a:t>
            </a:r>
            <a:r>
              <a:rPr lang="en-US" dirty="0">
                <a:solidFill>
                  <a:schemeClr val="bg1"/>
                </a:solidFill>
              </a:rPr>
              <a:t> program-options and </a:t>
            </a:r>
            <a:r>
              <a:rPr lang="en-US" dirty="0" err="1">
                <a:solidFill>
                  <a:schemeClr val="bg1"/>
                </a:solidFill>
              </a:rPr>
              <a:t>zlib</a:t>
            </a:r>
            <a:r>
              <a:rPr lang="en-US" dirty="0">
                <a:solidFill>
                  <a:schemeClr val="bg1"/>
                </a:solidFill>
              </a:rPr>
              <a:t>:</a:t>
            </a:r>
          </a:p>
          <a:p>
            <a:r>
              <a:rPr lang="en-US" dirty="0">
                <a:solidFill>
                  <a:schemeClr val="bg1"/>
                </a:solidFill>
              </a:rPr>
              <a:t>apt-get install </a:t>
            </a:r>
            <a:r>
              <a:rPr lang="en-US" dirty="0" err="1">
                <a:solidFill>
                  <a:schemeClr val="bg1"/>
                </a:solidFill>
              </a:rPr>
              <a:t>libboost</a:t>
            </a:r>
            <a:r>
              <a:rPr lang="en-US" dirty="0">
                <a:solidFill>
                  <a:schemeClr val="bg1"/>
                </a:solidFill>
              </a:rPr>
              <a:t>-program-options-</a:t>
            </a:r>
            <a:r>
              <a:rPr lang="en-US" dirty="0" err="1">
                <a:solidFill>
                  <a:schemeClr val="bg1"/>
                </a:solidFill>
              </a:rPr>
              <a:t>dev</a:t>
            </a:r>
            <a:r>
              <a:rPr lang="en-US" dirty="0">
                <a:solidFill>
                  <a:schemeClr val="bg1"/>
                </a:solidFill>
              </a:rPr>
              <a:t> zlib1g-dev</a:t>
            </a:r>
          </a:p>
          <a:p>
            <a:endParaRPr lang="en-US" dirty="0">
              <a:solidFill>
                <a:schemeClr val="bg1"/>
              </a:solidFill>
            </a:endParaRPr>
          </a:p>
          <a:p>
            <a:r>
              <a:rPr lang="en-US" dirty="0">
                <a:solidFill>
                  <a:schemeClr val="bg1"/>
                </a:solidFill>
              </a:rPr>
              <a:t># -- Get the python </a:t>
            </a:r>
            <a:r>
              <a:rPr lang="en-US" dirty="0" err="1">
                <a:solidFill>
                  <a:schemeClr val="bg1"/>
                </a:solidFill>
              </a:rPr>
              <a:t>libboost</a:t>
            </a:r>
            <a:r>
              <a:rPr lang="en-US" dirty="0">
                <a:solidFill>
                  <a:schemeClr val="bg1"/>
                </a:solidFill>
              </a:rPr>
              <a:t> bindings (python </a:t>
            </a:r>
            <a:r>
              <a:rPr lang="en-US" dirty="0" err="1">
                <a:solidFill>
                  <a:schemeClr val="bg1"/>
                </a:solidFill>
              </a:rPr>
              <a:t>subdir</a:t>
            </a:r>
            <a:r>
              <a:rPr lang="en-US" dirty="0">
                <a:solidFill>
                  <a:schemeClr val="bg1"/>
                </a:solidFill>
              </a:rPr>
              <a:t>) - optional:</a:t>
            </a:r>
          </a:p>
          <a:p>
            <a:r>
              <a:rPr lang="en-US" dirty="0">
                <a:solidFill>
                  <a:schemeClr val="bg1"/>
                </a:solidFill>
              </a:rPr>
              <a:t>apt-get install </a:t>
            </a:r>
            <a:r>
              <a:rPr lang="en-US" dirty="0" err="1">
                <a:solidFill>
                  <a:schemeClr val="bg1"/>
                </a:solidFill>
              </a:rPr>
              <a:t>libboost</a:t>
            </a:r>
            <a:r>
              <a:rPr lang="en-US" dirty="0">
                <a:solidFill>
                  <a:schemeClr val="bg1"/>
                </a:solidFill>
              </a:rPr>
              <a:t>-python-</a:t>
            </a:r>
            <a:r>
              <a:rPr lang="en-US" dirty="0" err="1">
                <a:solidFill>
                  <a:schemeClr val="bg1"/>
                </a:solidFill>
              </a:rPr>
              <a:t>dev</a:t>
            </a:r>
            <a:endParaRPr lang="en-US" dirty="0">
              <a:solidFill>
                <a:schemeClr val="bg1"/>
              </a:solidFill>
            </a:endParaRPr>
          </a:p>
          <a:p>
            <a:endParaRPr lang="en-US" dirty="0">
              <a:solidFill>
                <a:schemeClr val="bg1"/>
              </a:solidFill>
            </a:endParaRPr>
          </a:p>
          <a:p>
            <a:r>
              <a:rPr lang="en-US" dirty="0">
                <a:solidFill>
                  <a:schemeClr val="bg1"/>
                </a:solidFill>
              </a:rPr>
              <a:t># -- Get the </a:t>
            </a:r>
            <a:r>
              <a:rPr lang="en-US" dirty="0" err="1">
                <a:solidFill>
                  <a:schemeClr val="bg1"/>
                </a:solidFill>
              </a:rPr>
              <a:t>vw</a:t>
            </a:r>
            <a:r>
              <a:rPr lang="en-US" dirty="0">
                <a:solidFill>
                  <a:schemeClr val="bg1"/>
                </a:solidFill>
              </a:rPr>
              <a:t> source:</a:t>
            </a:r>
          </a:p>
          <a:p>
            <a:r>
              <a:rPr lang="en-US" dirty="0" err="1">
                <a:solidFill>
                  <a:schemeClr val="bg1"/>
                </a:solidFill>
              </a:rPr>
              <a:t>git</a:t>
            </a:r>
            <a:r>
              <a:rPr lang="en-US" dirty="0">
                <a:solidFill>
                  <a:schemeClr val="bg1"/>
                </a:solidFill>
              </a:rPr>
              <a:t> clone </a:t>
            </a:r>
            <a:r>
              <a:rPr lang="en-US" dirty="0" err="1">
                <a:solidFill>
                  <a:schemeClr val="bg1"/>
                </a:solidFill>
              </a:rPr>
              <a:t>git</a:t>
            </a:r>
            <a:r>
              <a:rPr lang="en-US" dirty="0">
                <a:solidFill>
                  <a:schemeClr val="bg1"/>
                </a:solidFill>
              </a:rPr>
              <a:t>://</a:t>
            </a:r>
            <a:r>
              <a:rPr lang="en-US" dirty="0" err="1">
                <a:solidFill>
                  <a:schemeClr val="bg1"/>
                </a:solidFill>
              </a:rPr>
              <a:t>github.com</a:t>
            </a:r>
            <a:r>
              <a:rPr lang="en-US" dirty="0">
                <a:solidFill>
                  <a:schemeClr val="bg1"/>
                </a:solidFill>
              </a:rPr>
              <a:t>/</a:t>
            </a:r>
            <a:r>
              <a:rPr lang="en-US" dirty="0" err="1">
                <a:solidFill>
                  <a:schemeClr val="bg1"/>
                </a:solidFill>
              </a:rPr>
              <a:t>JohnLangford</a:t>
            </a:r>
            <a:r>
              <a:rPr lang="en-US" dirty="0">
                <a:solidFill>
                  <a:schemeClr val="bg1"/>
                </a:solidFill>
              </a:rPr>
              <a:t>/</a:t>
            </a:r>
            <a:r>
              <a:rPr lang="en-US" dirty="0" err="1">
                <a:solidFill>
                  <a:schemeClr val="bg1"/>
                </a:solidFill>
              </a:rPr>
              <a:t>vowpal_wabbit.git</a:t>
            </a:r>
            <a:endParaRPr lang="en-US" dirty="0">
              <a:solidFill>
                <a:schemeClr val="bg1"/>
              </a:solidFill>
            </a:endParaRPr>
          </a:p>
          <a:p>
            <a:endParaRPr lang="en-US" dirty="0">
              <a:solidFill>
                <a:schemeClr val="bg1"/>
              </a:solidFill>
            </a:endParaRPr>
          </a:p>
          <a:p>
            <a:r>
              <a:rPr lang="en-US" dirty="0">
                <a:solidFill>
                  <a:schemeClr val="bg1"/>
                </a:solidFill>
              </a:rPr>
              <a:t># -- Build:</a:t>
            </a:r>
          </a:p>
          <a:p>
            <a:r>
              <a:rPr lang="en-US" dirty="0">
                <a:solidFill>
                  <a:schemeClr val="bg1"/>
                </a:solidFill>
              </a:rPr>
              <a:t>cd </a:t>
            </a:r>
            <a:r>
              <a:rPr lang="en-US" dirty="0" err="1">
                <a:solidFill>
                  <a:schemeClr val="bg1"/>
                </a:solidFill>
              </a:rPr>
              <a:t>vowpal_wabbit</a:t>
            </a:r>
            <a:endParaRPr lang="en-US" dirty="0">
              <a:solidFill>
                <a:schemeClr val="bg1"/>
              </a:solidFill>
            </a:endParaRPr>
          </a:p>
          <a:p>
            <a:r>
              <a:rPr lang="en-US" dirty="0">
                <a:solidFill>
                  <a:schemeClr val="bg1"/>
                </a:solidFill>
              </a:rPr>
              <a:t>make</a:t>
            </a:r>
          </a:p>
          <a:p>
            <a:r>
              <a:rPr lang="en-US" dirty="0">
                <a:solidFill>
                  <a:schemeClr val="bg1"/>
                </a:solidFill>
              </a:rPr>
              <a:t>make test       # (optional)</a:t>
            </a:r>
          </a:p>
          <a:p>
            <a:r>
              <a:rPr lang="en-US" dirty="0">
                <a:solidFill>
                  <a:schemeClr val="bg1"/>
                </a:solidFill>
              </a:rPr>
              <a:t>make install</a:t>
            </a:r>
          </a:p>
        </p:txBody>
      </p:sp>
      <p:sp>
        <p:nvSpPr>
          <p:cNvPr id="4" name="矩形 3"/>
          <p:cNvSpPr/>
          <p:nvPr/>
        </p:nvSpPr>
        <p:spPr>
          <a:xfrm>
            <a:off x="4168232" y="4772554"/>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02962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solidFill>
                  <a:schemeClr val="bg1"/>
                </a:solidFill>
              </a:rPr>
              <a:t>Vowpal</a:t>
            </a:r>
            <a:r>
              <a:rPr lang="en-US" sz="3600" b="1" dirty="0">
                <a:solidFill>
                  <a:schemeClr val="bg1"/>
                </a:solidFill>
              </a:rPr>
              <a:t> </a:t>
            </a:r>
            <a:r>
              <a:rPr lang="en-US" sz="3600" b="1" dirty="0" err="1">
                <a:solidFill>
                  <a:schemeClr val="bg1"/>
                </a:solidFill>
              </a:rPr>
              <a:t>Wabbit</a:t>
            </a:r>
            <a:r>
              <a:rPr lang="en-US" sz="3600" b="1" dirty="0">
                <a:solidFill>
                  <a:schemeClr val="bg1"/>
                </a:solidFill>
              </a:rPr>
              <a:t> Python Wrapper</a:t>
            </a:r>
            <a:endParaRPr lang="en-US" sz="3600" dirty="0">
              <a:solidFill>
                <a:schemeClr val="bg1"/>
              </a:solidFill>
            </a:endParaRPr>
          </a:p>
        </p:txBody>
      </p:sp>
      <p:sp>
        <p:nvSpPr>
          <p:cNvPr id="3" name="Content Placeholder 2"/>
          <p:cNvSpPr>
            <a:spLocks noGrp="1"/>
          </p:cNvSpPr>
          <p:nvPr>
            <p:ph idx="1"/>
          </p:nvPr>
        </p:nvSpPr>
        <p:spPr/>
        <p:txBody>
          <a:bodyPr>
            <a:normAutofit fontScale="47500" lnSpcReduction="20000"/>
          </a:bodyPr>
          <a:lstStyle/>
          <a:p>
            <a:r>
              <a:rPr lang="en-US" b="1" dirty="0">
                <a:solidFill>
                  <a:schemeClr val="bg1"/>
                </a:solidFill>
              </a:rPr>
              <a:t>Installation</a:t>
            </a:r>
          </a:p>
          <a:p>
            <a:r>
              <a:rPr lang="en-US" dirty="0">
                <a:solidFill>
                  <a:schemeClr val="bg1"/>
                </a:solidFill>
              </a:rPr>
              <a:t>From </a:t>
            </a:r>
            <a:r>
              <a:rPr lang="en-US" dirty="0" err="1">
                <a:solidFill>
                  <a:schemeClr val="bg1"/>
                </a:solidFill>
              </a:rPr>
              <a:t>PyPI</a:t>
            </a:r>
            <a:r>
              <a:rPr lang="en-US" dirty="0">
                <a:solidFill>
                  <a:schemeClr val="bg1"/>
                </a:solidFill>
              </a:rPr>
              <a:t>:</a:t>
            </a:r>
          </a:p>
          <a:p>
            <a:r>
              <a:rPr lang="en-US" dirty="0">
                <a:solidFill>
                  <a:schemeClr val="bg1"/>
                </a:solidFill>
              </a:rPr>
              <a:t>$ pip install </a:t>
            </a:r>
            <a:r>
              <a:rPr lang="en-US" dirty="0" err="1">
                <a:solidFill>
                  <a:schemeClr val="bg1"/>
                </a:solidFill>
              </a:rPr>
              <a:t>vowpalwabbit</a:t>
            </a:r>
            <a:endParaRPr lang="en-US" dirty="0">
              <a:solidFill>
                <a:schemeClr val="bg1"/>
              </a:solidFill>
            </a:endParaRPr>
          </a:p>
          <a:p>
            <a:r>
              <a:rPr lang="en-US" dirty="0">
                <a:solidFill>
                  <a:schemeClr val="bg1"/>
                </a:solidFill>
              </a:rPr>
              <a:t>From local repo (useful when making modifications):</a:t>
            </a:r>
          </a:p>
          <a:p>
            <a:r>
              <a:rPr lang="en-US" dirty="0">
                <a:solidFill>
                  <a:schemeClr val="bg1"/>
                </a:solidFill>
              </a:rPr>
              <a:t>$ cd python</a:t>
            </a:r>
          </a:p>
          <a:p>
            <a:r>
              <a:rPr lang="en-US" dirty="0">
                <a:solidFill>
                  <a:schemeClr val="bg1"/>
                </a:solidFill>
              </a:rPr>
              <a:t>$ pip install -e .</a:t>
            </a:r>
          </a:p>
          <a:p>
            <a:r>
              <a:rPr lang="en-US" b="1" dirty="0">
                <a:solidFill>
                  <a:schemeClr val="bg1"/>
                </a:solidFill>
              </a:rPr>
              <a:t>Usage</a:t>
            </a:r>
          </a:p>
          <a:p>
            <a:r>
              <a:rPr lang="en-US" dirty="0">
                <a:solidFill>
                  <a:schemeClr val="bg1"/>
                </a:solidFill>
              </a:rPr>
              <a:t>You can use the python wrapper directly like this:</a:t>
            </a:r>
          </a:p>
          <a:p>
            <a:r>
              <a:rPr lang="en-US" dirty="0">
                <a:solidFill>
                  <a:schemeClr val="bg1"/>
                </a:solidFill>
              </a:rPr>
              <a:t>&gt;&gt;&gt; from </a:t>
            </a:r>
            <a:r>
              <a:rPr lang="en-US" dirty="0" err="1">
                <a:solidFill>
                  <a:schemeClr val="bg1"/>
                </a:solidFill>
              </a:rPr>
              <a:t>vowpalwabbit</a:t>
            </a:r>
            <a:r>
              <a:rPr lang="en-US" dirty="0">
                <a:solidFill>
                  <a:schemeClr val="bg1"/>
                </a:solidFill>
              </a:rPr>
              <a:t> import </a:t>
            </a:r>
            <a:r>
              <a:rPr lang="en-US" dirty="0" err="1">
                <a:solidFill>
                  <a:schemeClr val="bg1"/>
                </a:solidFill>
              </a:rPr>
              <a:t>pyvw</a:t>
            </a:r>
            <a:endParaRPr lang="en-US" dirty="0">
              <a:solidFill>
                <a:schemeClr val="bg1"/>
              </a:solidFill>
            </a:endParaRPr>
          </a:p>
          <a:p>
            <a:r>
              <a:rPr lang="en-US" dirty="0">
                <a:solidFill>
                  <a:schemeClr val="bg1"/>
                </a:solidFill>
              </a:rPr>
              <a:t>&gt;&gt;&gt; </a:t>
            </a:r>
            <a:r>
              <a:rPr lang="en-US" dirty="0" err="1">
                <a:solidFill>
                  <a:schemeClr val="bg1"/>
                </a:solidFill>
              </a:rPr>
              <a:t>vw</a:t>
            </a:r>
            <a:r>
              <a:rPr lang="en-US" dirty="0">
                <a:solidFill>
                  <a:schemeClr val="bg1"/>
                </a:solidFill>
              </a:rPr>
              <a:t> = </a:t>
            </a:r>
            <a:r>
              <a:rPr lang="en-US" dirty="0" err="1">
                <a:solidFill>
                  <a:schemeClr val="bg1"/>
                </a:solidFill>
              </a:rPr>
              <a:t>pyvw.vw</a:t>
            </a:r>
            <a:r>
              <a:rPr lang="en-US" dirty="0">
                <a:solidFill>
                  <a:schemeClr val="bg1"/>
                </a:solidFill>
              </a:rPr>
              <a:t>(quiet=True)</a:t>
            </a:r>
          </a:p>
          <a:p>
            <a:r>
              <a:rPr lang="en-US" dirty="0">
                <a:solidFill>
                  <a:schemeClr val="bg1"/>
                </a:solidFill>
              </a:rPr>
              <a:t>&gt;&gt;&gt; ex = </a:t>
            </a:r>
            <a:r>
              <a:rPr lang="en-US" dirty="0" err="1">
                <a:solidFill>
                  <a:schemeClr val="bg1"/>
                </a:solidFill>
              </a:rPr>
              <a:t>vw.example</a:t>
            </a:r>
            <a:r>
              <a:rPr lang="en-US" dirty="0">
                <a:solidFill>
                  <a:schemeClr val="bg1"/>
                </a:solidFill>
              </a:rPr>
              <a:t>('1 | a b c')</a:t>
            </a:r>
          </a:p>
          <a:p>
            <a:r>
              <a:rPr lang="en-US" dirty="0">
                <a:solidFill>
                  <a:schemeClr val="bg1"/>
                </a:solidFill>
              </a:rPr>
              <a:t>&gt;&gt;&gt; </a:t>
            </a:r>
            <a:r>
              <a:rPr lang="en-US" dirty="0" err="1">
                <a:solidFill>
                  <a:schemeClr val="bg1"/>
                </a:solidFill>
              </a:rPr>
              <a:t>vw.learn</a:t>
            </a:r>
            <a:r>
              <a:rPr lang="en-US" dirty="0">
                <a:solidFill>
                  <a:schemeClr val="bg1"/>
                </a:solidFill>
              </a:rPr>
              <a:t>(ex)</a:t>
            </a:r>
          </a:p>
          <a:p>
            <a:r>
              <a:rPr lang="en-US" dirty="0">
                <a:solidFill>
                  <a:schemeClr val="bg1"/>
                </a:solidFill>
              </a:rPr>
              <a:t>&gt;&gt;&gt; </a:t>
            </a:r>
            <a:r>
              <a:rPr lang="en-US" dirty="0" err="1">
                <a:solidFill>
                  <a:schemeClr val="bg1"/>
                </a:solidFill>
              </a:rPr>
              <a:t>vw.predict</a:t>
            </a:r>
            <a:r>
              <a:rPr lang="en-US" dirty="0">
                <a:solidFill>
                  <a:schemeClr val="bg1"/>
                </a:solidFill>
              </a:rPr>
              <a:t>(ex)</a:t>
            </a:r>
          </a:p>
        </p:txBody>
      </p:sp>
      <p:sp>
        <p:nvSpPr>
          <p:cNvPr id="4" name="矩形 3"/>
          <p:cNvSpPr/>
          <p:nvPr/>
        </p:nvSpPr>
        <p:spPr>
          <a:xfrm>
            <a:off x="4212837" y="4733926"/>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100582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rPr>
              <a:t>3. R </a:t>
            </a:r>
            <a:r>
              <a:rPr lang="en-US" sz="4000" b="1" dirty="0">
                <a:solidFill>
                  <a:schemeClr val="bg1"/>
                </a:solidFill>
              </a:rPr>
              <a:t>scripts for </a:t>
            </a:r>
            <a:r>
              <a:rPr lang="en-US" sz="4000" b="1" dirty="0" err="1">
                <a:solidFill>
                  <a:schemeClr val="bg1"/>
                </a:solidFill>
              </a:rPr>
              <a:t>vowpal</a:t>
            </a:r>
            <a:r>
              <a:rPr lang="en-US" sz="4000" b="1" dirty="0">
                <a:solidFill>
                  <a:schemeClr val="bg1"/>
                </a:solidFill>
              </a:rPr>
              <a:t> wabbit</a:t>
            </a:r>
            <a:endParaRPr lang="en-US" sz="4000" dirty="0">
              <a:solidFill>
                <a:schemeClr val="bg1"/>
              </a:solidFill>
            </a:endParaRPr>
          </a:p>
        </p:txBody>
      </p:sp>
      <p:sp>
        <p:nvSpPr>
          <p:cNvPr id="3" name="Content Placeholder 2"/>
          <p:cNvSpPr>
            <a:spLocks noGrp="1"/>
          </p:cNvSpPr>
          <p:nvPr>
            <p:ph idx="1"/>
          </p:nvPr>
        </p:nvSpPr>
        <p:spPr>
          <a:xfrm>
            <a:off x="530520" y="1369219"/>
            <a:ext cx="7886700" cy="3263504"/>
          </a:xfrm>
        </p:spPr>
        <p:txBody>
          <a:bodyPr>
            <a:normAutofit fontScale="47500" lnSpcReduction="20000"/>
          </a:bodyPr>
          <a:lstStyle/>
          <a:p>
            <a:r>
              <a:rPr lang="en-US" b="1" dirty="0">
                <a:solidFill>
                  <a:schemeClr val="bg1"/>
                </a:solidFill>
              </a:rPr>
              <a:t>download the </a:t>
            </a:r>
            <a:r>
              <a:rPr lang="en-US" b="1" dirty="0" err="1">
                <a:solidFill>
                  <a:schemeClr val="bg1"/>
                </a:solidFill>
              </a:rPr>
              <a:t>r.vw</a:t>
            </a:r>
            <a:r>
              <a:rPr lang="en-US" b="1" dirty="0">
                <a:solidFill>
                  <a:schemeClr val="bg1"/>
                </a:solidFill>
              </a:rPr>
              <a:t> package</a:t>
            </a:r>
          </a:p>
          <a:p>
            <a:r>
              <a:rPr lang="en-US" dirty="0" err="1">
                <a:solidFill>
                  <a:schemeClr val="bg1"/>
                </a:solidFill>
              </a:rPr>
              <a:t>r.vw</a:t>
            </a:r>
            <a:r>
              <a:rPr lang="en-US" dirty="0">
                <a:solidFill>
                  <a:schemeClr val="bg1"/>
                </a:solidFill>
              </a:rPr>
              <a:t> contains two functions: dt2vw and </a:t>
            </a:r>
            <a:r>
              <a:rPr lang="en-US" dirty="0" err="1">
                <a:solidFill>
                  <a:schemeClr val="bg1"/>
                </a:solidFill>
              </a:rPr>
              <a:t>vw</a:t>
            </a:r>
            <a:endParaRPr lang="en-US" dirty="0">
              <a:solidFill>
                <a:schemeClr val="bg1"/>
              </a:solidFill>
            </a:endParaRPr>
          </a:p>
          <a:p>
            <a:r>
              <a:rPr lang="en-US" dirty="0">
                <a:solidFill>
                  <a:schemeClr val="bg1"/>
                </a:solidFill>
              </a:rPr>
              <a:t>installation requires </a:t>
            </a:r>
            <a:r>
              <a:rPr lang="en-US" dirty="0" err="1">
                <a:solidFill>
                  <a:schemeClr val="bg1"/>
                </a:solidFill>
              </a:rPr>
              <a:t>devtools</a:t>
            </a:r>
            <a:r>
              <a:rPr lang="en-US" dirty="0">
                <a:solidFill>
                  <a:schemeClr val="bg1"/>
                </a:solidFill>
              </a:rPr>
              <a:t>:</a:t>
            </a:r>
          </a:p>
          <a:p>
            <a:r>
              <a:rPr lang="en-US" dirty="0" err="1">
                <a:solidFill>
                  <a:schemeClr val="bg1"/>
                </a:solidFill>
              </a:rPr>
              <a:t>install.packages</a:t>
            </a:r>
            <a:r>
              <a:rPr lang="en-US" dirty="0">
                <a:solidFill>
                  <a:schemeClr val="bg1"/>
                </a:solidFill>
              </a:rPr>
              <a:t>("</a:t>
            </a:r>
            <a:r>
              <a:rPr lang="en-US" dirty="0" err="1">
                <a:solidFill>
                  <a:schemeClr val="bg1"/>
                </a:solidFill>
              </a:rPr>
              <a:t>devtools</a:t>
            </a:r>
            <a:r>
              <a:rPr lang="en-US" dirty="0">
                <a:solidFill>
                  <a:schemeClr val="bg1"/>
                </a:solidFill>
              </a:rPr>
              <a:t>")</a:t>
            </a:r>
          </a:p>
          <a:p>
            <a:r>
              <a:rPr lang="en-US" dirty="0" err="1">
                <a:solidFill>
                  <a:schemeClr val="bg1"/>
                </a:solidFill>
              </a:rPr>
              <a:t>devtools</a:t>
            </a:r>
            <a:r>
              <a:rPr lang="en-US" dirty="0">
                <a:solidFill>
                  <a:schemeClr val="bg1"/>
                </a:solidFill>
              </a:rPr>
              <a:t>::</a:t>
            </a:r>
            <a:r>
              <a:rPr lang="en-US" dirty="0" err="1">
                <a:solidFill>
                  <a:schemeClr val="bg1"/>
                </a:solidFill>
              </a:rPr>
              <a:t>install_github</a:t>
            </a:r>
            <a:r>
              <a:rPr lang="en-US" dirty="0">
                <a:solidFill>
                  <a:schemeClr val="bg1"/>
                </a:solidFill>
              </a:rPr>
              <a:t>("</a:t>
            </a:r>
            <a:r>
              <a:rPr lang="en-US" dirty="0" err="1">
                <a:solidFill>
                  <a:schemeClr val="bg1"/>
                </a:solidFill>
              </a:rPr>
              <a:t>JohnLangford</a:t>
            </a:r>
            <a:r>
              <a:rPr lang="en-US" dirty="0">
                <a:solidFill>
                  <a:schemeClr val="bg1"/>
                </a:solidFill>
              </a:rPr>
              <a:t>/</a:t>
            </a:r>
            <a:r>
              <a:rPr lang="en-US" dirty="0" err="1">
                <a:solidFill>
                  <a:schemeClr val="bg1"/>
                </a:solidFill>
              </a:rPr>
              <a:t>vowpal_wabbit</a:t>
            </a:r>
            <a:r>
              <a:rPr lang="en-US" dirty="0">
                <a:solidFill>
                  <a:schemeClr val="bg1"/>
                </a:solidFill>
              </a:rPr>
              <a:t>", </a:t>
            </a:r>
            <a:r>
              <a:rPr lang="en-US" dirty="0" err="1">
                <a:solidFill>
                  <a:schemeClr val="bg1"/>
                </a:solidFill>
              </a:rPr>
              <a:t>subdir</a:t>
            </a:r>
            <a:r>
              <a:rPr lang="en-US" dirty="0">
                <a:solidFill>
                  <a:schemeClr val="bg1"/>
                </a:solidFill>
              </a:rPr>
              <a:t> = "R/</a:t>
            </a:r>
            <a:r>
              <a:rPr lang="en-US" dirty="0" err="1">
                <a:solidFill>
                  <a:schemeClr val="bg1"/>
                </a:solidFill>
              </a:rPr>
              <a:t>r.vw</a:t>
            </a:r>
            <a:r>
              <a:rPr lang="en-US" dirty="0">
                <a:solidFill>
                  <a:schemeClr val="bg1"/>
                </a:solidFill>
              </a:rPr>
              <a:t>"</a:t>
            </a:r>
            <a:r>
              <a:rPr lang="en-US" dirty="0" smtClean="0">
                <a:solidFill>
                  <a:schemeClr val="bg1"/>
                </a:solidFill>
              </a:rPr>
              <a:t>)</a:t>
            </a:r>
          </a:p>
          <a:p>
            <a:endParaRPr lang="en-US" dirty="0">
              <a:solidFill>
                <a:schemeClr val="bg1"/>
              </a:solidFill>
            </a:endParaRPr>
          </a:p>
          <a:p>
            <a:r>
              <a:rPr lang="en-US" b="1" dirty="0">
                <a:solidFill>
                  <a:schemeClr val="bg1"/>
                </a:solidFill>
              </a:rPr>
              <a:t>Convert a </a:t>
            </a:r>
            <a:r>
              <a:rPr lang="en-US" b="1" dirty="0" err="1">
                <a:solidFill>
                  <a:schemeClr val="bg1"/>
                </a:solidFill>
              </a:rPr>
              <a:t>data.table</a:t>
            </a:r>
            <a:r>
              <a:rPr lang="en-US" b="1" dirty="0">
                <a:solidFill>
                  <a:schemeClr val="bg1"/>
                </a:solidFill>
              </a:rPr>
              <a:t> to </a:t>
            </a:r>
            <a:r>
              <a:rPr lang="en-US" b="1" dirty="0" err="1">
                <a:solidFill>
                  <a:schemeClr val="bg1"/>
                </a:solidFill>
              </a:rPr>
              <a:t>vowpal</a:t>
            </a:r>
            <a:r>
              <a:rPr lang="en-US" b="1" dirty="0">
                <a:solidFill>
                  <a:schemeClr val="bg1"/>
                </a:solidFill>
              </a:rPr>
              <a:t> </a:t>
            </a:r>
            <a:r>
              <a:rPr lang="en-US" b="1" dirty="0" err="1">
                <a:solidFill>
                  <a:schemeClr val="bg1"/>
                </a:solidFill>
              </a:rPr>
              <a:t>wabbit</a:t>
            </a:r>
            <a:r>
              <a:rPr lang="en-US" b="1" dirty="0">
                <a:solidFill>
                  <a:schemeClr val="bg1"/>
                </a:solidFill>
              </a:rPr>
              <a:t> format: dt2vw()</a:t>
            </a:r>
          </a:p>
          <a:p>
            <a:r>
              <a:rPr lang="en-US" dirty="0">
                <a:solidFill>
                  <a:schemeClr val="bg1"/>
                </a:solidFill>
              </a:rPr>
              <a:t>Allows to convert the </a:t>
            </a:r>
            <a:r>
              <a:rPr lang="en-US" dirty="0" err="1">
                <a:solidFill>
                  <a:schemeClr val="bg1"/>
                </a:solidFill>
              </a:rPr>
              <a:t>data.table</a:t>
            </a:r>
            <a:r>
              <a:rPr lang="en-US" dirty="0">
                <a:solidFill>
                  <a:schemeClr val="bg1"/>
                </a:solidFill>
              </a:rPr>
              <a:t> in chunks using the append=TRUE option</a:t>
            </a:r>
            <a:r>
              <a:rPr lang="en-US" dirty="0" smtClean="0">
                <a:solidFill>
                  <a:schemeClr val="bg1"/>
                </a:solidFill>
              </a:rPr>
              <a:t>.</a:t>
            </a:r>
          </a:p>
          <a:p>
            <a:endParaRPr lang="en-US" dirty="0">
              <a:solidFill>
                <a:schemeClr val="bg1"/>
              </a:solidFill>
            </a:endParaRPr>
          </a:p>
          <a:p>
            <a:r>
              <a:rPr lang="en-US" b="1" dirty="0">
                <a:solidFill>
                  <a:schemeClr val="bg1"/>
                </a:solidFill>
              </a:rPr>
              <a:t>Call </a:t>
            </a:r>
            <a:r>
              <a:rPr lang="en-US" b="1" dirty="0" err="1">
                <a:solidFill>
                  <a:schemeClr val="bg1"/>
                </a:solidFill>
              </a:rPr>
              <a:t>vowpal</a:t>
            </a:r>
            <a:r>
              <a:rPr lang="en-US" b="1" dirty="0">
                <a:solidFill>
                  <a:schemeClr val="bg1"/>
                </a:solidFill>
              </a:rPr>
              <a:t> </a:t>
            </a:r>
            <a:r>
              <a:rPr lang="en-US" b="1" dirty="0" err="1">
                <a:solidFill>
                  <a:schemeClr val="bg1"/>
                </a:solidFill>
              </a:rPr>
              <a:t>wabbit</a:t>
            </a:r>
            <a:r>
              <a:rPr lang="en-US" b="1" dirty="0">
                <a:solidFill>
                  <a:schemeClr val="bg1"/>
                </a:solidFill>
              </a:rPr>
              <a:t> from R: </a:t>
            </a:r>
            <a:r>
              <a:rPr lang="en-US" b="1" dirty="0" err="1">
                <a:solidFill>
                  <a:schemeClr val="bg1"/>
                </a:solidFill>
              </a:rPr>
              <a:t>vw</a:t>
            </a:r>
            <a:r>
              <a:rPr lang="en-US" b="1" dirty="0">
                <a:solidFill>
                  <a:schemeClr val="bg1"/>
                </a:solidFill>
              </a:rPr>
              <a:t>(</a:t>
            </a:r>
            <a:r>
              <a:rPr lang="en-US" b="1" dirty="0" smtClean="0">
                <a:solidFill>
                  <a:schemeClr val="bg1"/>
                </a:solidFill>
              </a:rPr>
              <a:t>)</a:t>
            </a:r>
          </a:p>
          <a:p>
            <a:r>
              <a:rPr lang="en-US" dirty="0">
                <a:solidFill>
                  <a:schemeClr val="bg1"/>
                </a:solidFill>
              </a:rPr>
              <a:t>It also computes the AUC on a validation test set and plots the ROC curve if needed.</a:t>
            </a:r>
            <a:endParaRPr lang="en-US" dirty="0" smtClean="0">
              <a:solidFill>
                <a:schemeClr val="bg1"/>
              </a:solidFill>
            </a:endParaRPr>
          </a:p>
          <a:p>
            <a:endParaRPr lang="en-US" dirty="0">
              <a:solidFill>
                <a:schemeClr val="bg1"/>
              </a:solidFill>
            </a:endParaRPr>
          </a:p>
          <a:p>
            <a:endParaRPr lang="en-US" dirty="0"/>
          </a:p>
        </p:txBody>
      </p:sp>
      <p:sp>
        <p:nvSpPr>
          <p:cNvPr id="4" name="矩形 3"/>
          <p:cNvSpPr/>
          <p:nvPr/>
        </p:nvSpPr>
        <p:spPr>
          <a:xfrm>
            <a:off x="4177154" y="4701186"/>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03614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1180" y="521543"/>
            <a:ext cx="4572000" cy="1569660"/>
          </a:xfrm>
          <a:prstGeom prst="rect">
            <a:avLst/>
          </a:prstGeom>
        </p:spPr>
        <p:txBody>
          <a:bodyPr>
            <a:spAutoFit/>
          </a:bodyPr>
          <a:lstStyle/>
          <a:p>
            <a:pPr algn="ctr"/>
            <a:r>
              <a:rPr kumimoji="1" lang="en-US" altLang="zh-CN" sz="3200" dirty="0" smtClean="0">
                <a:solidFill>
                  <a:schemeClr val="bg1"/>
                </a:solidFill>
              </a:rPr>
              <a:t>THANK</a:t>
            </a:r>
            <a:r>
              <a:rPr kumimoji="1" lang="zh-CN" altLang="en-US" sz="3200" dirty="0" smtClean="0">
                <a:solidFill>
                  <a:schemeClr val="bg1"/>
                </a:solidFill>
              </a:rPr>
              <a:t> </a:t>
            </a:r>
            <a:r>
              <a:rPr kumimoji="1" lang="en-US" altLang="zh-CN" sz="3200" b="1" dirty="0" smtClean="0">
                <a:solidFill>
                  <a:schemeClr val="accent4"/>
                </a:solidFill>
              </a:rPr>
              <a:t>YOU</a:t>
            </a:r>
            <a:endParaRPr kumimoji="1" lang="en-US" altLang="zh-CN" sz="3200" dirty="0">
              <a:solidFill>
                <a:schemeClr val="bg1"/>
              </a:solidFill>
            </a:endParaRPr>
          </a:p>
          <a:p>
            <a:pPr algn="ctr"/>
            <a:r>
              <a:rPr kumimoji="1" lang="en-US" altLang="zh-CN" sz="3200" dirty="0" smtClean="0">
                <a:solidFill>
                  <a:schemeClr val="bg1"/>
                </a:solidFill>
              </a:rPr>
              <a:t>FOR</a:t>
            </a:r>
            <a:r>
              <a:rPr kumimoji="1" lang="zh-CN" altLang="en-US" sz="3200" dirty="0" smtClean="0">
                <a:solidFill>
                  <a:schemeClr val="bg1"/>
                </a:solidFill>
              </a:rPr>
              <a:t> </a:t>
            </a:r>
            <a:r>
              <a:rPr kumimoji="1" lang="en-US" altLang="zh-CN" sz="3200" dirty="0" smtClean="0">
                <a:solidFill>
                  <a:schemeClr val="bg1"/>
                </a:solidFill>
              </a:rPr>
              <a:t>WATCHING</a:t>
            </a:r>
          </a:p>
          <a:p>
            <a:pPr algn="ctr"/>
            <a:r>
              <a:rPr kumimoji="1" lang="en-US" altLang="zh-CN" sz="3200" dirty="0" smtClean="0">
                <a:solidFill>
                  <a:schemeClr val="bg1"/>
                </a:solidFill>
              </a:rPr>
              <a:t>Q&amp;A?</a:t>
            </a:r>
            <a:endParaRPr kumimoji="1" lang="en-US" altLang="zh-CN" sz="3200" dirty="0">
              <a:solidFill>
                <a:schemeClr val="bg1"/>
              </a:solidFill>
            </a:endParaRPr>
          </a:p>
        </p:txBody>
      </p:sp>
      <p:sp>
        <p:nvSpPr>
          <p:cNvPr id="7" name="矩形 6"/>
          <p:cNvSpPr/>
          <p:nvPr/>
        </p:nvSpPr>
        <p:spPr>
          <a:xfrm>
            <a:off x="3461135" y="4199256"/>
            <a:ext cx="2012089" cy="246221"/>
          </a:xfrm>
          <a:prstGeom prst="rect">
            <a:avLst/>
          </a:prstGeom>
        </p:spPr>
        <p:txBody>
          <a:bodyPr wrap="none">
            <a:spAutoFit/>
          </a:bodyPr>
          <a:lstStyle/>
          <a:p>
            <a:r>
              <a:rPr kumimoji="1" lang="en-US" altLang="zh-CN" sz="1000" dirty="0" smtClean="0">
                <a:solidFill>
                  <a:schemeClr val="bg1"/>
                </a:solidFill>
              </a:rPr>
              <a:t>PRESENTED</a:t>
            </a:r>
            <a:r>
              <a:rPr kumimoji="1" lang="zh-CN" altLang="en-US" sz="1000" dirty="0" smtClean="0">
                <a:solidFill>
                  <a:schemeClr val="bg1"/>
                </a:solidFill>
              </a:rPr>
              <a:t> </a:t>
            </a:r>
            <a:r>
              <a:rPr kumimoji="1" lang="en-US" altLang="zh-CN" sz="1000" dirty="0" smtClean="0">
                <a:solidFill>
                  <a:schemeClr val="bg1"/>
                </a:solidFill>
              </a:rPr>
              <a:t>BY</a:t>
            </a:r>
            <a:r>
              <a:rPr kumimoji="1" lang="zh-CN" altLang="en-US" sz="1000" dirty="0" smtClean="0">
                <a:solidFill>
                  <a:schemeClr val="bg1"/>
                </a:solidFill>
              </a:rPr>
              <a:t> </a:t>
            </a:r>
            <a:r>
              <a:rPr kumimoji="1" lang="en-US" altLang="zh-CN" sz="1000" dirty="0" smtClean="0">
                <a:solidFill>
                  <a:schemeClr val="bg1"/>
                </a:solidFill>
              </a:rPr>
              <a:t>PRITI, YALIN, ZHI</a:t>
            </a:r>
            <a:endParaRPr lang="zh-CN" altLang="en-US" sz="1000" dirty="0"/>
          </a:p>
        </p:txBody>
      </p:sp>
    </p:spTree>
    <p:extLst>
      <p:ext uri="{BB962C8B-B14F-4D97-AF65-F5344CB8AC3E}">
        <p14:creationId xmlns:p14="http://schemas.microsoft.com/office/powerpoint/2010/main" val="23319981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78953"/>
            <a:ext cx="9144000" cy="32645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785133" y="4012362"/>
            <a:ext cx="1495025" cy="381066"/>
          </a:xfrm>
          <a:prstGeom prst="rect">
            <a:avLst/>
          </a:prstGeom>
        </p:spPr>
        <p:txBody>
          <a:bodyPr wrap="none">
            <a:spAutoFit/>
          </a:bodyPr>
          <a:lstStyle/>
          <a:p>
            <a:pPr>
              <a:lnSpc>
                <a:spcPct val="150000"/>
              </a:lnSpc>
            </a:pPr>
            <a:r>
              <a:rPr lang="en-US" altLang="zh-CN" sz="1400" b="1" dirty="0" smtClean="0">
                <a:solidFill>
                  <a:srgbClr val="A5D028"/>
                </a:solidFill>
                <a:latin typeface="微软雅黑"/>
                <a:ea typeface="微软雅黑"/>
                <a:cs typeface="微软雅黑"/>
              </a:rPr>
              <a:t>John Langford</a:t>
            </a:r>
            <a:endParaRPr lang="en-US" altLang="zh-CN" sz="1400" b="1" dirty="0" smtClean="0">
              <a:solidFill>
                <a:srgbClr val="A5D028"/>
              </a:solidFill>
              <a:latin typeface="Calibri"/>
              <a:ea typeface="宋体"/>
            </a:endParaRPr>
          </a:p>
        </p:txBody>
      </p:sp>
      <p:sp>
        <p:nvSpPr>
          <p:cNvPr id="8" name="矩形 7"/>
          <p:cNvSpPr/>
          <p:nvPr/>
        </p:nvSpPr>
        <p:spPr>
          <a:xfrm>
            <a:off x="4085111" y="4646780"/>
            <a:ext cx="593432" cy="246221"/>
          </a:xfrm>
          <a:prstGeom prst="rect">
            <a:avLst/>
          </a:prstGeom>
        </p:spPr>
        <p:txBody>
          <a:bodyPr wrap="none">
            <a:spAutoFit/>
          </a:body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grpSp>
        <p:nvGrpSpPr>
          <p:cNvPr id="9" name="组 8"/>
          <p:cNvGrpSpPr/>
          <p:nvPr/>
        </p:nvGrpSpPr>
        <p:grpSpPr>
          <a:xfrm>
            <a:off x="3921826" y="1463741"/>
            <a:ext cx="4338734" cy="2668405"/>
            <a:chOff x="3560786" y="669460"/>
            <a:chExt cx="3814951" cy="2037514"/>
          </a:xfrm>
        </p:grpSpPr>
        <p:sp>
          <p:nvSpPr>
            <p:cNvPr id="10" name="文本框 8"/>
            <p:cNvSpPr txBox="1"/>
            <p:nvPr/>
          </p:nvSpPr>
          <p:spPr>
            <a:xfrm>
              <a:off x="3560786" y="986709"/>
              <a:ext cx="3814951" cy="17202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a:buChar char="•"/>
              </a:pPr>
              <a:r>
                <a:rPr lang="en-US" altLang="zh-CN" sz="1400" dirty="0">
                  <a:solidFill>
                    <a:srgbClr val="FFFFFF"/>
                  </a:solidFill>
                  <a:latin typeface="微软雅黑" pitchFamily="34" charset="-122"/>
                </a:rPr>
                <a:t>Yahoo! &amp; Microsoft </a:t>
              </a:r>
              <a:r>
                <a:rPr lang="en-US" altLang="zh-CN" sz="1400" dirty="0" smtClean="0">
                  <a:solidFill>
                    <a:srgbClr val="FFFFFF"/>
                  </a:solidFill>
                  <a:latin typeface="微软雅黑" pitchFamily="34" charset="-122"/>
                </a:rPr>
                <a:t>research</a:t>
              </a:r>
            </a:p>
            <a:p>
              <a:pPr marL="171450" indent="-171450">
                <a:lnSpc>
                  <a:spcPct val="130000"/>
                </a:lnSpc>
                <a:buFont typeface="Arial"/>
                <a:buChar char="•"/>
              </a:pPr>
              <a:endParaRPr lang="en-US" altLang="zh-CN" sz="1400" dirty="0">
                <a:solidFill>
                  <a:srgbClr val="FFFFFF"/>
                </a:solidFill>
                <a:latin typeface="微软雅黑" pitchFamily="34" charset="-122"/>
              </a:endParaRPr>
            </a:p>
            <a:p>
              <a:pPr marL="171450" indent="-171450">
                <a:lnSpc>
                  <a:spcPct val="130000"/>
                </a:lnSpc>
                <a:buFont typeface="Arial"/>
                <a:buChar char="•"/>
              </a:pPr>
              <a:r>
                <a:rPr lang="en-US" altLang="zh-CN" sz="1400" dirty="0" smtClean="0">
                  <a:solidFill>
                    <a:srgbClr val="FFFFFF"/>
                  </a:solidFill>
                  <a:latin typeface="微软雅黑" pitchFamily="34" charset="-122"/>
                </a:rPr>
                <a:t>Fast</a:t>
              </a:r>
              <a:r>
                <a:rPr lang="en-US" altLang="zh-CN" sz="1400" dirty="0">
                  <a:solidFill>
                    <a:srgbClr val="FFFFFF"/>
                  </a:solidFill>
                  <a:latin typeface="微软雅黑" pitchFamily="34" charset="-122"/>
                </a:rPr>
                <a:t>, highly scalable, flexible, online </a:t>
              </a:r>
              <a:r>
                <a:rPr lang="en-US" altLang="zh-CN" sz="1400" dirty="0" smtClean="0">
                  <a:solidFill>
                    <a:srgbClr val="FFFFFF"/>
                  </a:solidFill>
                  <a:latin typeface="微软雅黑" pitchFamily="34" charset="-122"/>
                </a:rPr>
                <a:t>learner.</a:t>
              </a:r>
              <a:endParaRPr lang="en-US" altLang="zh-CN" sz="1400" dirty="0" smtClean="0">
                <a:solidFill>
                  <a:srgbClr val="FFFFFF"/>
                </a:solidFill>
                <a:latin typeface="微软雅黑" pitchFamily="34" charset="-122"/>
                <a:ea typeface="微软雅黑" pitchFamily="34" charset="-122"/>
              </a:endParaRPr>
            </a:p>
            <a:p>
              <a:pPr marL="171450" indent="-171450">
                <a:lnSpc>
                  <a:spcPct val="130000"/>
                </a:lnSpc>
                <a:buFont typeface="Arial"/>
                <a:buChar char="•"/>
              </a:pPr>
              <a:endParaRPr lang="en-US" altLang="zh-CN" sz="1400" dirty="0" smtClean="0">
                <a:solidFill>
                  <a:srgbClr val="FFFFFF"/>
                </a:solidFill>
                <a:latin typeface="微软雅黑" pitchFamily="34" charset="-122"/>
                <a:ea typeface="微软雅黑" pitchFamily="34" charset="-122"/>
              </a:endParaRPr>
            </a:p>
            <a:p>
              <a:pPr marL="171450" indent="-171450">
                <a:lnSpc>
                  <a:spcPct val="130000"/>
                </a:lnSpc>
                <a:buFont typeface="Arial"/>
                <a:buChar char="•"/>
              </a:pPr>
              <a:r>
                <a:rPr lang="en-US" altLang="zh-CN" sz="1400" dirty="0">
                  <a:solidFill>
                    <a:srgbClr val="FFFFFF"/>
                  </a:solidFill>
                  <a:latin typeface="微软雅黑" pitchFamily="34" charset="-122"/>
                </a:rPr>
                <a:t>Open source and Free (BSD License</a:t>
              </a:r>
              <a:r>
                <a:rPr lang="en-US" altLang="zh-CN" sz="1400" dirty="0" smtClean="0">
                  <a:solidFill>
                    <a:srgbClr val="FFFFFF"/>
                  </a:solidFill>
                  <a:latin typeface="微软雅黑" pitchFamily="34" charset="-122"/>
                </a:rPr>
                <a:t>).</a:t>
              </a:r>
              <a:endParaRPr lang="en-US" altLang="zh-CN" sz="1400" dirty="0" smtClean="0">
                <a:solidFill>
                  <a:srgbClr val="FFFFFF"/>
                </a:solidFill>
                <a:latin typeface="微软雅黑" pitchFamily="34" charset="-122"/>
                <a:ea typeface="微软雅黑" pitchFamily="34" charset="-122"/>
              </a:endParaRPr>
            </a:p>
            <a:p>
              <a:pPr marL="171450" indent="-171450">
                <a:lnSpc>
                  <a:spcPct val="130000"/>
                </a:lnSpc>
                <a:buFont typeface="Arial"/>
                <a:buChar char="•"/>
              </a:pPr>
              <a:endParaRPr lang="en-US" altLang="zh-CN" sz="1400" dirty="0">
                <a:solidFill>
                  <a:srgbClr val="FFFFFF"/>
                </a:solidFill>
                <a:latin typeface="微软雅黑" pitchFamily="34" charset="-122"/>
                <a:ea typeface="微软雅黑" pitchFamily="34" charset="-122"/>
              </a:endParaRPr>
            </a:p>
            <a:p>
              <a:pPr marL="171450" indent="-171450">
                <a:lnSpc>
                  <a:spcPct val="130000"/>
                </a:lnSpc>
                <a:buFont typeface="Arial"/>
                <a:buChar char="•"/>
              </a:pPr>
              <a:r>
                <a:rPr lang="en-US" altLang="zh-CN" sz="1400" dirty="0">
                  <a:solidFill>
                    <a:srgbClr val="FFFFFF"/>
                  </a:solidFill>
                  <a:latin typeface="微软雅黑" pitchFamily="34" charset="-122"/>
                </a:rPr>
                <a:t>Originally by John Langford </a:t>
              </a:r>
              <a:r>
                <a:rPr lang="en-US" altLang="zh-CN" sz="1400" dirty="0" smtClean="0">
                  <a:solidFill>
                    <a:srgbClr val="FFFFFF"/>
                  </a:solidFill>
                  <a:latin typeface="微软雅黑" pitchFamily="34" charset="-122"/>
                  <a:ea typeface="微软雅黑" pitchFamily="34" charset="-122"/>
                </a:rPr>
                <a:t>.</a:t>
              </a:r>
              <a:endParaRPr lang="en-US" altLang="zh-CN" sz="1400" dirty="0">
                <a:solidFill>
                  <a:srgbClr val="FFFFFF"/>
                </a:solidFill>
              </a:endParaRPr>
            </a:p>
            <a:p>
              <a:pPr>
                <a:lnSpc>
                  <a:spcPct val="130000"/>
                </a:lnSpc>
              </a:pPr>
              <a:endParaRPr lang="en-US" altLang="zh-CN" sz="1000" dirty="0">
                <a:solidFill>
                  <a:srgbClr val="FFFFFF"/>
                </a:solidFill>
              </a:endParaRPr>
            </a:p>
          </p:txBody>
        </p:sp>
        <p:sp>
          <p:nvSpPr>
            <p:cNvPr id="11" name="矩形 10"/>
            <p:cNvSpPr/>
            <p:nvPr/>
          </p:nvSpPr>
          <p:spPr>
            <a:xfrm>
              <a:off x="3560787" y="669460"/>
              <a:ext cx="544343" cy="282011"/>
            </a:xfrm>
            <a:prstGeom prst="rect">
              <a:avLst/>
            </a:prstGeom>
          </p:spPr>
          <p:txBody>
            <a:bodyPr wrap="none">
              <a:spAutoFit/>
            </a:bodyPr>
            <a:lstStyle/>
            <a:p>
              <a:r>
                <a:rPr lang="en-US" altLang="zh-CN" b="1" dirty="0" smtClean="0">
                  <a:solidFill>
                    <a:srgbClr val="A5D028"/>
                  </a:solidFill>
                </a:rPr>
                <a:t>VW:</a:t>
              </a:r>
              <a:endParaRPr lang="zh-CN" altLang="en-US" b="1" dirty="0">
                <a:solidFill>
                  <a:srgbClr val="A5D028"/>
                </a:solidFill>
              </a:endParaRPr>
            </a:p>
          </p:txBody>
        </p:sp>
      </p:grpSp>
      <p:sp>
        <p:nvSpPr>
          <p:cNvPr id="13" name="矩形 12"/>
          <p:cNvSpPr/>
          <p:nvPr/>
        </p:nvSpPr>
        <p:spPr>
          <a:xfrm>
            <a:off x="131533" y="78124"/>
            <a:ext cx="1143984" cy="338554"/>
          </a:xfrm>
          <a:prstGeom prst="rect">
            <a:avLst/>
          </a:prstGeom>
        </p:spPr>
        <p:txBody>
          <a:bodyPr wrap="square">
            <a:spAutoFit/>
          </a:bodyPr>
          <a:lstStyle/>
          <a:p>
            <a:r>
              <a:rPr kumimoji="1" lang="en-US" altLang="zh-CN" sz="1600" b="1" dirty="0" smtClean="0">
                <a:solidFill>
                  <a:srgbClr val="A5D028"/>
                </a:solidFill>
              </a:rPr>
              <a:t>PART</a:t>
            </a:r>
            <a:r>
              <a:rPr kumimoji="1" lang="zh-CN" altLang="en-US" sz="1600" b="1" dirty="0" smtClean="0">
                <a:solidFill>
                  <a:srgbClr val="A5D028"/>
                </a:solidFill>
              </a:rPr>
              <a:t> </a:t>
            </a:r>
            <a:r>
              <a:rPr kumimoji="1" lang="en-US" altLang="zh-CN" sz="1600" b="1" dirty="0" smtClean="0">
                <a:solidFill>
                  <a:srgbClr val="A5D028"/>
                </a:solidFill>
              </a:rPr>
              <a:t>ONE</a:t>
            </a:r>
          </a:p>
        </p:txBody>
      </p:sp>
      <p:sp>
        <p:nvSpPr>
          <p:cNvPr id="14" name="矩形 13"/>
          <p:cNvSpPr/>
          <p:nvPr/>
        </p:nvSpPr>
        <p:spPr>
          <a:xfrm>
            <a:off x="131533" y="341794"/>
            <a:ext cx="5396029" cy="369332"/>
          </a:xfrm>
          <a:prstGeom prst="rect">
            <a:avLst/>
          </a:prstGeom>
        </p:spPr>
        <p:txBody>
          <a:bodyPr wrap="none">
            <a:spAutoFit/>
          </a:bodyPr>
          <a:lstStyle/>
          <a:p>
            <a:r>
              <a:rPr kumimoji="1" lang="en-US" altLang="zh-CN" b="1" dirty="0" smtClean="0">
                <a:solidFill>
                  <a:schemeClr val="bg1"/>
                </a:solidFill>
              </a:rPr>
              <a:t>Background about VW(Fast Machine Learning)</a:t>
            </a:r>
            <a:endParaRPr kumimoji="1" lang="en-US" altLang="zh-CN" b="1" dirty="0">
              <a:solidFill>
                <a:schemeClr val="bg1"/>
              </a:solidFill>
            </a:endParaRPr>
          </a:p>
        </p:txBody>
      </p:sp>
      <p:pic>
        <p:nvPicPr>
          <p:cNvPr id="15" name="图片 14"/>
          <p:cNvPicPr>
            <a:picLocks noChangeAspect="1"/>
          </p:cNvPicPr>
          <p:nvPr/>
        </p:nvPicPr>
        <p:blipFill>
          <a:blip r:embed="rId2"/>
          <a:stretch>
            <a:fillRect/>
          </a:stretch>
        </p:blipFill>
        <p:spPr>
          <a:xfrm>
            <a:off x="551837" y="1252396"/>
            <a:ext cx="2270804" cy="2675791"/>
          </a:xfrm>
          <a:prstGeom prst="rect">
            <a:avLst/>
          </a:prstGeom>
        </p:spPr>
      </p:pic>
    </p:spTree>
    <p:extLst>
      <p:ext uri="{BB962C8B-B14F-4D97-AF65-F5344CB8AC3E}">
        <p14:creationId xmlns:p14="http://schemas.microsoft.com/office/powerpoint/2010/main" val="39823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436762" y="309993"/>
            <a:ext cx="6163560" cy="543297"/>
          </a:xfrm>
          <a:ln/>
        </p:spPr>
        <p:txBody>
          <a:bodyPr/>
          <a:lstStyle/>
          <a:p>
            <a:pPr>
              <a:lnSpc>
                <a:spcPct val="108000"/>
              </a:lnSpc>
              <a:tabLst>
                <a:tab pos="0" algn="l"/>
                <a:tab pos="304502" algn="l"/>
                <a:tab pos="610083" algn="l"/>
                <a:tab pos="915663" algn="l"/>
                <a:tab pos="1221245" algn="l"/>
                <a:tab pos="1526826" algn="l"/>
                <a:tab pos="1832407" algn="l"/>
                <a:tab pos="2137988" algn="l"/>
                <a:tab pos="2443570" algn="l"/>
                <a:tab pos="2749151" algn="l"/>
                <a:tab pos="3054733" algn="l"/>
                <a:tab pos="3360313" algn="l"/>
                <a:tab pos="3665894" algn="l"/>
                <a:tab pos="3971475" algn="l"/>
                <a:tab pos="4277057" algn="l"/>
                <a:tab pos="4582637" algn="l"/>
                <a:tab pos="4888219" algn="l"/>
                <a:tab pos="5193800" algn="l"/>
                <a:tab pos="5499381" algn="l"/>
                <a:tab pos="5804962" algn="l"/>
                <a:tab pos="6110544" algn="l"/>
              </a:tabLst>
            </a:pPr>
            <a:r>
              <a:rPr lang="en-US" sz="2700" b="1" i="1" dirty="0">
                <a:solidFill>
                  <a:schemeClr val="bg1"/>
                </a:solidFill>
                <a:latin typeface="FreeSans" charset="0"/>
              </a:rPr>
              <a:t>What can </a:t>
            </a:r>
            <a:r>
              <a:rPr lang="en-US" sz="2700" b="1" i="1" dirty="0" err="1">
                <a:solidFill>
                  <a:schemeClr val="bg1"/>
                </a:solidFill>
                <a:latin typeface="FreeSans" charset="0"/>
              </a:rPr>
              <a:t>vw</a:t>
            </a:r>
            <a:r>
              <a:rPr lang="en-US" sz="2700" b="1" i="1" dirty="0">
                <a:solidFill>
                  <a:schemeClr val="bg1"/>
                </a:solidFill>
                <a:latin typeface="FreeSans" charset="0"/>
              </a:rPr>
              <a:t> do?</a:t>
            </a:r>
          </a:p>
        </p:txBody>
      </p:sp>
      <p:sp>
        <p:nvSpPr>
          <p:cNvPr id="13314" name="Rectangle 2"/>
          <p:cNvSpPr>
            <a:spLocks noGrp="1" noChangeArrowheads="1"/>
          </p:cNvSpPr>
          <p:nvPr>
            <p:ph idx="1"/>
          </p:nvPr>
        </p:nvSpPr>
        <p:spPr>
          <a:xfrm>
            <a:off x="1411920" y="1350142"/>
            <a:ext cx="6163560" cy="3055641"/>
          </a:xfrm>
          <a:ln/>
        </p:spPr>
        <p:txBody>
          <a:bodyPr/>
          <a:lstStyle/>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dirty="0">
                <a:solidFill>
                  <a:schemeClr val="bg1"/>
                </a:solidFill>
              </a:rPr>
              <a:t>Solve several problem types:</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Linear regression</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Classification (+ multi-class)                                                     </a:t>
            </a:r>
            <a:r>
              <a:rPr lang="en-US" sz="1800" dirty="0" smtClean="0">
                <a:solidFill>
                  <a:srgbClr val="33CC66"/>
                </a:solidFill>
              </a:rPr>
              <a:t> </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smtClean="0">
                <a:solidFill>
                  <a:srgbClr val="33CC66"/>
                </a:solidFill>
              </a:rPr>
              <a:t>[</a:t>
            </a:r>
            <a:r>
              <a:rPr lang="en-US" sz="1800" dirty="0">
                <a:solidFill>
                  <a:srgbClr val="33CC66"/>
                </a:solidFill>
              </a:rPr>
              <a:t>using multiple reductions/strategies]</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Matrix factorization (SVD like)</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LDA (Latent </a:t>
            </a:r>
            <a:r>
              <a:rPr lang="en-US" sz="1800" dirty="0" err="1">
                <a:solidFill>
                  <a:srgbClr val="33CC66"/>
                </a:solidFill>
              </a:rPr>
              <a:t>Dirichlet</a:t>
            </a:r>
            <a:r>
              <a:rPr lang="en-US" sz="1800" dirty="0">
                <a:solidFill>
                  <a:srgbClr val="33CC66"/>
                </a:solidFill>
              </a:rPr>
              <a:t> Allocation)</a:t>
            </a:r>
          </a:p>
          <a:p>
            <a:pPr marL="0" indent="0">
              <a:lnSpc>
                <a:spcPct val="108000"/>
              </a:lnSpc>
              <a:buSzPct val="45000"/>
              <a:tabLst>
                <a:tab pos="0" algn="l"/>
                <a:tab pos="71266" algn="l"/>
                <a:tab pos="376848" algn="l"/>
                <a:tab pos="682429" algn="l"/>
                <a:tab pos="988011" algn="l"/>
                <a:tab pos="1293590" algn="l"/>
                <a:tab pos="1599173" algn="l"/>
                <a:tab pos="1904753" algn="l"/>
                <a:tab pos="2210335" algn="l"/>
                <a:tab pos="2515916" algn="l"/>
                <a:tab pos="2821497" algn="l"/>
                <a:tab pos="3127079" algn="l"/>
                <a:tab pos="3432659" algn="l"/>
                <a:tab pos="3738240" algn="l"/>
                <a:tab pos="4043822" algn="l"/>
                <a:tab pos="4349403" algn="l"/>
                <a:tab pos="4654984" algn="l"/>
                <a:tab pos="4960565" algn="l"/>
                <a:tab pos="5266146" algn="l"/>
                <a:tab pos="5571727" algn="l"/>
                <a:tab pos="5877308" algn="l"/>
                <a:tab pos="5908622" algn="l"/>
              </a:tabLst>
            </a:pPr>
            <a:r>
              <a:rPr lang="en-US" sz="1800" dirty="0">
                <a:solidFill>
                  <a:srgbClr val="33CC66"/>
                </a:solidFill>
              </a:rPr>
              <a:t>        - More ...</a:t>
            </a:r>
          </a:p>
        </p:txBody>
      </p:sp>
      <p:sp>
        <p:nvSpPr>
          <p:cNvPr id="13315" name="Text Box 3"/>
          <p:cNvSpPr txBox="1">
            <a:spLocks noChangeArrowheads="1"/>
          </p:cNvSpPr>
          <p:nvPr/>
        </p:nvSpPr>
        <p:spPr bwMode="auto">
          <a:xfrm>
            <a:off x="1908722" y="1826474"/>
            <a:ext cx="123120" cy="234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195" tIns="31098" rIns="62195" bIns="31098" anchor="ctr"/>
          <a:lstStyle/>
          <a:p>
            <a:endParaRPr lang="en-US" sz="1350"/>
          </a:p>
        </p:txBody>
      </p:sp>
      <p:sp>
        <p:nvSpPr>
          <p:cNvPr id="13316" name="Text Box 4"/>
          <p:cNvSpPr txBox="1">
            <a:spLocks noChangeArrowheads="1"/>
          </p:cNvSpPr>
          <p:nvPr/>
        </p:nvSpPr>
        <p:spPr bwMode="auto">
          <a:xfrm>
            <a:off x="2041560" y="1855638"/>
            <a:ext cx="123120" cy="234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195" tIns="31098" rIns="62195" bIns="31098" anchor="ctr"/>
          <a:lstStyle/>
          <a:p>
            <a:endParaRPr lang="en-US" sz="1350"/>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627" y="2877962"/>
            <a:ext cx="1856520" cy="14613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矩形 6"/>
          <p:cNvSpPr/>
          <p:nvPr/>
        </p:nvSpPr>
        <p:spPr>
          <a:xfrm>
            <a:off x="4085111" y="4646780"/>
            <a:ext cx="593432" cy="246221"/>
          </a:xfrm>
          <a:prstGeom prst="rect">
            <a:avLst/>
          </a:prstGeom>
        </p:spPr>
        <p:txBody>
          <a:bodyPr wrap="none">
            <a:spAutoFit/>
          </a:body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5835077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a:t>
            </a:r>
            <a:r>
              <a:rPr lang="en-US" b="1" i="1" dirty="0" err="1" smtClean="0">
                <a:solidFill>
                  <a:schemeClr val="bg1"/>
                </a:solidFill>
                <a:latin typeface="FreeSans" charset="0"/>
              </a:rPr>
              <a:t>vw</a:t>
            </a:r>
            <a:r>
              <a:rPr lang="en-US" b="1" i="1" dirty="0" smtClean="0">
                <a:solidFill>
                  <a:schemeClr val="bg1"/>
                </a:solidFill>
                <a:latin typeface="FreeSans" charset="0"/>
              </a:rPr>
              <a:t>?</a:t>
            </a:r>
            <a:endParaRPr lang="en-US" dirty="0">
              <a:solidFill>
                <a:schemeClr val="bg1"/>
              </a:solidFill>
            </a:endParaRPr>
          </a:p>
        </p:txBody>
      </p:sp>
      <p:sp>
        <p:nvSpPr>
          <p:cNvPr id="3" name="Content Placeholder 2"/>
          <p:cNvSpPr>
            <a:spLocks noGrp="1"/>
          </p:cNvSpPr>
          <p:nvPr>
            <p:ph idx="1"/>
          </p:nvPr>
        </p:nvSpPr>
        <p:spPr/>
        <p:txBody>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a:solidFill>
                  <a:schemeClr val="bg1"/>
                </a:solidFill>
              </a:rPr>
              <a:t>Speed and scalability:</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a:t> </a:t>
            </a:r>
            <a:r>
              <a:rPr lang="en-US" dirty="0">
                <a:solidFill>
                  <a:srgbClr val="33CC66"/>
                </a:solidFill>
              </a:rPr>
              <a:t>Unlimited data-size (online learning)</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a:solidFill>
                  <a:srgbClr val="33CC66"/>
                </a:solidFill>
              </a:rPr>
              <a:t> ~5M features/second on my </a:t>
            </a:r>
            <a:r>
              <a:rPr lang="en-US" dirty="0" smtClean="0">
                <a:solidFill>
                  <a:srgbClr val="33CC66"/>
                </a:solidFill>
              </a:rPr>
              <a:t>desktop</a:t>
            </a:r>
            <a:endParaRPr lang="en-US" dirty="0">
              <a:solidFill>
                <a:srgbClr val="33CC66"/>
              </a:solidFill>
            </a:endParaRPr>
          </a:p>
        </p:txBody>
      </p:sp>
      <p:sp>
        <p:nvSpPr>
          <p:cNvPr id="4" name="矩形 3"/>
          <p:cNvSpPr/>
          <p:nvPr/>
        </p:nvSpPr>
        <p:spPr>
          <a:xfrm>
            <a:off x="4172693" y="4683344"/>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04633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VW?</a:t>
            </a:r>
            <a:endParaRPr lang="en-US" dirty="0">
              <a:solidFill>
                <a:schemeClr val="bg1"/>
              </a:solidFill>
            </a:endParaRPr>
          </a:p>
        </p:txBody>
      </p:sp>
      <p:sp>
        <p:nvSpPr>
          <p:cNvPr id="3" name="Content Placeholder 2"/>
          <p:cNvSpPr>
            <a:spLocks noGrp="1"/>
          </p:cNvSpPr>
          <p:nvPr>
            <p:ph idx="1"/>
          </p:nvPr>
        </p:nvSpPr>
        <p:spPr>
          <a:xfrm>
            <a:off x="628650" y="1268016"/>
            <a:ext cx="7886700" cy="3263504"/>
          </a:xfrm>
        </p:spPr>
        <p:txBody>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700" dirty="0">
                <a:solidFill>
                  <a:schemeClr val="bg1"/>
                </a:solidFill>
              </a:rPr>
              <a:t>The “hash trick”:</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smtClean="0">
                <a:solidFill>
                  <a:srgbClr val="33CC66"/>
                </a:solidFill>
              </a:rPr>
              <a:t> </a:t>
            </a:r>
            <a:r>
              <a:rPr lang="en-US" sz="2400" dirty="0" smtClean="0">
                <a:solidFill>
                  <a:srgbClr val="33CC66"/>
                </a:solidFill>
              </a:rPr>
              <a:t>Feature names are hashed fast (murmur hash 32)</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400" dirty="0" smtClean="0">
                <a:solidFill>
                  <a:srgbClr val="33CC66"/>
                </a:solidFill>
              </a:rPr>
              <a:t>  Hash result is index into weight-vector</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400" dirty="0" smtClean="0">
                <a:solidFill>
                  <a:srgbClr val="33CC66"/>
                </a:solidFill>
              </a:rPr>
              <a:t>  No hash-map table is maintained internally</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400" dirty="0" smtClean="0">
                <a:solidFill>
                  <a:srgbClr val="33CC66"/>
                </a:solidFill>
              </a:rPr>
              <a:t>  No attempt to deal with hash-collisions</a:t>
            </a:r>
            <a:endParaRPr lang="en-US" sz="2400" dirty="0">
              <a:solidFill>
                <a:srgbClr val="33CC66"/>
              </a:solidFill>
            </a:endParaRPr>
          </a:p>
        </p:txBody>
      </p:sp>
      <p:sp>
        <p:nvSpPr>
          <p:cNvPr id="4" name="Text Box 6"/>
          <p:cNvSpPr txBox="1">
            <a:spLocks noChangeArrowheads="1"/>
          </p:cNvSpPr>
          <p:nvPr/>
        </p:nvSpPr>
        <p:spPr bwMode="auto">
          <a:xfrm>
            <a:off x="4352926" y="1379935"/>
            <a:ext cx="4060031" cy="344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3750" rIns="67500" bIns="3375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9pPr>
          </a:lstStyle>
          <a:p>
            <a:pPr>
              <a:buClrTx/>
              <a:buFontTx/>
              <a:buNone/>
            </a:pPr>
            <a:r>
              <a:rPr lang="en-US" sz="1950" b="1" dirty="0">
                <a:solidFill>
                  <a:schemeClr val="bg1"/>
                </a:solidFill>
                <a:latin typeface="Bitstream Vera Sans Mono" charset="0"/>
              </a:rPr>
              <a:t>num:6.3  color=red  age&lt;7y</a:t>
            </a:r>
          </a:p>
        </p:txBody>
      </p:sp>
      <p:sp>
        <p:nvSpPr>
          <p:cNvPr id="5" name="矩形 4"/>
          <p:cNvSpPr/>
          <p:nvPr/>
        </p:nvSpPr>
        <p:spPr>
          <a:xfrm>
            <a:off x="4021036" y="472348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49134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VW?</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sz="2700" dirty="0">
                <a:solidFill>
                  <a:schemeClr val="bg1"/>
                </a:solidFill>
              </a:rPr>
              <a:t>Very flexible input format:</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smtClean="0">
                <a:solidFill>
                  <a:srgbClr val="33CC66"/>
                </a:solidFill>
              </a:rPr>
              <a:t>  Accepts sparse data-sets, missing data</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dirty="0" smtClean="0">
                <a:solidFill>
                  <a:srgbClr val="33CC66"/>
                </a:solidFill>
              </a:rPr>
              <a:t>  Can mix numeric, categorical/</a:t>
            </a:r>
            <a:r>
              <a:rPr lang="en-US" dirty="0" err="1" smtClean="0">
                <a:solidFill>
                  <a:srgbClr val="33CC66"/>
                </a:solidFill>
              </a:rPr>
              <a:t>boolean</a:t>
            </a:r>
            <a:r>
              <a:rPr lang="en-US" dirty="0" smtClean="0">
                <a:solidFill>
                  <a:srgbClr val="33CC66"/>
                </a:solidFill>
              </a:rPr>
              <a:t> features in natural-language like manner (stretching the hash trick):</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r>
              <a:rPr lang="en-US" b="1" dirty="0" smtClean="0">
                <a:solidFill>
                  <a:srgbClr val="00DCFF"/>
                </a:solidFill>
                <a:latin typeface="Bitstream Vera Sans Mono" charset="0"/>
              </a:rPr>
              <a:t>size:6.3  color=turquoise  age&lt;7y  </a:t>
            </a:r>
            <a:r>
              <a:rPr lang="en-US" b="1" dirty="0" err="1" smtClean="0">
                <a:solidFill>
                  <a:srgbClr val="00DCFF"/>
                </a:solidFill>
                <a:latin typeface="Bitstream Vera Sans Mono" charset="0"/>
              </a:rPr>
              <a:t>is_cool</a:t>
            </a:r>
            <a:endParaRPr lang="en-US" b="1" dirty="0" smtClean="0">
              <a:solidFill>
                <a:srgbClr val="00DCFF"/>
              </a:solidFill>
              <a:latin typeface="Bitstream Vera Sans Mono" charset="0"/>
            </a:endParaRP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 pos="7058025" algn="l"/>
              </a:tabLst>
            </a:pPr>
            <a:endParaRPr lang="en-US" dirty="0">
              <a:solidFill>
                <a:srgbClr val="33CC66"/>
              </a:solidFill>
            </a:endParaRPr>
          </a:p>
        </p:txBody>
      </p:sp>
      <p:sp>
        <p:nvSpPr>
          <p:cNvPr id="4" name="矩形 3"/>
          <p:cNvSpPr/>
          <p:nvPr/>
        </p:nvSpPr>
        <p:spPr>
          <a:xfrm>
            <a:off x="4132549" y="474267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424544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latin typeface="FreeSans" charset="0"/>
              </a:rPr>
              <a:t>Why </a:t>
            </a:r>
            <a:r>
              <a:rPr lang="en-US" b="1" i="1" dirty="0" err="1" smtClean="0">
                <a:solidFill>
                  <a:schemeClr val="bg1"/>
                </a:solidFill>
                <a:latin typeface="FreeSans" charset="0"/>
              </a:rPr>
              <a:t>vw</a:t>
            </a:r>
            <a:r>
              <a:rPr lang="en-US" b="1" i="1" dirty="0" smtClean="0">
                <a:solidFill>
                  <a:schemeClr val="bg1"/>
                </a:solidFill>
                <a:latin typeface="FreeSans" charset="0"/>
              </a:rPr>
              <a:t>?</a:t>
            </a:r>
            <a:endParaRPr lang="en-US" dirty="0">
              <a:solidFill>
                <a:schemeClr val="bg1"/>
              </a:solidFill>
            </a:endParaRPr>
          </a:p>
        </p:txBody>
      </p:sp>
      <p:sp>
        <p:nvSpPr>
          <p:cNvPr id="3" name="Content Placeholder 2"/>
          <p:cNvSpPr>
            <a:spLocks noGrp="1"/>
          </p:cNvSpPr>
          <p:nvPr>
            <p:ph idx="1"/>
          </p:nvPr>
        </p:nvSpPr>
        <p:spPr>
          <a:xfrm>
            <a:off x="1485900" y="1200150"/>
            <a:ext cx="6172200" cy="2543175"/>
          </a:xfrm>
        </p:spPr>
        <p:txBody>
          <a:bodyPr>
            <a:normAutofit fontScale="70000" lnSpcReduction="20000"/>
          </a:bodyPr>
          <a:lstStyle/>
          <a:p>
            <a:pPr marL="0" indent="0">
              <a:lnSpc>
                <a:spcPct val="108000"/>
              </a:lnSpc>
              <a:spcAft>
                <a:spcPts val="1069"/>
              </a:spcAft>
              <a:buSzPct val="45000"/>
              <a:buNone/>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sz="2700" dirty="0">
                <a:solidFill>
                  <a:schemeClr val="bg1"/>
                </a:solidFill>
              </a:rPr>
              <a:t>Name spaces in data-sets:</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Designed to allow feature-crossing</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Useful in recommender systems</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e.g. used in matrix factorization</a:t>
            </a:r>
          </a:p>
          <a:p>
            <a:pPr marL="0" indent="0">
              <a:lnSpc>
                <a:spcPct val="108000"/>
              </a:lnSpc>
              <a:spcAft>
                <a:spcPts val="1069"/>
              </a:spcAft>
              <a:buClr>
                <a:srgbClr val="FFFFFF"/>
              </a:buClr>
              <a:buSzPct val="45000"/>
              <a:buFont typeface="Wingdings" charset="0"/>
              <a:buChar char=""/>
              <a:tabLst>
                <a:tab pos="0" algn="l"/>
                <a:tab pos="78581" algn="l"/>
                <a:tab pos="415529" algn="l"/>
                <a:tab pos="752475" algn="l"/>
                <a:tab pos="1089422" algn="l"/>
                <a:tab pos="1426369" algn="l"/>
                <a:tab pos="1763316" algn="l"/>
                <a:tab pos="2100263" algn="l"/>
                <a:tab pos="2437210" algn="l"/>
                <a:tab pos="2774156" algn="l"/>
                <a:tab pos="3111104" algn="l"/>
                <a:tab pos="3448050" algn="l"/>
                <a:tab pos="3784997" algn="l"/>
                <a:tab pos="4121944" algn="l"/>
                <a:tab pos="4458891" algn="l"/>
                <a:tab pos="4795838" algn="l"/>
                <a:tab pos="5132785" algn="l"/>
                <a:tab pos="5469731" algn="l"/>
                <a:tab pos="5806679" algn="l"/>
                <a:tab pos="6143625" algn="l"/>
                <a:tab pos="6480572" algn="l"/>
                <a:tab pos="6515100" algn="l"/>
              </a:tabLst>
            </a:pPr>
            <a:r>
              <a:rPr lang="en-US" dirty="0" smtClean="0">
                <a:solidFill>
                  <a:srgbClr val="33CC66"/>
                </a:solidFill>
              </a:rPr>
              <a:t>  Self documenting:</a:t>
            </a:r>
          </a:p>
          <a:p>
            <a:endParaRPr lang="en-US" dirty="0"/>
          </a:p>
        </p:txBody>
      </p:sp>
      <p:sp>
        <p:nvSpPr>
          <p:cNvPr id="5" name="Text Box 5"/>
          <p:cNvSpPr txBox="1">
            <a:spLocks noChangeArrowheads="1"/>
          </p:cNvSpPr>
          <p:nvPr/>
        </p:nvSpPr>
        <p:spPr bwMode="auto">
          <a:xfrm>
            <a:off x="1258491" y="4048125"/>
            <a:ext cx="7027069"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3750" rIns="67500" bIns="3375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Arial Unicode MS" charset="0"/>
              </a:defRPr>
            </a:lvl9pPr>
          </a:lstStyle>
          <a:p>
            <a:pPr>
              <a:buClrTx/>
              <a:buFontTx/>
              <a:buNone/>
            </a:pPr>
            <a:r>
              <a:rPr lang="en-US" sz="1650" b="1" dirty="0">
                <a:solidFill>
                  <a:srgbClr val="00DCFF"/>
                </a:solidFill>
                <a:latin typeface="DejaVu Sans" charset="0"/>
              </a:rPr>
              <a:t>1 |user age:14  state=CA … |item books         price:12.5 …</a:t>
            </a:r>
          </a:p>
          <a:p>
            <a:pPr>
              <a:buClrTx/>
              <a:buFontTx/>
              <a:buNone/>
            </a:pPr>
            <a:r>
              <a:rPr lang="en-US" sz="1650" b="1" dirty="0">
                <a:solidFill>
                  <a:srgbClr val="00DCFF"/>
                </a:solidFill>
                <a:latin typeface="DejaVu Sans" charset="0"/>
              </a:rPr>
              <a:t>0 |user age:37  state=OR … |item electronics price:59 …</a:t>
            </a:r>
          </a:p>
          <a:p>
            <a:pPr>
              <a:buClrTx/>
              <a:buFontTx/>
              <a:buNone/>
            </a:pPr>
            <a:endParaRPr lang="en-US" sz="1950" b="1" i="1" dirty="0">
              <a:solidFill>
                <a:srgbClr val="3DEB3D"/>
              </a:solidFill>
              <a:latin typeface="DejaVu Sans Condensed" charset="0"/>
            </a:endParaRPr>
          </a:p>
        </p:txBody>
      </p:sp>
      <p:sp>
        <p:nvSpPr>
          <p:cNvPr id="6" name="矩形 5"/>
          <p:cNvSpPr/>
          <p:nvPr/>
        </p:nvSpPr>
        <p:spPr>
          <a:xfrm>
            <a:off x="4043338" y="4734885"/>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2482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Feature hashing</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a:lnSpc>
                <a:spcPct val="160000"/>
              </a:lnSpc>
            </a:pPr>
            <a:r>
              <a:rPr lang="en-US" dirty="0" smtClean="0">
                <a:solidFill>
                  <a:schemeClr val="bg1"/>
                </a:solidFill>
              </a:rPr>
              <a:t>Also known as hashing trick</a:t>
            </a:r>
          </a:p>
          <a:p>
            <a:pPr>
              <a:lnSpc>
                <a:spcPct val="160000"/>
              </a:lnSpc>
            </a:pPr>
            <a:r>
              <a:rPr lang="en-US" dirty="0">
                <a:solidFill>
                  <a:schemeClr val="bg1"/>
                </a:solidFill>
              </a:rPr>
              <a:t>fast and space-efficient way of </a:t>
            </a:r>
            <a:r>
              <a:rPr lang="en-US" dirty="0" err="1">
                <a:solidFill>
                  <a:schemeClr val="bg1"/>
                </a:solidFill>
              </a:rPr>
              <a:t>vectorizing</a:t>
            </a:r>
            <a:r>
              <a:rPr lang="en-US" dirty="0">
                <a:solidFill>
                  <a:schemeClr val="bg1"/>
                </a:solidFill>
              </a:rPr>
              <a:t> </a:t>
            </a:r>
            <a:r>
              <a:rPr lang="en-US" dirty="0" smtClean="0">
                <a:solidFill>
                  <a:schemeClr val="bg1"/>
                </a:solidFill>
              </a:rPr>
              <a:t>features </a:t>
            </a:r>
            <a:r>
              <a:rPr lang="en-US" dirty="0">
                <a:solidFill>
                  <a:schemeClr val="bg1"/>
                </a:solidFill>
              </a:rPr>
              <a:t>i.e. turning arbitrary features into indices in a vector or matrix</a:t>
            </a:r>
            <a:r>
              <a:rPr lang="en-US" dirty="0" smtClean="0">
                <a:solidFill>
                  <a:schemeClr val="bg1"/>
                </a:solidFill>
              </a:rPr>
              <a:t>.</a:t>
            </a:r>
          </a:p>
          <a:p>
            <a:pPr>
              <a:lnSpc>
                <a:spcPct val="160000"/>
              </a:lnSpc>
            </a:pPr>
            <a:r>
              <a:rPr lang="en-US" dirty="0">
                <a:solidFill>
                  <a:schemeClr val="bg1"/>
                </a:solidFill>
              </a:rPr>
              <a:t>It works by applying a </a:t>
            </a:r>
            <a:r>
              <a:rPr lang="en-US" dirty="0" smtClean="0">
                <a:solidFill>
                  <a:schemeClr val="bg1"/>
                </a:solidFill>
              </a:rPr>
              <a:t>hash function to </a:t>
            </a:r>
            <a:r>
              <a:rPr lang="en-US" dirty="0">
                <a:solidFill>
                  <a:schemeClr val="bg1"/>
                </a:solidFill>
              </a:rPr>
              <a:t>the features and using their hash values as indices directly, rather than looking the indices up </a:t>
            </a:r>
            <a:r>
              <a:rPr lang="en-US" dirty="0" smtClean="0">
                <a:solidFill>
                  <a:schemeClr val="bg1"/>
                </a:solidFill>
              </a:rPr>
              <a:t>in an associative array.</a:t>
            </a:r>
          </a:p>
        </p:txBody>
      </p:sp>
      <p:sp>
        <p:nvSpPr>
          <p:cNvPr id="4" name="矩形 3"/>
          <p:cNvSpPr/>
          <p:nvPr/>
        </p:nvSpPr>
        <p:spPr>
          <a:xfrm>
            <a:off x="4087943" y="4738219"/>
            <a:ext cx="593432"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smtClean="0">
                <a:solidFill>
                  <a:srgbClr val="FFFFFF"/>
                </a:solidFill>
                <a:latin typeface="HelveticaNeueLT Pro 67 MdCnO" panose="020B0606030502030204" pitchFamily="34" charset="0"/>
                <a:sym typeface="News Gothic MT" charset="0"/>
              </a:rPr>
              <a:t>Team 12</a:t>
            </a:r>
            <a:endParaRPr lang="zh-CN" altLang="en-US" dirty="0">
              <a:solidFill>
                <a:srgbClr val="FFFFFF"/>
              </a:solidFill>
            </a:endParaRPr>
          </a:p>
        </p:txBody>
      </p:sp>
    </p:spTree>
    <p:extLst>
      <p:ext uri="{BB962C8B-B14F-4D97-AF65-F5344CB8AC3E}">
        <p14:creationId xmlns:p14="http://schemas.microsoft.com/office/powerpoint/2010/main" val="2308939101"/>
      </p:ext>
    </p:extLst>
  </p:cSld>
  <p:clrMapOvr>
    <a:masterClrMapping/>
  </p:clrMapOvr>
</p:sld>
</file>

<file path=ppt/theme/theme1.xml><?xml version="1.0" encoding="utf-8"?>
<a:theme xmlns:a="http://schemas.openxmlformats.org/drawingml/2006/main" name="WWW.1PPT.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schemas.microsoft.com/sharepoint/v3/fields"/>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725</TotalTime>
  <Words>1054</Words>
  <Application>Microsoft Macintosh PowerPoint</Application>
  <PresentationFormat>On-screen Show (16:9)</PresentationFormat>
  <Paragraphs>201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WWW.1PPT.COM</vt:lpstr>
      <vt:lpstr>PowerPoint Presentation</vt:lpstr>
      <vt:lpstr>PowerPoint Presentation</vt:lpstr>
      <vt:lpstr>PowerPoint Presentation</vt:lpstr>
      <vt:lpstr>What can vw do?</vt:lpstr>
      <vt:lpstr>Why vw?</vt:lpstr>
      <vt:lpstr>Why VW?</vt:lpstr>
      <vt:lpstr>Why VW?</vt:lpstr>
      <vt:lpstr>Why vw?</vt:lpstr>
      <vt:lpstr>Feature hashing</vt:lpstr>
      <vt:lpstr>Problem example</vt:lpstr>
      <vt:lpstr>Problem </vt:lpstr>
      <vt:lpstr>Feature Hashing String</vt:lpstr>
      <vt:lpstr>How Feature Hashing Works</vt:lpstr>
      <vt:lpstr>How Feature Hashing Works</vt:lpstr>
      <vt:lpstr>How Feature Hashing Works</vt:lpstr>
      <vt:lpstr>How Feature Hashing Works</vt:lpstr>
      <vt:lpstr>Output of training</vt:lpstr>
      <vt:lpstr>PowerPoint Presentation</vt:lpstr>
      <vt:lpstr>1. AML</vt:lpstr>
      <vt:lpstr>PowerPoint Presentation</vt:lpstr>
      <vt:lpstr>2.Python in Ubuntu</vt:lpstr>
      <vt:lpstr>Vowpal Wabbit Python Wrapper</vt:lpstr>
      <vt:lpstr>3. R scripts for vowpal wabbit</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www.1ppt.com</dc:subject>
  <dc:creator>www.1ppt.com</dc:creator>
  <cp:keywords/>
  <dc:description>www.1ppt.com</dc:description>
  <cp:lastModifiedBy>Priti Agarwal</cp:lastModifiedBy>
  <cp:revision>121</cp:revision>
  <dcterms:created xsi:type="dcterms:W3CDTF">2010-04-12T23:12:02Z</dcterms:created>
  <dcterms:modified xsi:type="dcterms:W3CDTF">2016-12-10T00:25:23Z</dcterms:modified>
  <cp:category>www.1ppt.com</cp:category>
  <cp:contentStatus>www.1ppt.com</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