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82" r:id="rId3"/>
    <p:sldId id="258" r:id="rId4"/>
    <p:sldId id="260" r:id="rId5"/>
    <p:sldId id="287" r:id="rId6"/>
    <p:sldId id="291" r:id="rId7"/>
    <p:sldId id="286" r:id="rId8"/>
    <p:sldId id="257" r:id="rId9"/>
    <p:sldId id="284" r:id="rId10"/>
    <p:sldId id="288" r:id="rId11"/>
    <p:sldId id="267" r:id="rId12"/>
    <p:sldId id="292" r:id="rId13"/>
    <p:sldId id="293" r:id="rId14"/>
    <p:sldId id="294" r:id="rId15"/>
    <p:sldId id="289" r:id="rId16"/>
    <p:sldId id="269" r:id="rId17"/>
    <p:sldId id="272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A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2"/>
        <c:holeSize val="80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Peoples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C4-48F3-8B92-73F4454718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C4-48F3-8B92-73F445471814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C4-48F3-8B92-73F445471814}"/>
              </c:ext>
            </c:extLst>
          </c:dPt>
          <c:cat>
            <c:strRef>
              <c:f>Sheet1!$A$2:$A$6</c:f>
              <c:strCache>
                <c:ptCount val="3"/>
                <c:pt idx="0">
                  <c:v>Media Social</c:v>
                </c:pt>
                <c:pt idx="1">
                  <c:v>Event</c:v>
                </c:pt>
                <c:pt idx="2">
                  <c:v>Promotion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C4-48F3-8B92-73F445471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6"/>
        <c:holeSize val="71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3FC53-99B2-4E7B-B66E-32AA69E8A87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FE9CE5C-524D-4CD0-8CBE-DE7563ACC7A9}">
      <dgm:prSet phldrT="[Text]"/>
      <dgm:spPr/>
      <dgm:t>
        <a:bodyPr/>
        <a:lstStyle/>
        <a:p>
          <a:r>
            <a:rPr lang="de-DE" b="1" dirty="0"/>
            <a:t>Erster Sprint </a:t>
          </a:r>
        </a:p>
        <a:p>
          <a:r>
            <a:rPr lang="de-DE" dirty="0"/>
            <a:t>21.11.2019 – 27.11.2019</a:t>
          </a:r>
        </a:p>
      </dgm:t>
    </dgm:pt>
    <dgm:pt modelId="{464FD580-18BB-4B8E-A32C-083FAD47B8C3}" type="parTrans" cxnId="{4037A746-3377-4988-97A9-716B9A9F91E8}">
      <dgm:prSet/>
      <dgm:spPr/>
      <dgm:t>
        <a:bodyPr/>
        <a:lstStyle/>
        <a:p>
          <a:endParaRPr lang="de-DE"/>
        </a:p>
      </dgm:t>
    </dgm:pt>
    <dgm:pt modelId="{8C9813E8-7D81-4F33-86E8-2045EE203270}" type="sibTrans" cxnId="{4037A746-3377-4988-97A9-716B9A9F91E8}">
      <dgm:prSet/>
      <dgm:spPr/>
      <dgm:t>
        <a:bodyPr/>
        <a:lstStyle/>
        <a:p>
          <a:endParaRPr lang="de-DE"/>
        </a:p>
      </dgm:t>
    </dgm:pt>
    <dgm:pt modelId="{4E540603-906B-459C-B1B1-12119CAAD4E8}">
      <dgm:prSet phldrT="[Text]"/>
      <dgm:spPr/>
      <dgm:t>
        <a:bodyPr/>
        <a:lstStyle/>
        <a:p>
          <a:r>
            <a:rPr lang="de-DE" b="1" dirty="0"/>
            <a:t>Zweiter Sprint </a:t>
          </a:r>
        </a:p>
        <a:p>
          <a:r>
            <a:rPr lang="de-DE" dirty="0"/>
            <a:t>28.11.2019 – 04.12.2019</a:t>
          </a:r>
        </a:p>
      </dgm:t>
    </dgm:pt>
    <dgm:pt modelId="{718ED502-0E4F-4F3B-A83D-8906A8A18F15}" type="parTrans" cxnId="{E60412D2-7641-4140-8670-5BB856EFE173}">
      <dgm:prSet/>
      <dgm:spPr/>
      <dgm:t>
        <a:bodyPr/>
        <a:lstStyle/>
        <a:p>
          <a:endParaRPr lang="de-DE"/>
        </a:p>
      </dgm:t>
    </dgm:pt>
    <dgm:pt modelId="{9119964E-8719-44D8-BF69-266286C9BDAE}" type="sibTrans" cxnId="{E60412D2-7641-4140-8670-5BB856EFE173}">
      <dgm:prSet/>
      <dgm:spPr/>
      <dgm:t>
        <a:bodyPr/>
        <a:lstStyle/>
        <a:p>
          <a:endParaRPr lang="de-DE"/>
        </a:p>
      </dgm:t>
    </dgm:pt>
    <dgm:pt modelId="{BBE01363-6B6A-4EF7-AAE5-3F4353336942}">
      <dgm:prSet phldrT="[Text]"/>
      <dgm:spPr/>
      <dgm:t>
        <a:bodyPr/>
        <a:lstStyle/>
        <a:p>
          <a:r>
            <a:rPr lang="de-DE" b="1" dirty="0"/>
            <a:t>Dritter Sprint </a:t>
          </a:r>
        </a:p>
        <a:p>
          <a:r>
            <a:rPr lang="de-DE" dirty="0"/>
            <a:t>05.12.2019 – 11.12.2019</a:t>
          </a:r>
        </a:p>
      </dgm:t>
    </dgm:pt>
    <dgm:pt modelId="{86763ACF-0081-42B3-BCCA-E131C661A69F}" type="parTrans" cxnId="{333BE2EB-E4C6-4704-BBD9-269C1F1E189F}">
      <dgm:prSet/>
      <dgm:spPr/>
      <dgm:t>
        <a:bodyPr/>
        <a:lstStyle/>
        <a:p>
          <a:endParaRPr lang="de-DE"/>
        </a:p>
      </dgm:t>
    </dgm:pt>
    <dgm:pt modelId="{2190CC90-3210-4137-B5EA-7928E4AF3B8B}" type="sibTrans" cxnId="{333BE2EB-E4C6-4704-BBD9-269C1F1E189F}">
      <dgm:prSet/>
      <dgm:spPr/>
      <dgm:t>
        <a:bodyPr/>
        <a:lstStyle/>
        <a:p>
          <a:endParaRPr lang="de-DE"/>
        </a:p>
      </dgm:t>
    </dgm:pt>
    <dgm:pt modelId="{4B19A568-4C20-4681-A0A9-F657CBEE3349}">
      <dgm:prSet phldrT="[Text]"/>
      <dgm:spPr/>
      <dgm:t>
        <a:bodyPr/>
        <a:lstStyle/>
        <a:p>
          <a:r>
            <a:rPr lang="de-DE" b="1" dirty="0"/>
            <a:t>Letzter Sprint</a:t>
          </a:r>
        </a:p>
        <a:p>
          <a:r>
            <a:rPr lang="de-DE" b="1" dirty="0"/>
            <a:t> </a:t>
          </a:r>
          <a:r>
            <a:rPr lang="de-DE" dirty="0"/>
            <a:t>12.12.2019 – 18.12.2019</a:t>
          </a:r>
        </a:p>
      </dgm:t>
    </dgm:pt>
    <dgm:pt modelId="{FBF34F30-B64B-4237-948F-F935349153EB}" type="parTrans" cxnId="{B9A19336-E8C8-423D-BE3F-D5DFDBE2402F}">
      <dgm:prSet/>
      <dgm:spPr/>
      <dgm:t>
        <a:bodyPr/>
        <a:lstStyle/>
        <a:p>
          <a:endParaRPr lang="de-DE"/>
        </a:p>
      </dgm:t>
    </dgm:pt>
    <dgm:pt modelId="{B855D98E-CE6C-470A-959D-9B1A50F04A81}" type="sibTrans" cxnId="{B9A19336-E8C8-423D-BE3F-D5DFDBE2402F}">
      <dgm:prSet/>
      <dgm:spPr/>
      <dgm:t>
        <a:bodyPr/>
        <a:lstStyle/>
        <a:p>
          <a:endParaRPr lang="de-DE"/>
        </a:p>
      </dgm:t>
    </dgm:pt>
    <dgm:pt modelId="{E8FC5B7E-11DE-454E-A714-BBF6C42C382A}" type="pres">
      <dgm:prSet presAssocID="{41C3FC53-99B2-4E7B-B66E-32AA69E8A873}" presName="rootnode" presStyleCnt="0">
        <dgm:presLayoutVars>
          <dgm:chMax/>
          <dgm:chPref/>
          <dgm:dir/>
          <dgm:animLvl val="lvl"/>
        </dgm:presLayoutVars>
      </dgm:prSet>
      <dgm:spPr/>
    </dgm:pt>
    <dgm:pt modelId="{4B184BB2-4345-4DC5-9B5C-4C2DEE0328C3}" type="pres">
      <dgm:prSet presAssocID="{EFE9CE5C-524D-4CD0-8CBE-DE7563ACC7A9}" presName="composite" presStyleCnt="0"/>
      <dgm:spPr/>
    </dgm:pt>
    <dgm:pt modelId="{EA6F7580-2839-4CA5-ACCE-570B2F8F4685}" type="pres">
      <dgm:prSet presAssocID="{EFE9CE5C-524D-4CD0-8CBE-DE7563ACC7A9}" presName="bentUpArrow1" presStyleLbl="alignImgPlace1" presStyleIdx="0" presStyleCnt="3"/>
      <dgm:spPr/>
    </dgm:pt>
    <dgm:pt modelId="{41EE5A3D-0EB3-4C44-9555-9562A727D27E}" type="pres">
      <dgm:prSet presAssocID="{EFE9CE5C-524D-4CD0-8CBE-DE7563ACC7A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DC05B4B-E378-4F7E-B3F7-56AFADD9DEAC}" type="pres">
      <dgm:prSet presAssocID="{EFE9CE5C-524D-4CD0-8CBE-DE7563ACC7A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D1F5855-10C6-4840-B9D6-2C4D76292046}" type="pres">
      <dgm:prSet presAssocID="{8C9813E8-7D81-4F33-86E8-2045EE203270}" presName="sibTrans" presStyleCnt="0"/>
      <dgm:spPr/>
    </dgm:pt>
    <dgm:pt modelId="{5424A5BC-EFC3-416D-B5B6-AC617FA843B3}" type="pres">
      <dgm:prSet presAssocID="{4E540603-906B-459C-B1B1-12119CAAD4E8}" presName="composite" presStyleCnt="0"/>
      <dgm:spPr/>
    </dgm:pt>
    <dgm:pt modelId="{D63E6C75-F64C-4567-A6B2-F4AC5EB4A745}" type="pres">
      <dgm:prSet presAssocID="{4E540603-906B-459C-B1B1-12119CAAD4E8}" presName="bentUpArrow1" presStyleLbl="alignImgPlace1" presStyleIdx="1" presStyleCnt="3"/>
      <dgm:spPr/>
    </dgm:pt>
    <dgm:pt modelId="{88EB7124-356D-4E53-9DAA-2A8F6B74DC19}" type="pres">
      <dgm:prSet presAssocID="{4E540603-906B-459C-B1B1-12119CAAD4E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0BD9F35-9CD4-403C-A596-E571FAAE3121}" type="pres">
      <dgm:prSet presAssocID="{4E540603-906B-459C-B1B1-12119CAAD4E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1571CA7-5A26-4E37-9348-5CA07E356DAD}" type="pres">
      <dgm:prSet presAssocID="{9119964E-8719-44D8-BF69-266286C9BDAE}" presName="sibTrans" presStyleCnt="0"/>
      <dgm:spPr/>
    </dgm:pt>
    <dgm:pt modelId="{4B030D34-D1B4-4CD3-9745-6D896DD23C77}" type="pres">
      <dgm:prSet presAssocID="{BBE01363-6B6A-4EF7-AAE5-3F4353336942}" presName="composite" presStyleCnt="0"/>
      <dgm:spPr/>
    </dgm:pt>
    <dgm:pt modelId="{0A2C7737-E8A2-4D5A-98FB-EA2516ED88E0}" type="pres">
      <dgm:prSet presAssocID="{BBE01363-6B6A-4EF7-AAE5-3F4353336942}" presName="bentUpArrow1" presStyleLbl="alignImgPlace1" presStyleIdx="2" presStyleCnt="3"/>
      <dgm:spPr/>
    </dgm:pt>
    <dgm:pt modelId="{A644870E-099F-440A-9376-311E7734D95B}" type="pres">
      <dgm:prSet presAssocID="{BBE01363-6B6A-4EF7-AAE5-3F435333694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1E2EB6-7B89-4533-9F60-7972B4F0CE2D}" type="pres">
      <dgm:prSet presAssocID="{BBE01363-6B6A-4EF7-AAE5-3F435333694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E43D9B8-0108-4D5C-BA0B-F1A19C8D3C5F}" type="pres">
      <dgm:prSet presAssocID="{2190CC90-3210-4137-B5EA-7928E4AF3B8B}" presName="sibTrans" presStyleCnt="0"/>
      <dgm:spPr/>
    </dgm:pt>
    <dgm:pt modelId="{1E8D1637-6AE9-4B1D-B85E-D89260A9FBDC}" type="pres">
      <dgm:prSet presAssocID="{4B19A568-4C20-4681-A0A9-F657CBEE3349}" presName="composite" presStyleCnt="0"/>
      <dgm:spPr/>
    </dgm:pt>
    <dgm:pt modelId="{3E05FE32-73F4-429A-AF30-4914122F5C04}" type="pres">
      <dgm:prSet presAssocID="{4B19A568-4C20-4681-A0A9-F657CBEE334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9A19336-E8C8-423D-BE3F-D5DFDBE2402F}" srcId="{41C3FC53-99B2-4E7B-B66E-32AA69E8A873}" destId="{4B19A568-4C20-4681-A0A9-F657CBEE3349}" srcOrd="3" destOrd="0" parTransId="{FBF34F30-B64B-4237-948F-F935349153EB}" sibTransId="{B855D98E-CE6C-470A-959D-9B1A50F04A81}"/>
    <dgm:cxn modelId="{2FBFD73D-72DA-47C2-8B8A-9DDE566A74F3}" type="presOf" srcId="{BBE01363-6B6A-4EF7-AAE5-3F4353336942}" destId="{A644870E-099F-440A-9376-311E7734D95B}" srcOrd="0" destOrd="0" presId="urn:microsoft.com/office/officeart/2005/8/layout/StepDownProcess"/>
    <dgm:cxn modelId="{00789946-593E-435C-B0CE-24F7458A856B}" type="presOf" srcId="{EFE9CE5C-524D-4CD0-8CBE-DE7563ACC7A9}" destId="{41EE5A3D-0EB3-4C44-9555-9562A727D27E}" srcOrd="0" destOrd="0" presId="urn:microsoft.com/office/officeart/2005/8/layout/StepDownProcess"/>
    <dgm:cxn modelId="{4037A746-3377-4988-97A9-716B9A9F91E8}" srcId="{41C3FC53-99B2-4E7B-B66E-32AA69E8A873}" destId="{EFE9CE5C-524D-4CD0-8CBE-DE7563ACC7A9}" srcOrd="0" destOrd="0" parTransId="{464FD580-18BB-4B8E-A32C-083FAD47B8C3}" sibTransId="{8C9813E8-7D81-4F33-86E8-2045EE203270}"/>
    <dgm:cxn modelId="{DEDAF851-8DDD-41EC-99FC-169DE27AE54E}" type="presOf" srcId="{41C3FC53-99B2-4E7B-B66E-32AA69E8A873}" destId="{E8FC5B7E-11DE-454E-A714-BBF6C42C382A}" srcOrd="0" destOrd="0" presId="urn:microsoft.com/office/officeart/2005/8/layout/StepDownProcess"/>
    <dgm:cxn modelId="{B79F9C96-BE08-4014-9369-A370B9643D7C}" type="presOf" srcId="{4B19A568-4C20-4681-A0A9-F657CBEE3349}" destId="{3E05FE32-73F4-429A-AF30-4914122F5C04}" srcOrd="0" destOrd="0" presId="urn:microsoft.com/office/officeart/2005/8/layout/StepDownProcess"/>
    <dgm:cxn modelId="{E60412D2-7641-4140-8670-5BB856EFE173}" srcId="{41C3FC53-99B2-4E7B-B66E-32AA69E8A873}" destId="{4E540603-906B-459C-B1B1-12119CAAD4E8}" srcOrd="1" destOrd="0" parTransId="{718ED502-0E4F-4F3B-A83D-8906A8A18F15}" sibTransId="{9119964E-8719-44D8-BF69-266286C9BDAE}"/>
    <dgm:cxn modelId="{716C7DEA-B0D8-4E18-B010-EFD6415B5BEC}" type="presOf" srcId="{4E540603-906B-459C-B1B1-12119CAAD4E8}" destId="{88EB7124-356D-4E53-9DAA-2A8F6B74DC19}" srcOrd="0" destOrd="0" presId="urn:microsoft.com/office/officeart/2005/8/layout/StepDownProcess"/>
    <dgm:cxn modelId="{333BE2EB-E4C6-4704-BBD9-269C1F1E189F}" srcId="{41C3FC53-99B2-4E7B-B66E-32AA69E8A873}" destId="{BBE01363-6B6A-4EF7-AAE5-3F4353336942}" srcOrd="2" destOrd="0" parTransId="{86763ACF-0081-42B3-BCCA-E131C661A69F}" sibTransId="{2190CC90-3210-4137-B5EA-7928E4AF3B8B}"/>
    <dgm:cxn modelId="{26F0556B-4AB4-42F2-8EC5-80115FF69E65}" type="presParOf" srcId="{E8FC5B7E-11DE-454E-A714-BBF6C42C382A}" destId="{4B184BB2-4345-4DC5-9B5C-4C2DEE0328C3}" srcOrd="0" destOrd="0" presId="urn:microsoft.com/office/officeart/2005/8/layout/StepDownProcess"/>
    <dgm:cxn modelId="{EBDFFC5A-E7E9-4C62-8979-F9A35A9ECBFC}" type="presParOf" srcId="{4B184BB2-4345-4DC5-9B5C-4C2DEE0328C3}" destId="{EA6F7580-2839-4CA5-ACCE-570B2F8F4685}" srcOrd="0" destOrd="0" presId="urn:microsoft.com/office/officeart/2005/8/layout/StepDownProcess"/>
    <dgm:cxn modelId="{58E1F832-B458-48D9-ACB5-459B8EBF22ED}" type="presParOf" srcId="{4B184BB2-4345-4DC5-9B5C-4C2DEE0328C3}" destId="{41EE5A3D-0EB3-4C44-9555-9562A727D27E}" srcOrd="1" destOrd="0" presId="urn:microsoft.com/office/officeart/2005/8/layout/StepDownProcess"/>
    <dgm:cxn modelId="{D64BEC4C-FC0D-4D2D-A170-96CCB00E4CC8}" type="presParOf" srcId="{4B184BB2-4345-4DC5-9B5C-4C2DEE0328C3}" destId="{7DC05B4B-E378-4F7E-B3F7-56AFADD9DEAC}" srcOrd="2" destOrd="0" presId="urn:microsoft.com/office/officeart/2005/8/layout/StepDownProcess"/>
    <dgm:cxn modelId="{F62B45CE-FA08-44C2-A52D-74BE72D43A2F}" type="presParOf" srcId="{E8FC5B7E-11DE-454E-A714-BBF6C42C382A}" destId="{DD1F5855-10C6-4840-B9D6-2C4D76292046}" srcOrd="1" destOrd="0" presId="urn:microsoft.com/office/officeart/2005/8/layout/StepDownProcess"/>
    <dgm:cxn modelId="{9E2B2350-A209-43FC-A9C1-DB1F812832C5}" type="presParOf" srcId="{E8FC5B7E-11DE-454E-A714-BBF6C42C382A}" destId="{5424A5BC-EFC3-416D-B5B6-AC617FA843B3}" srcOrd="2" destOrd="0" presId="urn:microsoft.com/office/officeart/2005/8/layout/StepDownProcess"/>
    <dgm:cxn modelId="{D94878EC-80AF-4666-88C1-67A6ABAB3ACA}" type="presParOf" srcId="{5424A5BC-EFC3-416D-B5B6-AC617FA843B3}" destId="{D63E6C75-F64C-4567-A6B2-F4AC5EB4A745}" srcOrd="0" destOrd="0" presId="urn:microsoft.com/office/officeart/2005/8/layout/StepDownProcess"/>
    <dgm:cxn modelId="{7EFF5AD1-7E36-43B3-86CA-225E1D435ED9}" type="presParOf" srcId="{5424A5BC-EFC3-416D-B5B6-AC617FA843B3}" destId="{88EB7124-356D-4E53-9DAA-2A8F6B74DC19}" srcOrd="1" destOrd="0" presId="urn:microsoft.com/office/officeart/2005/8/layout/StepDownProcess"/>
    <dgm:cxn modelId="{236511BC-6E6B-4B09-87C7-AB73A8A7009F}" type="presParOf" srcId="{5424A5BC-EFC3-416D-B5B6-AC617FA843B3}" destId="{20BD9F35-9CD4-403C-A596-E571FAAE3121}" srcOrd="2" destOrd="0" presId="urn:microsoft.com/office/officeart/2005/8/layout/StepDownProcess"/>
    <dgm:cxn modelId="{21189246-3D1E-4B4C-8F86-67D605477E1E}" type="presParOf" srcId="{E8FC5B7E-11DE-454E-A714-BBF6C42C382A}" destId="{71571CA7-5A26-4E37-9348-5CA07E356DAD}" srcOrd="3" destOrd="0" presId="urn:microsoft.com/office/officeart/2005/8/layout/StepDownProcess"/>
    <dgm:cxn modelId="{903D26BA-249D-4574-9D47-F4A2B38F4992}" type="presParOf" srcId="{E8FC5B7E-11DE-454E-A714-BBF6C42C382A}" destId="{4B030D34-D1B4-4CD3-9745-6D896DD23C77}" srcOrd="4" destOrd="0" presId="urn:microsoft.com/office/officeart/2005/8/layout/StepDownProcess"/>
    <dgm:cxn modelId="{F0B39A44-9793-45C7-85C0-435E7884609F}" type="presParOf" srcId="{4B030D34-D1B4-4CD3-9745-6D896DD23C77}" destId="{0A2C7737-E8A2-4D5A-98FB-EA2516ED88E0}" srcOrd="0" destOrd="0" presId="urn:microsoft.com/office/officeart/2005/8/layout/StepDownProcess"/>
    <dgm:cxn modelId="{4EEA01C2-F63C-4118-8128-4BD053730352}" type="presParOf" srcId="{4B030D34-D1B4-4CD3-9745-6D896DD23C77}" destId="{A644870E-099F-440A-9376-311E7734D95B}" srcOrd="1" destOrd="0" presId="urn:microsoft.com/office/officeart/2005/8/layout/StepDownProcess"/>
    <dgm:cxn modelId="{3992A49F-30D1-4202-A2F3-EFB36FB602D2}" type="presParOf" srcId="{4B030D34-D1B4-4CD3-9745-6D896DD23C77}" destId="{1B1E2EB6-7B89-4533-9F60-7972B4F0CE2D}" srcOrd="2" destOrd="0" presId="urn:microsoft.com/office/officeart/2005/8/layout/StepDownProcess"/>
    <dgm:cxn modelId="{CD199525-9F1F-41D8-8E53-2B4983E628D6}" type="presParOf" srcId="{E8FC5B7E-11DE-454E-A714-BBF6C42C382A}" destId="{3E43D9B8-0108-4D5C-BA0B-F1A19C8D3C5F}" srcOrd="5" destOrd="0" presId="urn:microsoft.com/office/officeart/2005/8/layout/StepDownProcess"/>
    <dgm:cxn modelId="{AD7E18AC-14B7-410D-A079-F5C14C76957E}" type="presParOf" srcId="{E8FC5B7E-11DE-454E-A714-BBF6C42C382A}" destId="{1E8D1637-6AE9-4B1D-B85E-D89260A9FBDC}" srcOrd="6" destOrd="0" presId="urn:microsoft.com/office/officeart/2005/8/layout/StepDownProcess"/>
    <dgm:cxn modelId="{0202F6E9-14E4-4921-A778-01D06EEB7DB0}" type="presParOf" srcId="{1E8D1637-6AE9-4B1D-B85E-D89260A9FBDC}" destId="{3E05FE32-73F4-429A-AF30-4914122F5C0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7580-2839-4CA5-ACCE-570B2F8F4685}">
      <dsp:nvSpPr>
        <dsp:cNvPr id="0" name=""/>
        <dsp:cNvSpPr/>
      </dsp:nvSpPr>
      <dsp:spPr>
        <a:xfrm rot="5400000">
          <a:off x="1219857" y="1182279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5A3D-0EB3-4C44-9555-9562A727D27E}">
      <dsp:nvSpPr>
        <dsp:cNvPr id="0" name=""/>
        <dsp:cNvSpPr/>
      </dsp:nvSpPr>
      <dsp:spPr>
        <a:xfrm>
          <a:off x="944771" y="31304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Erster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21.11.2019 – 27.11.2019</a:t>
          </a:r>
        </a:p>
      </dsp:txBody>
      <dsp:txXfrm>
        <a:off x="1004506" y="91039"/>
        <a:ext cx="1628413" cy="1103991"/>
      </dsp:txXfrm>
    </dsp:sp>
    <dsp:sp modelId="{7DC05B4B-E378-4F7E-B3F7-56AFADD9DEAC}">
      <dsp:nvSpPr>
        <dsp:cNvPr id="0" name=""/>
        <dsp:cNvSpPr/>
      </dsp:nvSpPr>
      <dsp:spPr>
        <a:xfrm>
          <a:off x="2692655" y="147989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E6C75-F64C-4567-A6B2-F4AC5EB4A745}">
      <dsp:nvSpPr>
        <dsp:cNvPr id="0" name=""/>
        <dsp:cNvSpPr/>
      </dsp:nvSpPr>
      <dsp:spPr>
        <a:xfrm rot="5400000">
          <a:off x="2669039" y="2556631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B7124-356D-4E53-9DAA-2A8F6B74DC19}">
      <dsp:nvSpPr>
        <dsp:cNvPr id="0" name=""/>
        <dsp:cNvSpPr/>
      </dsp:nvSpPr>
      <dsp:spPr>
        <a:xfrm>
          <a:off x="2393952" y="1405656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Zweiter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28.11.2019 – 04.12.2019</a:t>
          </a:r>
        </a:p>
      </dsp:txBody>
      <dsp:txXfrm>
        <a:off x="2453687" y="1465391"/>
        <a:ext cx="1628413" cy="1103991"/>
      </dsp:txXfrm>
    </dsp:sp>
    <dsp:sp modelId="{20BD9F35-9CD4-403C-A596-E571FAAE3121}">
      <dsp:nvSpPr>
        <dsp:cNvPr id="0" name=""/>
        <dsp:cNvSpPr/>
      </dsp:nvSpPr>
      <dsp:spPr>
        <a:xfrm>
          <a:off x="4141836" y="1522341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C7737-E8A2-4D5A-98FB-EA2516ED88E0}">
      <dsp:nvSpPr>
        <dsp:cNvPr id="0" name=""/>
        <dsp:cNvSpPr/>
      </dsp:nvSpPr>
      <dsp:spPr>
        <a:xfrm rot="5400000">
          <a:off x="4118220" y="3930982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4870E-099F-440A-9376-311E7734D95B}">
      <dsp:nvSpPr>
        <dsp:cNvPr id="0" name=""/>
        <dsp:cNvSpPr/>
      </dsp:nvSpPr>
      <dsp:spPr>
        <a:xfrm>
          <a:off x="3843134" y="2780007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Dritter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05.12.2019 – 11.12.2019</a:t>
          </a:r>
        </a:p>
      </dsp:txBody>
      <dsp:txXfrm>
        <a:off x="3902869" y="2839742"/>
        <a:ext cx="1628413" cy="1103991"/>
      </dsp:txXfrm>
    </dsp:sp>
    <dsp:sp modelId="{1B1E2EB6-7B89-4533-9F60-7972B4F0CE2D}">
      <dsp:nvSpPr>
        <dsp:cNvPr id="0" name=""/>
        <dsp:cNvSpPr/>
      </dsp:nvSpPr>
      <dsp:spPr>
        <a:xfrm>
          <a:off x="5591018" y="2896692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5FE32-73F4-429A-AF30-4914122F5C04}">
      <dsp:nvSpPr>
        <dsp:cNvPr id="0" name=""/>
        <dsp:cNvSpPr/>
      </dsp:nvSpPr>
      <dsp:spPr>
        <a:xfrm>
          <a:off x="5292315" y="4154359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Letzter Sprint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 </a:t>
          </a:r>
          <a:r>
            <a:rPr lang="de-DE" sz="1900" kern="1200" dirty="0"/>
            <a:t>12.12.2019 – 18.12.2019</a:t>
          </a:r>
        </a:p>
      </dsp:txBody>
      <dsp:txXfrm>
        <a:off x="5352050" y="4214094"/>
        <a:ext cx="1628413" cy="1103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0.4969</cdr:x>
      <cdr:y>0.34439</cdr:y>
    </cdr:from>
    <cdr:to>
      <cdr:x>0.98911</cdr:x>
      <cdr:y>0.67614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D03BCF30-86FC-4439-A0ED-E9EC050DF585}"/>
            </a:ext>
          </a:extLst>
        </cdr:cNvPr>
        <cdr:cNvGrpSpPr/>
      </cdr:nvGrpSpPr>
      <cdr:grpSpPr>
        <a:xfrm xmlns:a="http://schemas.openxmlformats.org/drawingml/2006/main">
          <a:off x="1647074" y="756280"/>
          <a:ext cx="1631529" cy="728523"/>
          <a:chOff x="11753865" y="6724268"/>
          <a:chExt cx="1631530" cy="728529"/>
        </a:xfrm>
      </cdr:grpSpPr>
      <cdr:sp macro="" textlink="">
        <cdr:nvSpPr>
          <cdr:cNvPr id="4" name="TextBox 151"/>
          <cdr:cNvSpPr txBox="1"/>
        </cdr:nvSpPr>
        <cdr:spPr>
          <a:xfrm xmlns:a="http://schemas.openxmlformats.org/drawingml/2006/main">
            <a:off x="12229873" y="6724268"/>
            <a:ext cx="1155522" cy="307777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 sz="1400" dirty="0">
              <a:solidFill>
                <a:schemeClr val="tx2"/>
              </a:solidFill>
              <a:latin typeface="+mj-lt"/>
            </a:endParaRPr>
          </a:p>
        </cdr:txBody>
      </cdr:sp>
      <cdr:sp macro="" textlink="">
        <cdr:nvSpPr>
          <cdr:cNvPr id="5" name="TextBox 152"/>
          <cdr:cNvSpPr txBox="1"/>
        </cdr:nvSpPr>
        <cdr:spPr>
          <a:xfrm xmlns:a="http://schemas.openxmlformats.org/drawingml/2006/main">
            <a:off x="11753865" y="6991132"/>
            <a:ext cx="680726" cy="461665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de-DE" sz="2400" dirty="0">
                <a:solidFill>
                  <a:schemeClr val="tx2"/>
                </a:solidFill>
                <a:latin typeface="+mj-lt"/>
              </a:rPr>
              <a:t>5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cdr:txBody>
      </cdr:sp>
    </cdr:grpSp>
  </cdr:relSizeAnchor>
  <cdr:relSizeAnchor xmlns:cdr="http://schemas.openxmlformats.org/drawingml/2006/chartDrawing">
    <cdr:from>
      <cdr:x>0.37848</cdr:x>
      <cdr:y>0.47286</cdr:y>
    </cdr:from>
    <cdr:to>
      <cdr:x>0.51216</cdr:x>
      <cdr:y>0.67464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94486706-E98E-4731-AF40-5BCF9CC198E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254537" y="1038407"/>
          <a:ext cx="443112" cy="44311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C5564-F42A-4721-9AE0-8F6A5FCE945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DAD68-D7E8-471F-A30B-3096D1904F85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33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0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52875" y="1651794"/>
            <a:ext cx="4286250" cy="4286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8200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38200" y="4260850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630987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30987" y="4260850"/>
            <a:ext cx="1979613" cy="1978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599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Media Placeholder 57"/>
          <p:cNvSpPr>
            <a:spLocks noGrp="1"/>
          </p:cNvSpPr>
          <p:nvPr>
            <p:ph type="media" sz="quarter" idx="13"/>
          </p:nvPr>
        </p:nvSpPr>
        <p:spPr>
          <a:xfrm>
            <a:off x="6018955" y="1076990"/>
            <a:ext cx="5297905" cy="3976946"/>
          </a:xfrm>
        </p:spPr>
      </p:sp>
    </p:spTree>
    <p:extLst>
      <p:ext uri="{BB962C8B-B14F-4D97-AF65-F5344CB8AC3E}">
        <p14:creationId xmlns:p14="http://schemas.microsoft.com/office/powerpoint/2010/main" val="4015349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ellipse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782991"/>
            <a:ext cx="1820863" cy="1820862"/>
          </a:xfrm>
          <a:prstGeom prst="ellipse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ellipse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843713"/>
            <a:ext cx="1820863" cy="1820862"/>
          </a:xfrm>
          <a:prstGeom prst="ellipse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ellipse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843713"/>
            <a:ext cx="1820863" cy="1820862"/>
          </a:xfrm>
          <a:prstGeom prst="ellipse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ellipse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04435"/>
            <a:ext cx="1820863" cy="1820862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22320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rect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864631"/>
            <a:ext cx="1820863" cy="1820862"/>
          </a:xfrm>
          <a:prstGeom prst="rect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rect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925353"/>
            <a:ext cx="1820863" cy="1820862"/>
          </a:xfrm>
          <a:prstGeom prst="rect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rect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925353"/>
            <a:ext cx="1820863" cy="1820862"/>
          </a:xfrm>
          <a:prstGeom prst="rect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rect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86075"/>
            <a:ext cx="1820863" cy="182086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5258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2497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96336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50175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04014" y="1562207"/>
            <a:ext cx="2394109" cy="406241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9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2031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2031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2434384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2434384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4864759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4864759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7311176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7311176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9773640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9773640" y="2450432"/>
            <a:ext cx="2412000" cy="2412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46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584358"/>
            <a:ext cx="8324850" cy="37433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9161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4675" y="1339702"/>
            <a:ext cx="4230688" cy="471026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614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6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910160" y="0"/>
            <a:ext cx="4268191" cy="6858000"/>
          </a:xfrm>
        </p:spPr>
      </p:sp>
    </p:spTree>
    <p:extLst>
      <p:ext uri="{BB962C8B-B14F-4D97-AF65-F5344CB8AC3E}">
        <p14:creationId xmlns:p14="http://schemas.microsoft.com/office/powerpoint/2010/main" val="27128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6476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365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5481332" y="1418551"/>
            <a:ext cx="6091970" cy="4524300"/>
          </a:xfrm>
        </p:spPr>
      </p:sp>
    </p:spTree>
    <p:extLst>
      <p:ext uri="{BB962C8B-B14F-4D97-AF65-F5344CB8AC3E}">
        <p14:creationId xmlns:p14="http://schemas.microsoft.com/office/powerpoint/2010/main" val="902061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279216" y="1398012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911350" y="1385888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693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088720" y="4464420"/>
            <a:ext cx="1700689" cy="1710749"/>
          </a:xfrm>
          <a:prstGeom prst="ellipse">
            <a:avLst/>
          </a:prstGeom>
        </p:spPr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17423" y="4464420"/>
            <a:ext cx="1700689" cy="1710749"/>
          </a:xfrm>
          <a:prstGeom prst="ellipse">
            <a:avLst/>
          </a:prstGeom>
        </p:spPr>
      </p:sp>
      <p:sp>
        <p:nvSpPr>
          <p:cNvPr id="13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8150083" y="4464420"/>
            <a:ext cx="1700689" cy="1710749"/>
          </a:xfrm>
          <a:prstGeom prst="ellipse">
            <a:avLst/>
          </a:prstGeom>
        </p:spPr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0155036" y="4464420"/>
            <a:ext cx="1700689" cy="1710749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577054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662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4642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0961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398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5144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343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0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50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07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7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5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0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7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099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34565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420297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184763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2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A84C-7112-4E72-90D9-A21763DA4CC4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2" r:id="rId9"/>
    <p:sldLayoutId id="2147483663" r:id="rId10"/>
    <p:sldLayoutId id="2147483664" r:id="rId11"/>
    <p:sldLayoutId id="2147483665" r:id="rId12"/>
    <p:sldLayoutId id="2147483667" r:id="rId13"/>
    <p:sldLayoutId id="2147483669" r:id="rId14"/>
    <p:sldLayoutId id="2147483666" r:id="rId15"/>
    <p:sldLayoutId id="2147483655" r:id="rId16"/>
    <p:sldLayoutId id="2147483670" r:id="rId17"/>
    <p:sldLayoutId id="2147483671" r:id="rId18"/>
    <p:sldLayoutId id="2147483673" r:id="rId19"/>
    <p:sldLayoutId id="2147483672" r:id="rId20"/>
    <p:sldLayoutId id="2147483674" r:id="rId21"/>
    <p:sldLayoutId id="2147483675" r:id="rId22"/>
    <p:sldLayoutId id="2147483668" r:id="rId23"/>
    <p:sldLayoutId id="2147483676" r:id="rId24"/>
    <p:sldLayoutId id="2147483656" r:id="rId25"/>
    <p:sldLayoutId id="2147483657" r:id="rId26"/>
    <p:sldLayoutId id="2147483658" r:id="rId27"/>
    <p:sldLayoutId id="2147483659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evis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135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Abschlusspräsentation</a:t>
            </a:r>
            <a:endParaRPr lang="id-ID" sz="5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8592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Virtuelle Jukebox Mobile Client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A8D6D9-BA25-40B5-A9FB-9F160065F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Layout und Funktion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E1C442-468E-40CC-8B62-89DCE202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5586955" y="2187041"/>
            <a:ext cx="1018091" cy="7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439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5" y="1319910"/>
            <a:ext cx="9862189" cy="822073"/>
            <a:chOff x="2865519" y="1767949"/>
            <a:chExt cx="3722583" cy="84155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latin typeface="+mj-lt"/>
                </a:rPr>
                <a:t>bla</a:t>
              </a:r>
              <a:endParaRPr lang="de-DE" sz="2400" dirty="0">
                <a:latin typeface="+mj-lt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Screen </a:t>
              </a:r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Selection</a:t>
              </a:r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225259"/>
            <a:ext cx="12755859" cy="801363"/>
            <a:chOff x="2869825" y="1767699"/>
            <a:chExt cx="3387056" cy="870952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400" dirty="0" err="1">
                  <a:latin typeface="+mj-lt"/>
                </a:rPr>
                <a:t>bla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Login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841367D-6C0B-4542-BB7C-00187E22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377060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58ACF6-A06F-4196-A2B4-DA69CE06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319910"/>
            <a:ext cx="9862189" cy="822073"/>
            <a:chOff x="2865519" y="1767949"/>
            <a:chExt cx="3722583" cy="84155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latin typeface="+mj-lt"/>
                </a:rPr>
                <a:t>bla</a:t>
              </a:r>
              <a:endParaRPr lang="de-DE" sz="2400" dirty="0">
                <a:latin typeface="+mj-lt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Screen </a:t>
              </a:r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Selection</a:t>
              </a:r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225259"/>
            <a:ext cx="12755859" cy="801363"/>
            <a:chOff x="2869825" y="1767699"/>
            <a:chExt cx="3387056" cy="870952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400" dirty="0" err="1">
                  <a:latin typeface="+mj-lt"/>
                </a:rPr>
                <a:t>bla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Playlist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16603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3B491D3-504E-4744-B265-E00EDB01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319910"/>
            <a:ext cx="9862189" cy="822073"/>
            <a:chOff x="2865519" y="1767949"/>
            <a:chExt cx="3722583" cy="84155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latin typeface="+mj-lt"/>
                </a:rPr>
                <a:t>bla</a:t>
              </a:r>
              <a:endParaRPr lang="de-DE" sz="2400" dirty="0">
                <a:latin typeface="+mj-lt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Screen </a:t>
              </a:r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Selection</a:t>
              </a:r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225259"/>
            <a:ext cx="12755859" cy="801363"/>
            <a:chOff x="2869825" y="1767699"/>
            <a:chExt cx="3387056" cy="870952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400" dirty="0" err="1">
                  <a:latin typeface="+mj-lt"/>
                </a:rPr>
                <a:t>bla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Search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04900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7BC173-496F-4540-B9E2-AC836C3B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2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319910"/>
            <a:ext cx="9862189" cy="822073"/>
            <a:chOff x="2865519" y="1767949"/>
            <a:chExt cx="3722583" cy="84155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latin typeface="+mj-lt"/>
                </a:rPr>
                <a:t>bla</a:t>
              </a:r>
              <a:endParaRPr lang="de-DE" sz="2400" dirty="0">
                <a:latin typeface="+mj-lt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Screen </a:t>
              </a:r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Selection</a:t>
              </a:r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225259"/>
            <a:ext cx="12755859" cy="801363"/>
            <a:chOff x="2869825" y="1767699"/>
            <a:chExt cx="3387056" cy="870952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400" dirty="0" err="1">
                  <a:latin typeface="+mj-lt"/>
                </a:rPr>
                <a:t>bla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Settings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97707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210" y="3077261"/>
            <a:ext cx="6049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</a:rPr>
              <a:t>Rückblick und </a:t>
            </a:r>
            <a:r>
              <a:rPr lang="de-DE" sz="4000" dirty="0" err="1">
                <a:solidFill>
                  <a:schemeClr val="tx2"/>
                </a:solidFill>
              </a:rPr>
              <a:t>Learnings</a:t>
            </a:r>
            <a:endParaRPr lang="de-DE" sz="4000" dirty="0">
              <a:solidFill>
                <a:schemeClr val="tx2"/>
              </a:solidFill>
            </a:endParaRPr>
          </a:p>
          <a:p>
            <a:pPr algn="ctr"/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E2AD6A6-4729-4821-A0F7-C9810031B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597240" y="2069453"/>
            <a:ext cx="997521" cy="9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0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4" y="1319910"/>
            <a:ext cx="9862189" cy="2668732"/>
            <a:chOff x="2865519" y="1767949"/>
            <a:chExt cx="3722583" cy="2731966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2363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400" dirty="0">
                  <a:latin typeface="+mj-lt"/>
                </a:rPr>
                <a:t>Projekte Mitstudierender:</a:t>
              </a:r>
            </a:p>
            <a:p>
              <a:r>
                <a:rPr lang="de-AT" sz="2400" dirty="0">
                  <a:latin typeface="+mj-lt"/>
                </a:rPr>
                <a:t>	Konflikt: Räumliche und materielle Engpässe</a:t>
              </a:r>
            </a:p>
            <a:p>
              <a:r>
                <a:rPr lang="de-AT" sz="2400" dirty="0">
                  <a:latin typeface="+mj-lt"/>
                </a:rPr>
                <a:t>	Maßnahme: Ausreichende Kommunikation</a:t>
              </a:r>
            </a:p>
            <a:p>
              <a:r>
                <a:rPr lang="de-AT" sz="2400" dirty="0">
                  <a:latin typeface="+mj-lt"/>
                </a:rPr>
                <a:t>Nachfolgeprojekt:</a:t>
              </a:r>
            </a:p>
            <a:p>
              <a:r>
                <a:rPr lang="de-AT" sz="2400" dirty="0">
                  <a:latin typeface="+mj-lt"/>
                </a:rPr>
                <a:t>	Konflikt: Unvollständige Erarbeitung der Projektziele</a:t>
              </a:r>
            </a:p>
            <a:p>
              <a:r>
                <a:rPr lang="de-AT" sz="2400" dirty="0">
                  <a:latin typeface="+mj-lt"/>
                </a:rPr>
                <a:t>	Maßnahme: Laufende Reflexion der erreichten Meilensteine</a:t>
              </a:r>
              <a:endParaRPr lang="de-DE" sz="2400" dirty="0">
                <a:latin typeface="+mj-lt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Beziehungen zu anderen Projekten 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UMWELTANALYSE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Weiteres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7711" y="4317356"/>
            <a:ext cx="10267130" cy="1668957"/>
            <a:chOff x="2869827" y="1771261"/>
            <a:chExt cx="3203340" cy="822082"/>
          </a:xfrm>
        </p:grpSpPr>
        <p:sp>
          <p:nvSpPr>
            <p:cNvPr id="48" name="TextBox 47"/>
            <p:cNvSpPr txBox="1"/>
            <p:nvPr/>
          </p:nvSpPr>
          <p:spPr>
            <a:xfrm>
              <a:off x="2873384" y="2002094"/>
              <a:ext cx="3199783" cy="59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400" dirty="0">
                  <a:latin typeface="+mj-lt"/>
                </a:rPr>
                <a:t>Attraktivität für potentielle Studierende: Im Zuge von Marketingveranstaltungen, wie den Open House Day, kann mittels Vorzeigeobjekt das Potential der Ausbildung an der FH-Joanneum gezeigt werden. 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69827" y="1771261"/>
              <a:ext cx="2158219" cy="22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>
                  <a:solidFill>
                    <a:schemeClr val="accent1"/>
                  </a:solidFill>
                  <a:latin typeface="+mj-lt"/>
                </a:rPr>
                <a:t>Zusammenhang zu Unternehmenszielen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50459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7726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Hands On Test und Q&amp;A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87B071-24F1-4D14-9291-B9BC4E546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2B1E1464-D635-4814-9DBE-18CAAE08EE12}"/>
              </a:ext>
            </a:extLst>
          </p:cNvPr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</p:spTree>
    <p:extLst>
      <p:ext uri="{BB962C8B-B14F-4D97-AF65-F5344CB8AC3E}">
        <p14:creationId xmlns:p14="http://schemas.microsoft.com/office/powerpoint/2010/main" val="53648945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27" name="Group 2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Agenda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Aufbau der Präsentation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4901168" y="1190437"/>
            <a:ext cx="4890532" cy="51296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Allgemeines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</a:rPr>
              <a:t>Genereller Systemaufbau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Projektmanagement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Layout und Funktion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Rückblick und </a:t>
            </a:r>
            <a:r>
              <a:rPr lang="de-DE" sz="2400" dirty="0" err="1">
                <a:solidFill>
                  <a:schemeClr val="tx2"/>
                </a:solidFill>
                <a:latin typeface="+mj-lt"/>
              </a:rPr>
              <a:t>Learnings</a:t>
            </a:r>
            <a:endParaRPr lang="de-DE" sz="24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Hands On Test und Q&amp;A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E1AA824-4413-4E79-B4A4-9F540527B220}"/>
              </a:ext>
            </a:extLst>
          </p:cNvPr>
          <p:cNvGrpSpPr/>
          <p:nvPr/>
        </p:nvGrpSpPr>
        <p:grpSpPr>
          <a:xfrm>
            <a:off x="3439174" y="2873199"/>
            <a:ext cx="1187080" cy="678233"/>
            <a:chOff x="3324231" y="881542"/>
            <a:chExt cx="1380566" cy="861831"/>
          </a:xfrm>
        </p:grpSpPr>
        <p:pic>
          <p:nvPicPr>
            <p:cNvPr id="31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598" y="881542"/>
              <a:ext cx="827451" cy="827451"/>
            </a:xfrm>
            <a:prstGeom prst="rect">
              <a:avLst/>
            </a:prstGeom>
          </p:spPr>
        </p:pic>
        <p:pic>
          <p:nvPicPr>
            <p:cNvPr id="32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565" y="1065141"/>
              <a:ext cx="678232" cy="678232"/>
            </a:xfrm>
            <a:prstGeom prst="rect">
              <a:avLst/>
            </a:prstGeom>
          </p:spPr>
        </p:pic>
        <p:pic>
          <p:nvPicPr>
            <p:cNvPr id="33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231" y="1065140"/>
              <a:ext cx="678232" cy="678232"/>
            </a:xfrm>
            <a:prstGeom prst="rect">
              <a:avLst/>
            </a:prstGeom>
          </p:spPr>
        </p:pic>
      </p:grpSp>
      <p:pic>
        <p:nvPicPr>
          <p:cNvPr id="34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57" y="1020768"/>
            <a:ext cx="678232" cy="678232"/>
          </a:xfrm>
          <a:prstGeom prst="rect">
            <a:avLst/>
          </a:prstGeom>
        </p:spPr>
      </p:pic>
      <p:pic>
        <p:nvPicPr>
          <p:cNvPr id="3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3651969" y="4798160"/>
            <a:ext cx="660644" cy="660644"/>
          </a:xfrm>
          <a:prstGeom prst="rect">
            <a:avLst/>
          </a:prstGeom>
        </p:spPr>
      </p:pic>
      <p:grpSp>
        <p:nvGrpSpPr>
          <p:cNvPr id="20" name="Group 241">
            <a:extLst>
              <a:ext uri="{FF2B5EF4-FFF2-40B4-BE49-F238E27FC236}">
                <a16:creationId xmlns:a16="http://schemas.microsoft.com/office/drawing/2014/main" id="{7FF29480-2624-4B00-BBDD-173EA76D8FC1}"/>
              </a:ext>
            </a:extLst>
          </p:cNvPr>
          <p:cNvGrpSpPr/>
          <p:nvPr/>
        </p:nvGrpSpPr>
        <p:grpSpPr>
          <a:xfrm>
            <a:off x="3685224" y="2008764"/>
            <a:ext cx="613967" cy="651177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D2C8A12-EC35-4004-B27F-BCA900133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CEBCFCB-38EA-4E70-BBC1-21E0A68AE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7304FEC-99F7-4F0B-9C2B-549D22038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971C334B-4AF4-4591-8F13-40550F31EB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3648032" y="3882118"/>
            <a:ext cx="718806" cy="533746"/>
          </a:xfrm>
          <a:prstGeom prst="rect">
            <a:avLst/>
          </a:prstGeom>
        </p:spPr>
      </p:pic>
      <p:grpSp>
        <p:nvGrpSpPr>
          <p:cNvPr id="42" name="Group 8">
            <a:extLst>
              <a:ext uri="{FF2B5EF4-FFF2-40B4-BE49-F238E27FC236}">
                <a16:creationId xmlns:a16="http://schemas.microsoft.com/office/drawing/2014/main" id="{7A211C62-D153-45D6-BAF2-1745B9772CC4}"/>
              </a:ext>
            </a:extLst>
          </p:cNvPr>
          <p:cNvGrpSpPr/>
          <p:nvPr/>
        </p:nvGrpSpPr>
        <p:grpSpPr>
          <a:xfrm>
            <a:off x="3735230" y="5709052"/>
            <a:ext cx="536415" cy="563518"/>
            <a:chOff x="7742238" y="3649663"/>
            <a:chExt cx="627062" cy="644526"/>
          </a:xfrm>
          <a:solidFill>
            <a:sysClr val="window" lastClr="FFFFFF"/>
          </a:solidFill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3B93139D-B940-47BF-9DFF-1447876E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238" y="3649663"/>
              <a:ext cx="542925" cy="541338"/>
            </a:xfrm>
            <a:custGeom>
              <a:avLst/>
              <a:gdLst>
                <a:gd name="T0" fmla="*/ 76 w 142"/>
                <a:gd name="T1" fmla="*/ 130 h 142"/>
                <a:gd name="T2" fmla="*/ 71 w 142"/>
                <a:gd name="T3" fmla="*/ 130 h 142"/>
                <a:gd name="T4" fmla="*/ 12 w 142"/>
                <a:gd name="T5" fmla="*/ 71 h 142"/>
                <a:gd name="T6" fmla="*/ 71 w 142"/>
                <a:gd name="T7" fmla="*/ 12 h 142"/>
                <a:gd name="T8" fmla="*/ 130 w 142"/>
                <a:gd name="T9" fmla="*/ 71 h 142"/>
                <a:gd name="T10" fmla="*/ 129 w 142"/>
                <a:gd name="T11" fmla="*/ 81 h 142"/>
                <a:gd name="T12" fmla="*/ 140 w 142"/>
                <a:gd name="T13" fmla="*/ 85 h 142"/>
                <a:gd name="T14" fmla="*/ 142 w 142"/>
                <a:gd name="T15" fmla="*/ 71 h 142"/>
                <a:gd name="T16" fmla="*/ 71 w 142"/>
                <a:gd name="T17" fmla="*/ 0 h 142"/>
                <a:gd name="T18" fmla="*/ 0 w 142"/>
                <a:gd name="T19" fmla="*/ 71 h 142"/>
                <a:gd name="T20" fmla="*/ 71 w 142"/>
                <a:gd name="T21" fmla="*/ 142 h 142"/>
                <a:gd name="T22" fmla="*/ 80 w 142"/>
                <a:gd name="T23" fmla="*/ 141 h 142"/>
                <a:gd name="T24" fmla="*/ 76 w 142"/>
                <a:gd name="T2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6" y="130"/>
                  </a:moveTo>
                  <a:cubicBezTo>
                    <a:pt x="74" y="130"/>
                    <a:pt x="73" y="130"/>
                    <a:pt x="71" y="130"/>
                  </a:cubicBezTo>
                  <a:cubicBezTo>
                    <a:pt x="38" y="130"/>
                    <a:pt x="12" y="104"/>
                    <a:pt x="12" y="71"/>
                  </a:cubicBezTo>
                  <a:cubicBezTo>
                    <a:pt x="12" y="38"/>
                    <a:pt x="38" y="12"/>
                    <a:pt x="71" y="12"/>
                  </a:cubicBezTo>
                  <a:cubicBezTo>
                    <a:pt x="103" y="12"/>
                    <a:pt x="130" y="38"/>
                    <a:pt x="130" y="71"/>
                  </a:cubicBezTo>
                  <a:cubicBezTo>
                    <a:pt x="130" y="74"/>
                    <a:pt x="129" y="78"/>
                    <a:pt x="129" y="81"/>
                  </a:cubicBezTo>
                  <a:cubicBezTo>
                    <a:pt x="140" y="85"/>
                    <a:pt x="140" y="85"/>
                    <a:pt x="140" y="85"/>
                  </a:cubicBezTo>
                  <a:cubicBezTo>
                    <a:pt x="141" y="80"/>
                    <a:pt x="142" y="76"/>
                    <a:pt x="142" y="71"/>
                  </a:cubicBezTo>
                  <a:cubicBezTo>
                    <a:pt x="142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2"/>
                    <a:pt x="71" y="142"/>
                  </a:cubicBezTo>
                  <a:cubicBezTo>
                    <a:pt x="74" y="142"/>
                    <a:pt x="77" y="142"/>
                    <a:pt x="80" y="141"/>
                  </a:cubicBezTo>
                  <a:lnTo>
                    <a:pt x="76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7D687320-DD3D-4861-A70F-B1E3995D5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3525" y="3798888"/>
              <a:ext cx="260350" cy="258763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2 h 68"/>
                <a:gd name="T12" fmla="*/ 12 w 68"/>
                <a:gd name="T13" fmla="*/ 34 h 68"/>
                <a:gd name="T14" fmla="*/ 34 w 68"/>
                <a:gd name="T15" fmla="*/ 56 h 68"/>
                <a:gd name="T16" fmla="*/ 56 w 68"/>
                <a:gd name="T17" fmla="*/ 34 h 68"/>
                <a:gd name="T18" fmla="*/ 34 w 68"/>
                <a:gd name="T1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8"/>
                    <a:pt x="34" y="68"/>
                  </a:cubicBezTo>
                  <a:close/>
                  <a:moveTo>
                    <a:pt x="34" y="12"/>
                  </a:moveTo>
                  <a:cubicBezTo>
                    <a:pt x="22" y="12"/>
                    <a:pt x="12" y="22"/>
                    <a:pt x="12" y="34"/>
                  </a:cubicBezTo>
                  <a:cubicBezTo>
                    <a:pt x="12" y="46"/>
                    <a:pt x="22" y="56"/>
                    <a:pt x="34" y="56"/>
                  </a:cubicBezTo>
                  <a:cubicBezTo>
                    <a:pt x="46" y="56"/>
                    <a:pt x="56" y="46"/>
                    <a:pt x="56" y="34"/>
                  </a:cubicBezTo>
                  <a:cubicBezTo>
                    <a:pt x="56" y="22"/>
                    <a:pt x="46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55581AA6-C2B7-46F0-9EEC-F2F3778EF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921126"/>
              <a:ext cx="369887" cy="373063"/>
            </a:xfrm>
            <a:custGeom>
              <a:avLst/>
              <a:gdLst>
                <a:gd name="T0" fmla="*/ 233 w 233"/>
                <a:gd name="T1" fmla="*/ 204 h 235"/>
                <a:gd name="T2" fmla="*/ 137 w 233"/>
                <a:gd name="T3" fmla="*/ 110 h 235"/>
                <a:gd name="T4" fmla="*/ 214 w 233"/>
                <a:gd name="T5" fmla="*/ 74 h 235"/>
                <a:gd name="T6" fmla="*/ 0 w 233"/>
                <a:gd name="T7" fmla="*/ 0 h 235"/>
                <a:gd name="T8" fmla="*/ 72 w 233"/>
                <a:gd name="T9" fmla="*/ 218 h 235"/>
                <a:gd name="T10" fmla="*/ 108 w 233"/>
                <a:gd name="T11" fmla="*/ 141 h 235"/>
                <a:gd name="T12" fmla="*/ 202 w 233"/>
                <a:gd name="T13" fmla="*/ 235 h 235"/>
                <a:gd name="T14" fmla="*/ 233 w 233"/>
                <a:gd name="T15" fmla="*/ 204 h 235"/>
                <a:gd name="T16" fmla="*/ 233 w 233"/>
                <a:gd name="T17" fmla="*/ 204 h 235"/>
                <a:gd name="T18" fmla="*/ 233 w 233"/>
                <a:gd name="T19" fmla="*/ 20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235">
                  <a:moveTo>
                    <a:pt x="233" y="204"/>
                  </a:moveTo>
                  <a:lnTo>
                    <a:pt x="137" y="110"/>
                  </a:lnTo>
                  <a:lnTo>
                    <a:pt x="214" y="74"/>
                  </a:lnTo>
                  <a:lnTo>
                    <a:pt x="0" y="0"/>
                  </a:lnTo>
                  <a:lnTo>
                    <a:pt x="72" y="218"/>
                  </a:lnTo>
                  <a:lnTo>
                    <a:pt x="108" y="141"/>
                  </a:lnTo>
                  <a:lnTo>
                    <a:pt x="202" y="235"/>
                  </a:lnTo>
                  <a:lnTo>
                    <a:pt x="233" y="204"/>
                  </a:lnTo>
                  <a:lnTo>
                    <a:pt x="233" y="204"/>
                  </a:lnTo>
                  <a:lnTo>
                    <a:pt x="233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909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5237" y="3077261"/>
            <a:ext cx="410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Allgemeines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A206FA6-9D19-4D18-BA0D-38B2C6729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55" y="2021712"/>
            <a:ext cx="1018091" cy="10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481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" name="Group 3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ALLGEMEINES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Projektvision und Projektziele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3048000" y="1437515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Agiler Entwicklungsablauf durch Verwendung von SCRUM in jedem Projektteam. Synchronisation zwischen den Teams erfolgt grundsätzlich über die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Product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Owner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048000" y="2626204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Die Kommunikation und der Datenaustausch zwischen den Clients und dem Server erfolgt über das HTTP/REST Protokoll. Die entsprechend notwendigen Schnittstellen wurden eigens ausgearbeitet.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048000" y="3860348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Der Mobile Client besitzt lediglich Nutzer Rechte und kann somit nur Lieder der Nutzer Playlist hinzufügen und für Lieder in dieser Nutzer-Playlist abstimmen oder seine Stimme wieder zurückziehen.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48000" y="5345684"/>
            <a:ext cx="7389204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chemeClr val="tx2"/>
                </a:solidFill>
                <a:latin typeface="+mj-lt"/>
              </a:rPr>
              <a:t>blablabla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11" y="1498989"/>
            <a:ext cx="835537" cy="835537"/>
          </a:xfrm>
          <a:prstGeom prst="rect">
            <a:avLst/>
          </a:prstGeom>
        </p:spPr>
      </p:pic>
      <p:sp>
        <p:nvSpPr>
          <p:cNvPr id="17" name="Freeform 63">
            <a:extLst>
              <a:ext uri="{FF2B5EF4-FFF2-40B4-BE49-F238E27FC236}">
                <a16:creationId xmlns:a16="http://schemas.microsoft.com/office/drawing/2014/main" id="{2935C0E4-4E03-4654-9B4F-72622507C365}"/>
              </a:ext>
            </a:extLst>
          </p:cNvPr>
          <p:cNvSpPr>
            <a:spLocks/>
          </p:cNvSpPr>
          <p:nvPr/>
        </p:nvSpPr>
        <p:spPr bwMode="auto">
          <a:xfrm>
            <a:off x="1754796" y="2719495"/>
            <a:ext cx="926181" cy="838437"/>
          </a:xfrm>
          <a:custGeom>
            <a:avLst/>
            <a:gdLst>
              <a:gd name="T0" fmla="*/ 161 w 161"/>
              <a:gd name="T1" fmla="*/ 27 h 145"/>
              <a:gd name="T2" fmla="*/ 139 w 161"/>
              <a:gd name="T3" fmla="*/ 49 h 145"/>
              <a:gd name="T4" fmla="*/ 123 w 161"/>
              <a:gd name="T5" fmla="*/ 42 h 145"/>
              <a:gd name="T6" fmla="*/ 93 w 161"/>
              <a:gd name="T7" fmla="*/ 62 h 145"/>
              <a:gd name="T8" fmla="*/ 94 w 161"/>
              <a:gd name="T9" fmla="*/ 68 h 145"/>
              <a:gd name="T10" fmla="*/ 92 w 161"/>
              <a:gd name="T11" fmla="*/ 75 h 145"/>
              <a:gd name="T12" fmla="*/ 123 w 161"/>
              <a:gd name="T13" fmla="*/ 106 h 145"/>
              <a:gd name="T14" fmla="*/ 132 w 161"/>
              <a:gd name="T15" fmla="*/ 103 h 145"/>
              <a:gd name="T16" fmla="*/ 149 w 161"/>
              <a:gd name="T17" fmla="*/ 120 h 145"/>
              <a:gd name="T18" fmla="*/ 132 w 161"/>
              <a:gd name="T19" fmla="*/ 136 h 145"/>
              <a:gd name="T20" fmla="*/ 116 w 161"/>
              <a:gd name="T21" fmla="*/ 120 h 145"/>
              <a:gd name="T22" fmla="*/ 119 w 161"/>
              <a:gd name="T23" fmla="*/ 110 h 145"/>
              <a:gd name="T24" fmla="*/ 88 w 161"/>
              <a:gd name="T25" fmla="*/ 79 h 145"/>
              <a:gd name="T26" fmla="*/ 80 w 161"/>
              <a:gd name="T27" fmla="*/ 81 h 145"/>
              <a:gd name="T28" fmla="*/ 75 w 161"/>
              <a:gd name="T29" fmla="*/ 81 h 145"/>
              <a:gd name="T30" fmla="*/ 52 w 161"/>
              <a:gd name="T31" fmla="*/ 115 h 145"/>
              <a:gd name="T32" fmla="*/ 58 w 161"/>
              <a:gd name="T33" fmla="*/ 127 h 145"/>
              <a:gd name="T34" fmla="*/ 41 w 161"/>
              <a:gd name="T35" fmla="*/ 145 h 145"/>
              <a:gd name="T36" fmla="*/ 24 w 161"/>
              <a:gd name="T37" fmla="*/ 127 h 145"/>
              <a:gd name="T38" fmla="*/ 41 w 161"/>
              <a:gd name="T39" fmla="*/ 110 h 145"/>
              <a:gd name="T40" fmla="*/ 48 w 161"/>
              <a:gd name="T41" fmla="*/ 112 h 145"/>
              <a:gd name="T42" fmla="*/ 71 w 161"/>
              <a:gd name="T43" fmla="*/ 78 h 145"/>
              <a:gd name="T44" fmla="*/ 67 w 161"/>
              <a:gd name="T45" fmla="*/ 72 h 145"/>
              <a:gd name="T46" fmla="*/ 30 w 161"/>
              <a:gd name="T47" fmla="*/ 76 h 145"/>
              <a:gd name="T48" fmla="*/ 16 w 161"/>
              <a:gd name="T49" fmla="*/ 90 h 145"/>
              <a:gd name="T50" fmla="*/ 0 w 161"/>
              <a:gd name="T51" fmla="*/ 75 h 145"/>
              <a:gd name="T52" fmla="*/ 16 w 161"/>
              <a:gd name="T53" fmla="*/ 60 h 145"/>
              <a:gd name="T54" fmla="*/ 30 w 161"/>
              <a:gd name="T55" fmla="*/ 71 h 145"/>
              <a:gd name="T56" fmla="*/ 67 w 161"/>
              <a:gd name="T57" fmla="*/ 66 h 145"/>
              <a:gd name="T58" fmla="*/ 72 w 161"/>
              <a:gd name="T59" fmla="*/ 58 h 145"/>
              <a:gd name="T60" fmla="*/ 54 w 161"/>
              <a:gd name="T61" fmla="*/ 26 h 145"/>
              <a:gd name="T62" fmla="*/ 49 w 161"/>
              <a:gd name="T63" fmla="*/ 27 h 145"/>
              <a:gd name="T64" fmla="*/ 36 w 161"/>
              <a:gd name="T65" fmla="*/ 13 h 145"/>
              <a:gd name="T66" fmla="*/ 49 w 161"/>
              <a:gd name="T67" fmla="*/ 0 h 145"/>
              <a:gd name="T68" fmla="*/ 63 w 161"/>
              <a:gd name="T69" fmla="*/ 13 h 145"/>
              <a:gd name="T70" fmla="*/ 58 w 161"/>
              <a:gd name="T71" fmla="*/ 23 h 145"/>
              <a:gd name="T72" fmla="*/ 76 w 161"/>
              <a:gd name="T73" fmla="*/ 55 h 145"/>
              <a:gd name="T74" fmla="*/ 80 w 161"/>
              <a:gd name="T75" fmla="*/ 55 h 145"/>
              <a:gd name="T76" fmla="*/ 90 w 161"/>
              <a:gd name="T77" fmla="*/ 58 h 145"/>
              <a:gd name="T78" fmla="*/ 120 w 161"/>
              <a:gd name="T79" fmla="*/ 37 h 145"/>
              <a:gd name="T80" fmla="*/ 117 w 161"/>
              <a:gd name="T81" fmla="*/ 27 h 145"/>
              <a:gd name="T82" fmla="*/ 139 w 161"/>
              <a:gd name="T83" fmla="*/ 4 h 145"/>
              <a:gd name="T84" fmla="*/ 161 w 161"/>
              <a:gd name="T85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1" h="145">
                <a:moveTo>
                  <a:pt x="161" y="27"/>
                </a:moveTo>
                <a:cubicBezTo>
                  <a:pt x="161" y="39"/>
                  <a:pt x="151" y="49"/>
                  <a:pt x="139" y="49"/>
                </a:cubicBezTo>
                <a:cubicBezTo>
                  <a:pt x="133" y="49"/>
                  <a:pt x="127" y="46"/>
                  <a:pt x="123" y="42"/>
                </a:cubicBezTo>
                <a:cubicBezTo>
                  <a:pt x="123" y="42"/>
                  <a:pt x="123" y="42"/>
                  <a:pt x="93" y="62"/>
                </a:cubicBezTo>
                <a:cubicBezTo>
                  <a:pt x="93" y="64"/>
                  <a:pt x="94" y="66"/>
                  <a:pt x="94" y="68"/>
                </a:cubicBezTo>
                <a:cubicBezTo>
                  <a:pt x="94" y="71"/>
                  <a:pt x="93" y="73"/>
                  <a:pt x="92" y="75"/>
                </a:cubicBezTo>
                <a:cubicBezTo>
                  <a:pt x="92" y="75"/>
                  <a:pt x="92" y="75"/>
                  <a:pt x="123" y="106"/>
                </a:cubicBezTo>
                <a:cubicBezTo>
                  <a:pt x="125" y="104"/>
                  <a:pt x="129" y="103"/>
                  <a:pt x="132" y="103"/>
                </a:cubicBezTo>
                <a:cubicBezTo>
                  <a:pt x="141" y="103"/>
                  <a:pt x="149" y="110"/>
                  <a:pt x="149" y="120"/>
                </a:cubicBezTo>
                <a:cubicBezTo>
                  <a:pt x="149" y="129"/>
                  <a:pt x="141" y="136"/>
                  <a:pt x="132" y="136"/>
                </a:cubicBezTo>
                <a:cubicBezTo>
                  <a:pt x="123" y="136"/>
                  <a:pt x="116" y="129"/>
                  <a:pt x="116" y="120"/>
                </a:cubicBezTo>
                <a:cubicBezTo>
                  <a:pt x="116" y="116"/>
                  <a:pt x="117" y="113"/>
                  <a:pt x="119" y="110"/>
                </a:cubicBezTo>
                <a:cubicBezTo>
                  <a:pt x="119" y="110"/>
                  <a:pt x="119" y="110"/>
                  <a:pt x="88" y="79"/>
                </a:cubicBezTo>
                <a:cubicBezTo>
                  <a:pt x="86" y="81"/>
                  <a:pt x="83" y="81"/>
                  <a:pt x="80" y="81"/>
                </a:cubicBezTo>
                <a:cubicBezTo>
                  <a:pt x="79" y="81"/>
                  <a:pt x="77" y="81"/>
                  <a:pt x="75" y="81"/>
                </a:cubicBezTo>
                <a:cubicBezTo>
                  <a:pt x="75" y="81"/>
                  <a:pt x="75" y="81"/>
                  <a:pt x="52" y="115"/>
                </a:cubicBezTo>
                <a:cubicBezTo>
                  <a:pt x="56" y="118"/>
                  <a:pt x="58" y="123"/>
                  <a:pt x="58" y="127"/>
                </a:cubicBezTo>
                <a:cubicBezTo>
                  <a:pt x="58" y="137"/>
                  <a:pt x="50" y="145"/>
                  <a:pt x="41" y="145"/>
                </a:cubicBezTo>
                <a:cubicBezTo>
                  <a:pt x="31" y="145"/>
                  <a:pt x="24" y="137"/>
                  <a:pt x="24" y="127"/>
                </a:cubicBezTo>
                <a:cubicBezTo>
                  <a:pt x="24" y="118"/>
                  <a:pt x="31" y="110"/>
                  <a:pt x="41" y="110"/>
                </a:cubicBezTo>
                <a:cubicBezTo>
                  <a:pt x="43" y="110"/>
                  <a:pt x="46" y="111"/>
                  <a:pt x="48" y="112"/>
                </a:cubicBezTo>
                <a:cubicBezTo>
                  <a:pt x="48" y="112"/>
                  <a:pt x="48" y="112"/>
                  <a:pt x="71" y="78"/>
                </a:cubicBezTo>
                <a:cubicBezTo>
                  <a:pt x="69" y="76"/>
                  <a:pt x="68" y="74"/>
                  <a:pt x="67" y="72"/>
                </a:cubicBezTo>
                <a:cubicBezTo>
                  <a:pt x="67" y="72"/>
                  <a:pt x="67" y="72"/>
                  <a:pt x="30" y="76"/>
                </a:cubicBezTo>
                <a:cubicBezTo>
                  <a:pt x="30" y="84"/>
                  <a:pt x="23" y="90"/>
                  <a:pt x="16" y="90"/>
                </a:cubicBezTo>
                <a:cubicBezTo>
                  <a:pt x="7" y="90"/>
                  <a:pt x="0" y="83"/>
                  <a:pt x="0" y="75"/>
                </a:cubicBezTo>
                <a:cubicBezTo>
                  <a:pt x="0" y="66"/>
                  <a:pt x="7" y="60"/>
                  <a:pt x="16" y="60"/>
                </a:cubicBezTo>
                <a:cubicBezTo>
                  <a:pt x="22" y="60"/>
                  <a:pt x="28" y="64"/>
                  <a:pt x="30" y="71"/>
                </a:cubicBezTo>
                <a:cubicBezTo>
                  <a:pt x="30" y="71"/>
                  <a:pt x="30" y="71"/>
                  <a:pt x="67" y="66"/>
                </a:cubicBezTo>
                <a:cubicBezTo>
                  <a:pt x="67" y="63"/>
                  <a:pt x="69" y="60"/>
                  <a:pt x="72" y="58"/>
                </a:cubicBezTo>
                <a:cubicBezTo>
                  <a:pt x="72" y="58"/>
                  <a:pt x="72" y="58"/>
                  <a:pt x="54" y="26"/>
                </a:cubicBezTo>
                <a:cubicBezTo>
                  <a:pt x="52" y="26"/>
                  <a:pt x="51" y="27"/>
                  <a:pt x="49" y="27"/>
                </a:cubicBezTo>
                <a:cubicBezTo>
                  <a:pt x="42" y="27"/>
                  <a:pt x="36" y="20"/>
                  <a:pt x="36" y="13"/>
                </a:cubicBezTo>
                <a:cubicBezTo>
                  <a:pt x="36" y="5"/>
                  <a:pt x="42" y="0"/>
                  <a:pt x="49" y="0"/>
                </a:cubicBezTo>
                <a:cubicBezTo>
                  <a:pt x="57" y="0"/>
                  <a:pt x="63" y="5"/>
                  <a:pt x="63" y="13"/>
                </a:cubicBezTo>
                <a:cubicBezTo>
                  <a:pt x="63" y="17"/>
                  <a:pt x="61" y="21"/>
                  <a:pt x="58" y="23"/>
                </a:cubicBezTo>
                <a:cubicBezTo>
                  <a:pt x="58" y="23"/>
                  <a:pt x="58" y="23"/>
                  <a:pt x="76" y="55"/>
                </a:cubicBezTo>
                <a:cubicBezTo>
                  <a:pt x="77" y="55"/>
                  <a:pt x="79" y="55"/>
                  <a:pt x="80" y="55"/>
                </a:cubicBezTo>
                <a:cubicBezTo>
                  <a:pt x="84" y="55"/>
                  <a:pt x="87" y="56"/>
                  <a:pt x="90" y="58"/>
                </a:cubicBezTo>
                <a:cubicBezTo>
                  <a:pt x="90" y="58"/>
                  <a:pt x="90" y="58"/>
                  <a:pt x="120" y="37"/>
                </a:cubicBezTo>
                <a:cubicBezTo>
                  <a:pt x="118" y="34"/>
                  <a:pt x="117" y="30"/>
                  <a:pt x="117" y="27"/>
                </a:cubicBezTo>
                <a:cubicBezTo>
                  <a:pt x="117" y="14"/>
                  <a:pt x="127" y="4"/>
                  <a:pt x="139" y="4"/>
                </a:cubicBezTo>
                <a:cubicBezTo>
                  <a:pt x="151" y="4"/>
                  <a:pt x="161" y="14"/>
                  <a:pt x="161" y="2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812549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780" y="3077261"/>
            <a:ext cx="6072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Genereller Systemaufbau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8" name="Group 241">
            <a:extLst>
              <a:ext uri="{FF2B5EF4-FFF2-40B4-BE49-F238E27FC236}">
                <a16:creationId xmlns:a16="http://schemas.microsoft.com/office/drawing/2014/main" id="{B9C59B92-1D6E-4391-B798-0B03CB4044FD}"/>
              </a:ext>
            </a:extLst>
          </p:cNvPr>
          <p:cNvGrpSpPr/>
          <p:nvPr/>
        </p:nvGrpSpPr>
        <p:grpSpPr>
          <a:xfrm>
            <a:off x="5586955" y="2028319"/>
            <a:ext cx="1018091" cy="1079793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870112D8-5AC3-4EAF-8A31-3A7D69C57E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AC6DF333-9B63-4F49-8536-70B8C3527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95B6ECF-3E7B-4112-9C83-F5C007F82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81407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10479" y="268661"/>
            <a:ext cx="4882958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GENERELLER SYSTEMAUFBAU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App Architektur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24BF87CC-E565-401C-AFD6-EC25F18C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31" y="890768"/>
            <a:ext cx="5117738" cy="57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757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Projektmanagement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2DF45A6-786C-4EBE-8F59-094C57EB63DB}"/>
              </a:ext>
            </a:extLst>
          </p:cNvPr>
          <p:cNvGrpSpPr/>
          <p:nvPr/>
        </p:nvGrpSpPr>
        <p:grpSpPr>
          <a:xfrm>
            <a:off x="5209920" y="2059170"/>
            <a:ext cx="1788287" cy="1018091"/>
            <a:chOff x="5209920" y="2059170"/>
            <a:chExt cx="1788287" cy="10180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828" y="2059170"/>
              <a:ext cx="1018091" cy="10180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714" y="2242768"/>
              <a:ext cx="834493" cy="83449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920" y="2242767"/>
              <a:ext cx="834493" cy="834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07140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6" name="Group 5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Aufstellung des Projektteams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86007080"/>
              </p:ext>
            </p:extLst>
          </p:nvPr>
        </p:nvGraphicFramePr>
        <p:xfrm>
          <a:off x="873534" y="3125600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1548303688"/>
              </p:ext>
            </p:extLst>
          </p:nvPr>
        </p:nvGraphicFramePr>
        <p:xfrm>
          <a:off x="1537803" y="2737192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146719" y="3406044"/>
            <a:ext cx="20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Team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14" name="Elbow Connector 113"/>
          <p:cNvCxnSpPr>
            <a:cxnSpLocks/>
          </p:cNvCxnSpPr>
          <p:nvPr/>
        </p:nvCxnSpPr>
        <p:spPr>
          <a:xfrm rot="5400000" flipH="1" flipV="1">
            <a:off x="2689193" y="2509527"/>
            <a:ext cx="739495" cy="272429"/>
          </a:xfrm>
          <a:prstGeom prst="bentConnector3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079103" y="1530103"/>
            <a:ext cx="2290285" cy="707721"/>
            <a:chOff x="6358760" y="1173738"/>
            <a:chExt cx="2290285" cy="707721"/>
          </a:xfrm>
        </p:grpSpPr>
        <p:sp>
          <p:nvSpPr>
            <p:cNvPr id="145" name="TextBox 144"/>
            <p:cNvSpPr txBox="1"/>
            <p:nvPr/>
          </p:nvSpPr>
          <p:spPr>
            <a:xfrm>
              <a:off x="6358760" y="1573682"/>
              <a:ext cx="229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Product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Owner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15498" y="117373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87647" y="3536919"/>
            <a:ext cx="1260274" cy="769442"/>
            <a:chOff x="6358760" y="4948601"/>
            <a:chExt cx="1260274" cy="769442"/>
          </a:xfrm>
        </p:grpSpPr>
        <p:sp>
          <p:nvSpPr>
            <p:cNvPr id="152" name="TextBox 151"/>
            <p:cNvSpPr txBox="1"/>
            <p:nvPr/>
          </p:nvSpPr>
          <p:spPr>
            <a:xfrm>
              <a:off x="6358760" y="4948601"/>
              <a:ext cx="126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Scrum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Master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869653" y="525637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cxnSp>
        <p:nvCxnSpPr>
          <p:cNvPr id="157" name="Elbow Connector 156"/>
          <p:cNvCxnSpPr>
            <a:cxnSpLocks/>
            <a:endCxn id="152" idx="0"/>
          </p:cNvCxnSpPr>
          <p:nvPr/>
        </p:nvCxnSpPr>
        <p:spPr>
          <a:xfrm rot="10800000">
            <a:off x="1117784" y="3536919"/>
            <a:ext cx="1240446" cy="331046"/>
          </a:xfrm>
          <a:prstGeom prst="bentConnector4">
            <a:avLst>
              <a:gd name="adj1" fmla="val 24600"/>
              <a:gd name="adj2" fmla="val 169054"/>
            </a:avLst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289568" y="4161671"/>
            <a:ext cx="2145792" cy="737074"/>
            <a:chOff x="5511412" y="4948601"/>
            <a:chExt cx="2145792" cy="737074"/>
          </a:xfrm>
        </p:grpSpPr>
        <p:sp>
          <p:nvSpPr>
            <p:cNvPr id="160" name="TextBox 159"/>
            <p:cNvSpPr txBox="1"/>
            <p:nvPr/>
          </p:nvSpPr>
          <p:spPr>
            <a:xfrm>
              <a:off x="5511412" y="4948601"/>
              <a:ext cx="2145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Developer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3145" y="5224010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4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cxnSp>
        <p:nvCxnSpPr>
          <p:cNvPr id="165" name="Elbow Connector 164"/>
          <p:cNvCxnSpPr/>
          <p:nvPr/>
        </p:nvCxnSpPr>
        <p:spPr>
          <a:xfrm>
            <a:off x="4020827" y="3960083"/>
            <a:ext cx="1268809" cy="201588"/>
          </a:xfrm>
          <a:prstGeom prst="bentConnector2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00" y="1499325"/>
            <a:ext cx="443112" cy="443112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2" y="3866332"/>
            <a:ext cx="443112" cy="443112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4" y="4449480"/>
            <a:ext cx="443112" cy="443112"/>
          </a:xfrm>
          <a:prstGeom prst="rect">
            <a:avLst/>
          </a:prstGeom>
        </p:spPr>
      </p:pic>
      <p:grpSp>
        <p:nvGrpSpPr>
          <p:cNvPr id="214" name="Group 213"/>
          <p:cNvGrpSpPr/>
          <p:nvPr/>
        </p:nvGrpSpPr>
        <p:grpSpPr>
          <a:xfrm>
            <a:off x="6636209" y="1208067"/>
            <a:ext cx="5040831" cy="830997"/>
            <a:chOff x="2869825" y="1790783"/>
            <a:chExt cx="3199783" cy="830997"/>
          </a:xfrm>
        </p:grpSpPr>
        <p:sp>
          <p:nvSpPr>
            <p:cNvPr id="219" name="TextBox 218"/>
            <p:cNvSpPr txBox="1"/>
            <p:nvPr/>
          </p:nvSpPr>
          <p:spPr>
            <a:xfrm>
              <a:off x="2869825" y="2136896"/>
              <a:ext cx="31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869826" y="1790783"/>
              <a:ext cx="21582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Product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</a:t>
              </a:r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Owner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  <a:p>
              <a:endParaRPr lang="en-US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636208" y="3513395"/>
            <a:ext cx="5040831" cy="2673959"/>
            <a:chOff x="2869825" y="1771261"/>
            <a:chExt cx="3199783" cy="2673959"/>
          </a:xfrm>
        </p:grpSpPr>
        <p:sp>
          <p:nvSpPr>
            <p:cNvPr id="230" name="TextBox 229"/>
            <p:cNvSpPr txBox="1"/>
            <p:nvPr/>
          </p:nvSpPr>
          <p:spPr>
            <a:xfrm>
              <a:off x="2869825" y="2136896"/>
              <a:ext cx="319978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David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Böhm-Vrana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Tobias Egger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Sophia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Nunner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869827" y="1771261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Developer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636209" y="2387658"/>
            <a:ext cx="5335855" cy="830862"/>
            <a:chOff x="2869825" y="1767699"/>
            <a:chExt cx="3387056" cy="830862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Scrum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Master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17561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37" name="Group 3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chemeClr val="tx2"/>
                    </a:solidFill>
                    <a:effectLst>
                      <a:outerShdw blurRad="63500" dist="88900" dir="5400000" sx="103000" sy="103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Projektablauf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182DEE-D74D-42BE-A6ED-F1557B321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222628"/>
              </p:ext>
            </p:extLst>
          </p:nvPr>
        </p:nvGraphicFramePr>
        <p:xfrm>
          <a:off x="0" y="1075435"/>
          <a:ext cx="7984971" cy="540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6BEF7B-64A4-4B93-AD94-5AA6D615F19E}"/>
              </a:ext>
            </a:extLst>
          </p:cNvPr>
          <p:cNvSpPr txBox="1"/>
          <p:nvPr/>
        </p:nvSpPr>
        <p:spPr>
          <a:xfrm>
            <a:off x="2841077" y="1190602"/>
            <a:ext cx="7459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Ausarbeiten der ersten groben Softwarearchitektur inklusive interner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Erstellung externer REST Schnittstellen 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Erstes GUI Mockup kreieren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Kontinuierlicher Informationsaustausch (Team und Teamübergreifend)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9ACEB5-5EA6-4C49-BD50-88A91A87DB05}"/>
              </a:ext>
            </a:extLst>
          </p:cNvPr>
          <p:cNvSpPr txBox="1"/>
          <p:nvPr/>
        </p:nvSpPr>
        <p:spPr>
          <a:xfrm>
            <a:off x="4254981" y="2552219"/>
            <a:ext cx="7459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Grobe Entwicklung des REST API Wrappers und entsprechendem JSON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Implementierung interner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Implementierung des ersten GUI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Kontinuierlicher Informationsaustausch (Team und Teamübergreifend)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B3E720-C8DC-496F-A8ED-166BAB2D2955}"/>
              </a:ext>
            </a:extLst>
          </p:cNvPr>
          <p:cNvSpPr txBox="1"/>
          <p:nvPr/>
        </p:nvSpPr>
        <p:spPr>
          <a:xfrm>
            <a:off x="5676887" y="3904407"/>
            <a:ext cx="7459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Finalisierung des Net Core </a:t>
            </a:r>
            <a:r>
              <a:rPr lang="de-DE" sz="1600" dirty="0" err="1">
                <a:latin typeface="+mj-lt"/>
              </a:rPr>
              <a:t>Layers</a:t>
            </a:r>
            <a:r>
              <a:rPr lang="de-DE" sz="1600" dirty="0">
                <a:latin typeface="+mj-lt"/>
              </a:rPr>
              <a:t> und schreiben von Unit-Tests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Ausbau des App Core </a:t>
            </a:r>
            <a:r>
              <a:rPr lang="de-DE" sz="1600" dirty="0" err="1">
                <a:latin typeface="+mj-lt"/>
              </a:rPr>
              <a:t>Layers</a:t>
            </a:r>
            <a:endParaRPr lang="de-DE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Erste Integrationstests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Kontinuierlicher Informationsaustausch (Team und Teamübergreifend)</a:t>
            </a:r>
            <a:endParaRPr lang="de-DE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A597AB-D2B2-4B0C-956C-B85C71CB2A3E}"/>
              </a:ext>
            </a:extLst>
          </p:cNvPr>
          <p:cNvSpPr txBox="1"/>
          <p:nvPr/>
        </p:nvSpPr>
        <p:spPr>
          <a:xfrm>
            <a:off x="7150581" y="5289729"/>
            <a:ext cx="4958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Fertigstellung der App Funktionalität und 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Abgeschlossene Inbetriebnahme und Feldtests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Erweiterung der erstellten 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Kontinuierlicher Informationsaustausch (Team und Teamübergreifend)</a:t>
            </a:r>
          </a:p>
        </p:txBody>
      </p:sp>
    </p:spTree>
    <p:extLst>
      <p:ext uri="{BB962C8B-B14F-4D97-AF65-F5344CB8AC3E}">
        <p14:creationId xmlns:p14="http://schemas.microsoft.com/office/powerpoint/2010/main" val="7739479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zure">
      <a:dk1>
        <a:srgbClr val="E7E6E6"/>
      </a:dk1>
      <a:lt1>
        <a:srgbClr val="000000"/>
      </a:lt1>
      <a:dk2>
        <a:srgbClr val="FFFFFF"/>
      </a:dk2>
      <a:lt2>
        <a:srgbClr val="525252"/>
      </a:lt2>
      <a:accent1>
        <a:srgbClr val="40C0C0"/>
      </a:accent1>
      <a:accent2>
        <a:srgbClr val="008080"/>
      </a:accent2>
      <a:accent3>
        <a:srgbClr val="00C0C0"/>
      </a:accent3>
      <a:accent4>
        <a:srgbClr val="408080"/>
      </a:accent4>
      <a:accent5>
        <a:srgbClr val="004040"/>
      </a:accent5>
      <a:accent6>
        <a:srgbClr val="80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Breitbild</PresentationFormat>
  <Paragraphs>116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Nevis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Muse</dc:creator>
  <cp:lastModifiedBy>Mathias</cp:lastModifiedBy>
  <cp:revision>551</cp:revision>
  <dcterms:created xsi:type="dcterms:W3CDTF">2014-08-16T07:55:45Z</dcterms:created>
  <dcterms:modified xsi:type="dcterms:W3CDTF">2019-12-18T00:49:11Z</dcterms:modified>
</cp:coreProperties>
</file>