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58" r:id="rId4"/>
    <p:sldId id="260" r:id="rId5"/>
    <p:sldId id="287" r:id="rId6"/>
    <p:sldId id="291" r:id="rId7"/>
    <p:sldId id="286" r:id="rId8"/>
    <p:sldId id="257" r:id="rId9"/>
    <p:sldId id="284" r:id="rId10"/>
    <p:sldId id="288" r:id="rId11"/>
    <p:sldId id="267" r:id="rId12"/>
    <p:sldId id="292" r:id="rId13"/>
    <p:sldId id="293" r:id="rId14"/>
    <p:sldId id="294" r:id="rId15"/>
    <p:sldId id="289" r:id="rId16"/>
    <p:sldId id="269" r:id="rId17"/>
    <p:sldId id="295" r:id="rId18"/>
    <p:sldId id="272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A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6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2"/>
        <c:holeSize val="80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C4-48F3-8B92-73F4454718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C4-48F3-8B92-73F445471814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C4-48F3-8B92-73F445471814}"/>
              </c:ext>
            </c:extLst>
          </c:dPt>
          <c:cat>
            <c:strRef>
              <c:f>Sheet1!$A$2:$A$6</c:f>
              <c:strCache>
                <c:ptCount val="3"/>
                <c:pt idx="0">
                  <c:v>Media Social</c:v>
                </c:pt>
                <c:pt idx="1">
                  <c:v>Event</c:v>
                </c:pt>
                <c:pt idx="2">
                  <c:v>Promotion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C4-48F3-8B92-73F445471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71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3FC53-99B2-4E7B-B66E-32AA69E8A87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FE9CE5C-524D-4CD0-8CBE-DE7563ACC7A9}">
      <dgm:prSet phldrT="[Text]"/>
      <dgm:spPr/>
      <dgm:t>
        <a:bodyPr/>
        <a:lstStyle/>
        <a:p>
          <a:r>
            <a:rPr lang="de-DE" b="1" dirty="0"/>
            <a:t>Erster Sprint </a:t>
          </a:r>
        </a:p>
        <a:p>
          <a:r>
            <a:rPr lang="de-DE" dirty="0"/>
            <a:t>14.11.2019 – 27.11.2019</a:t>
          </a:r>
        </a:p>
      </dgm:t>
    </dgm:pt>
    <dgm:pt modelId="{464FD580-18BB-4B8E-A32C-083FAD47B8C3}" type="parTrans" cxnId="{4037A746-3377-4988-97A9-716B9A9F91E8}">
      <dgm:prSet/>
      <dgm:spPr/>
      <dgm:t>
        <a:bodyPr/>
        <a:lstStyle/>
        <a:p>
          <a:endParaRPr lang="de-DE"/>
        </a:p>
      </dgm:t>
    </dgm:pt>
    <dgm:pt modelId="{8C9813E8-7D81-4F33-86E8-2045EE203270}" type="sibTrans" cxnId="{4037A746-3377-4988-97A9-716B9A9F91E8}">
      <dgm:prSet/>
      <dgm:spPr/>
      <dgm:t>
        <a:bodyPr/>
        <a:lstStyle/>
        <a:p>
          <a:endParaRPr lang="de-DE"/>
        </a:p>
      </dgm:t>
    </dgm:pt>
    <dgm:pt modelId="{4E540603-906B-459C-B1B1-12119CAAD4E8}">
      <dgm:prSet phldrT="[Text]"/>
      <dgm:spPr/>
      <dgm:t>
        <a:bodyPr/>
        <a:lstStyle/>
        <a:p>
          <a:r>
            <a:rPr lang="de-DE" b="1" dirty="0"/>
            <a:t>Zweiter Sprint </a:t>
          </a:r>
        </a:p>
        <a:p>
          <a:r>
            <a:rPr lang="de-DE" dirty="0"/>
            <a:t>28.11.2019 – 04.12.2019</a:t>
          </a:r>
        </a:p>
      </dgm:t>
    </dgm:pt>
    <dgm:pt modelId="{718ED502-0E4F-4F3B-A83D-8906A8A18F15}" type="parTrans" cxnId="{E60412D2-7641-4140-8670-5BB856EFE173}">
      <dgm:prSet/>
      <dgm:spPr/>
      <dgm:t>
        <a:bodyPr/>
        <a:lstStyle/>
        <a:p>
          <a:endParaRPr lang="de-DE"/>
        </a:p>
      </dgm:t>
    </dgm:pt>
    <dgm:pt modelId="{9119964E-8719-44D8-BF69-266286C9BDAE}" type="sibTrans" cxnId="{E60412D2-7641-4140-8670-5BB856EFE173}">
      <dgm:prSet/>
      <dgm:spPr/>
      <dgm:t>
        <a:bodyPr/>
        <a:lstStyle/>
        <a:p>
          <a:endParaRPr lang="de-DE"/>
        </a:p>
      </dgm:t>
    </dgm:pt>
    <dgm:pt modelId="{BBE01363-6B6A-4EF7-AAE5-3F4353336942}">
      <dgm:prSet phldrT="[Text]"/>
      <dgm:spPr/>
      <dgm:t>
        <a:bodyPr/>
        <a:lstStyle/>
        <a:p>
          <a:r>
            <a:rPr lang="de-DE" b="1" dirty="0"/>
            <a:t>Dritter Sprint </a:t>
          </a:r>
        </a:p>
        <a:p>
          <a:r>
            <a:rPr lang="de-DE" dirty="0"/>
            <a:t>05.12.2019 – 11.12.2019</a:t>
          </a:r>
        </a:p>
      </dgm:t>
    </dgm:pt>
    <dgm:pt modelId="{86763ACF-0081-42B3-BCCA-E131C661A69F}" type="parTrans" cxnId="{333BE2EB-E4C6-4704-BBD9-269C1F1E189F}">
      <dgm:prSet/>
      <dgm:spPr/>
      <dgm:t>
        <a:bodyPr/>
        <a:lstStyle/>
        <a:p>
          <a:endParaRPr lang="de-DE"/>
        </a:p>
      </dgm:t>
    </dgm:pt>
    <dgm:pt modelId="{2190CC90-3210-4137-B5EA-7928E4AF3B8B}" type="sibTrans" cxnId="{333BE2EB-E4C6-4704-BBD9-269C1F1E189F}">
      <dgm:prSet/>
      <dgm:spPr/>
      <dgm:t>
        <a:bodyPr/>
        <a:lstStyle/>
        <a:p>
          <a:endParaRPr lang="de-DE"/>
        </a:p>
      </dgm:t>
    </dgm:pt>
    <dgm:pt modelId="{4B19A568-4C20-4681-A0A9-F657CBEE3349}">
      <dgm:prSet phldrT="[Text]"/>
      <dgm:spPr/>
      <dgm:t>
        <a:bodyPr/>
        <a:lstStyle/>
        <a:p>
          <a:r>
            <a:rPr lang="de-DE" b="1" dirty="0"/>
            <a:t>Letzter Sprint</a:t>
          </a:r>
        </a:p>
        <a:p>
          <a:r>
            <a:rPr lang="de-DE" b="1" dirty="0"/>
            <a:t> </a:t>
          </a:r>
          <a:r>
            <a:rPr lang="de-DE" dirty="0"/>
            <a:t>12.12.2019 – 18.12.2019</a:t>
          </a:r>
        </a:p>
      </dgm:t>
    </dgm:pt>
    <dgm:pt modelId="{FBF34F30-B64B-4237-948F-F935349153EB}" type="parTrans" cxnId="{B9A19336-E8C8-423D-BE3F-D5DFDBE2402F}">
      <dgm:prSet/>
      <dgm:spPr/>
      <dgm:t>
        <a:bodyPr/>
        <a:lstStyle/>
        <a:p>
          <a:endParaRPr lang="de-DE"/>
        </a:p>
      </dgm:t>
    </dgm:pt>
    <dgm:pt modelId="{B855D98E-CE6C-470A-959D-9B1A50F04A81}" type="sibTrans" cxnId="{B9A19336-E8C8-423D-BE3F-D5DFDBE2402F}">
      <dgm:prSet/>
      <dgm:spPr/>
      <dgm:t>
        <a:bodyPr/>
        <a:lstStyle/>
        <a:p>
          <a:endParaRPr lang="de-DE"/>
        </a:p>
      </dgm:t>
    </dgm:pt>
    <dgm:pt modelId="{E8FC5B7E-11DE-454E-A714-BBF6C42C382A}" type="pres">
      <dgm:prSet presAssocID="{41C3FC53-99B2-4E7B-B66E-32AA69E8A87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4B184BB2-4345-4DC5-9B5C-4C2DEE0328C3}" type="pres">
      <dgm:prSet presAssocID="{EFE9CE5C-524D-4CD0-8CBE-DE7563ACC7A9}" presName="composite" presStyleCnt="0"/>
      <dgm:spPr/>
    </dgm:pt>
    <dgm:pt modelId="{EA6F7580-2839-4CA5-ACCE-570B2F8F4685}" type="pres">
      <dgm:prSet presAssocID="{EFE9CE5C-524D-4CD0-8CBE-DE7563ACC7A9}" presName="bentUpArrow1" presStyleLbl="alignImgPlace1" presStyleIdx="0" presStyleCnt="3"/>
      <dgm:spPr/>
    </dgm:pt>
    <dgm:pt modelId="{41EE5A3D-0EB3-4C44-9555-9562A727D27E}" type="pres">
      <dgm:prSet presAssocID="{EFE9CE5C-524D-4CD0-8CBE-DE7563ACC7A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C05B4B-E378-4F7E-B3F7-56AFADD9DEAC}" type="pres">
      <dgm:prSet presAssocID="{EFE9CE5C-524D-4CD0-8CBE-DE7563ACC7A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D1F5855-10C6-4840-B9D6-2C4D76292046}" type="pres">
      <dgm:prSet presAssocID="{8C9813E8-7D81-4F33-86E8-2045EE203270}" presName="sibTrans" presStyleCnt="0"/>
      <dgm:spPr/>
    </dgm:pt>
    <dgm:pt modelId="{5424A5BC-EFC3-416D-B5B6-AC617FA843B3}" type="pres">
      <dgm:prSet presAssocID="{4E540603-906B-459C-B1B1-12119CAAD4E8}" presName="composite" presStyleCnt="0"/>
      <dgm:spPr/>
    </dgm:pt>
    <dgm:pt modelId="{D63E6C75-F64C-4567-A6B2-F4AC5EB4A745}" type="pres">
      <dgm:prSet presAssocID="{4E540603-906B-459C-B1B1-12119CAAD4E8}" presName="bentUpArrow1" presStyleLbl="alignImgPlace1" presStyleIdx="1" presStyleCnt="3"/>
      <dgm:spPr/>
    </dgm:pt>
    <dgm:pt modelId="{88EB7124-356D-4E53-9DAA-2A8F6B74DC19}" type="pres">
      <dgm:prSet presAssocID="{4E540603-906B-459C-B1B1-12119CAAD4E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BD9F35-9CD4-403C-A596-E571FAAE3121}" type="pres">
      <dgm:prSet presAssocID="{4E540603-906B-459C-B1B1-12119CAAD4E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1571CA7-5A26-4E37-9348-5CA07E356DAD}" type="pres">
      <dgm:prSet presAssocID="{9119964E-8719-44D8-BF69-266286C9BDAE}" presName="sibTrans" presStyleCnt="0"/>
      <dgm:spPr/>
    </dgm:pt>
    <dgm:pt modelId="{4B030D34-D1B4-4CD3-9745-6D896DD23C77}" type="pres">
      <dgm:prSet presAssocID="{BBE01363-6B6A-4EF7-AAE5-3F4353336942}" presName="composite" presStyleCnt="0"/>
      <dgm:spPr/>
    </dgm:pt>
    <dgm:pt modelId="{0A2C7737-E8A2-4D5A-98FB-EA2516ED88E0}" type="pres">
      <dgm:prSet presAssocID="{BBE01363-6B6A-4EF7-AAE5-3F4353336942}" presName="bentUpArrow1" presStyleLbl="alignImgPlace1" presStyleIdx="2" presStyleCnt="3"/>
      <dgm:spPr/>
    </dgm:pt>
    <dgm:pt modelId="{A644870E-099F-440A-9376-311E7734D95B}" type="pres">
      <dgm:prSet presAssocID="{BBE01363-6B6A-4EF7-AAE5-3F435333694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1E2EB6-7B89-4533-9F60-7972B4F0CE2D}" type="pres">
      <dgm:prSet presAssocID="{BBE01363-6B6A-4EF7-AAE5-3F435333694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E43D9B8-0108-4D5C-BA0B-F1A19C8D3C5F}" type="pres">
      <dgm:prSet presAssocID="{2190CC90-3210-4137-B5EA-7928E4AF3B8B}" presName="sibTrans" presStyleCnt="0"/>
      <dgm:spPr/>
    </dgm:pt>
    <dgm:pt modelId="{1E8D1637-6AE9-4B1D-B85E-D89260A9FBDC}" type="pres">
      <dgm:prSet presAssocID="{4B19A568-4C20-4681-A0A9-F657CBEE3349}" presName="composite" presStyleCnt="0"/>
      <dgm:spPr/>
    </dgm:pt>
    <dgm:pt modelId="{3E05FE32-73F4-429A-AF30-4914122F5C04}" type="pres">
      <dgm:prSet presAssocID="{4B19A568-4C20-4681-A0A9-F657CBEE334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037A746-3377-4988-97A9-716B9A9F91E8}" srcId="{41C3FC53-99B2-4E7B-B66E-32AA69E8A873}" destId="{EFE9CE5C-524D-4CD0-8CBE-DE7563ACC7A9}" srcOrd="0" destOrd="0" parTransId="{464FD580-18BB-4B8E-A32C-083FAD47B8C3}" sibTransId="{8C9813E8-7D81-4F33-86E8-2045EE203270}"/>
    <dgm:cxn modelId="{DEDAF851-8DDD-41EC-99FC-169DE27AE54E}" type="presOf" srcId="{41C3FC53-99B2-4E7B-B66E-32AA69E8A873}" destId="{E8FC5B7E-11DE-454E-A714-BBF6C42C382A}" srcOrd="0" destOrd="0" presId="urn:microsoft.com/office/officeart/2005/8/layout/StepDownProcess"/>
    <dgm:cxn modelId="{2FBFD73D-72DA-47C2-8B8A-9DDE566A74F3}" type="presOf" srcId="{BBE01363-6B6A-4EF7-AAE5-3F4353336942}" destId="{A644870E-099F-440A-9376-311E7734D95B}" srcOrd="0" destOrd="0" presId="urn:microsoft.com/office/officeart/2005/8/layout/StepDownProcess"/>
    <dgm:cxn modelId="{E60412D2-7641-4140-8670-5BB856EFE173}" srcId="{41C3FC53-99B2-4E7B-B66E-32AA69E8A873}" destId="{4E540603-906B-459C-B1B1-12119CAAD4E8}" srcOrd="1" destOrd="0" parTransId="{718ED502-0E4F-4F3B-A83D-8906A8A18F15}" sibTransId="{9119964E-8719-44D8-BF69-266286C9BDAE}"/>
    <dgm:cxn modelId="{716C7DEA-B0D8-4E18-B010-EFD6415B5BEC}" type="presOf" srcId="{4E540603-906B-459C-B1B1-12119CAAD4E8}" destId="{88EB7124-356D-4E53-9DAA-2A8F6B74DC19}" srcOrd="0" destOrd="0" presId="urn:microsoft.com/office/officeart/2005/8/layout/StepDownProcess"/>
    <dgm:cxn modelId="{00789946-593E-435C-B0CE-24F7458A856B}" type="presOf" srcId="{EFE9CE5C-524D-4CD0-8CBE-DE7563ACC7A9}" destId="{41EE5A3D-0EB3-4C44-9555-9562A727D27E}" srcOrd="0" destOrd="0" presId="urn:microsoft.com/office/officeart/2005/8/layout/StepDownProcess"/>
    <dgm:cxn modelId="{333BE2EB-E4C6-4704-BBD9-269C1F1E189F}" srcId="{41C3FC53-99B2-4E7B-B66E-32AA69E8A873}" destId="{BBE01363-6B6A-4EF7-AAE5-3F4353336942}" srcOrd="2" destOrd="0" parTransId="{86763ACF-0081-42B3-BCCA-E131C661A69F}" sibTransId="{2190CC90-3210-4137-B5EA-7928E4AF3B8B}"/>
    <dgm:cxn modelId="{B79F9C96-BE08-4014-9369-A370B9643D7C}" type="presOf" srcId="{4B19A568-4C20-4681-A0A9-F657CBEE3349}" destId="{3E05FE32-73F4-429A-AF30-4914122F5C04}" srcOrd="0" destOrd="0" presId="urn:microsoft.com/office/officeart/2005/8/layout/StepDownProcess"/>
    <dgm:cxn modelId="{B9A19336-E8C8-423D-BE3F-D5DFDBE2402F}" srcId="{41C3FC53-99B2-4E7B-B66E-32AA69E8A873}" destId="{4B19A568-4C20-4681-A0A9-F657CBEE3349}" srcOrd="3" destOrd="0" parTransId="{FBF34F30-B64B-4237-948F-F935349153EB}" sibTransId="{B855D98E-CE6C-470A-959D-9B1A50F04A81}"/>
    <dgm:cxn modelId="{26F0556B-4AB4-42F2-8EC5-80115FF69E65}" type="presParOf" srcId="{E8FC5B7E-11DE-454E-A714-BBF6C42C382A}" destId="{4B184BB2-4345-4DC5-9B5C-4C2DEE0328C3}" srcOrd="0" destOrd="0" presId="urn:microsoft.com/office/officeart/2005/8/layout/StepDownProcess"/>
    <dgm:cxn modelId="{EBDFFC5A-E7E9-4C62-8979-F9A35A9ECBFC}" type="presParOf" srcId="{4B184BB2-4345-4DC5-9B5C-4C2DEE0328C3}" destId="{EA6F7580-2839-4CA5-ACCE-570B2F8F4685}" srcOrd="0" destOrd="0" presId="urn:microsoft.com/office/officeart/2005/8/layout/StepDownProcess"/>
    <dgm:cxn modelId="{58E1F832-B458-48D9-ACB5-459B8EBF22ED}" type="presParOf" srcId="{4B184BB2-4345-4DC5-9B5C-4C2DEE0328C3}" destId="{41EE5A3D-0EB3-4C44-9555-9562A727D27E}" srcOrd="1" destOrd="0" presId="urn:microsoft.com/office/officeart/2005/8/layout/StepDownProcess"/>
    <dgm:cxn modelId="{D64BEC4C-FC0D-4D2D-A170-96CCB00E4CC8}" type="presParOf" srcId="{4B184BB2-4345-4DC5-9B5C-4C2DEE0328C3}" destId="{7DC05B4B-E378-4F7E-B3F7-56AFADD9DEAC}" srcOrd="2" destOrd="0" presId="urn:microsoft.com/office/officeart/2005/8/layout/StepDownProcess"/>
    <dgm:cxn modelId="{F62B45CE-FA08-44C2-A52D-74BE72D43A2F}" type="presParOf" srcId="{E8FC5B7E-11DE-454E-A714-BBF6C42C382A}" destId="{DD1F5855-10C6-4840-B9D6-2C4D76292046}" srcOrd="1" destOrd="0" presId="urn:microsoft.com/office/officeart/2005/8/layout/StepDownProcess"/>
    <dgm:cxn modelId="{9E2B2350-A209-43FC-A9C1-DB1F812832C5}" type="presParOf" srcId="{E8FC5B7E-11DE-454E-A714-BBF6C42C382A}" destId="{5424A5BC-EFC3-416D-B5B6-AC617FA843B3}" srcOrd="2" destOrd="0" presId="urn:microsoft.com/office/officeart/2005/8/layout/StepDownProcess"/>
    <dgm:cxn modelId="{D94878EC-80AF-4666-88C1-67A6ABAB3ACA}" type="presParOf" srcId="{5424A5BC-EFC3-416D-B5B6-AC617FA843B3}" destId="{D63E6C75-F64C-4567-A6B2-F4AC5EB4A745}" srcOrd="0" destOrd="0" presId="urn:microsoft.com/office/officeart/2005/8/layout/StepDownProcess"/>
    <dgm:cxn modelId="{7EFF5AD1-7E36-43B3-86CA-225E1D435ED9}" type="presParOf" srcId="{5424A5BC-EFC3-416D-B5B6-AC617FA843B3}" destId="{88EB7124-356D-4E53-9DAA-2A8F6B74DC19}" srcOrd="1" destOrd="0" presId="urn:microsoft.com/office/officeart/2005/8/layout/StepDownProcess"/>
    <dgm:cxn modelId="{236511BC-6E6B-4B09-87C7-AB73A8A7009F}" type="presParOf" srcId="{5424A5BC-EFC3-416D-B5B6-AC617FA843B3}" destId="{20BD9F35-9CD4-403C-A596-E571FAAE3121}" srcOrd="2" destOrd="0" presId="urn:microsoft.com/office/officeart/2005/8/layout/StepDownProcess"/>
    <dgm:cxn modelId="{21189246-3D1E-4B4C-8F86-67D605477E1E}" type="presParOf" srcId="{E8FC5B7E-11DE-454E-A714-BBF6C42C382A}" destId="{71571CA7-5A26-4E37-9348-5CA07E356DAD}" srcOrd="3" destOrd="0" presId="urn:microsoft.com/office/officeart/2005/8/layout/StepDownProcess"/>
    <dgm:cxn modelId="{903D26BA-249D-4574-9D47-F4A2B38F4992}" type="presParOf" srcId="{E8FC5B7E-11DE-454E-A714-BBF6C42C382A}" destId="{4B030D34-D1B4-4CD3-9745-6D896DD23C77}" srcOrd="4" destOrd="0" presId="urn:microsoft.com/office/officeart/2005/8/layout/StepDownProcess"/>
    <dgm:cxn modelId="{F0B39A44-9793-45C7-85C0-435E7884609F}" type="presParOf" srcId="{4B030D34-D1B4-4CD3-9745-6D896DD23C77}" destId="{0A2C7737-E8A2-4D5A-98FB-EA2516ED88E0}" srcOrd="0" destOrd="0" presId="urn:microsoft.com/office/officeart/2005/8/layout/StepDownProcess"/>
    <dgm:cxn modelId="{4EEA01C2-F63C-4118-8128-4BD053730352}" type="presParOf" srcId="{4B030D34-D1B4-4CD3-9745-6D896DD23C77}" destId="{A644870E-099F-440A-9376-311E7734D95B}" srcOrd="1" destOrd="0" presId="urn:microsoft.com/office/officeart/2005/8/layout/StepDownProcess"/>
    <dgm:cxn modelId="{3992A49F-30D1-4202-A2F3-EFB36FB602D2}" type="presParOf" srcId="{4B030D34-D1B4-4CD3-9745-6D896DD23C77}" destId="{1B1E2EB6-7B89-4533-9F60-7972B4F0CE2D}" srcOrd="2" destOrd="0" presId="urn:microsoft.com/office/officeart/2005/8/layout/StepDownProcess"/>
    <dgm:cxn modelId="{CD199525-9F1F-41D8-8E53-2B4983E628D6}" type="presParOf" srcId="{E8FC5B7E-11DE-454E-A714-BBF6C42C382A}" destId="{3E43D9B8-0108-4D5C-BA0B-F1A19C8D3C5F}" srcOrd="5" destOrd="0" presId="urn:microsoft.com/office/officeart/2005/8/layout/StepDownProcess"/>
    <dgm:cxn modelId="{AD7E18AC-14B7-410D-A079-F5C14C76957E}" type="presParOf" srcId="{E8FC5B7E-11DE-454E-A714-BBF6C42C382A}" destId="{1E8D1637-6AE9-4B1D-B85E-D89260A9FBDC}" srcOrd="6" destOrd="0" presId="urn:microsoft.com/office/officeart/2005/8/layout/StepDownProcess"/>
    <dgm:cxn modelId="{0202F6E9-14E4-4921-A778-01D06EEB7DB0}" type="presParOf" srcId="{1E8D1637-6AE9-4B1D-B85E-D89260A9FBDC}" destId="{3E05FE32-73F4-429A-AF30-4914122F5C0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7580-2839-4CA5-ACCE-570B2F8F4685}">
      <dsp:nvSpPr>
        <dsp:cNvPr id="0" name=""/>
        <dsp:cNvSpPr/>
      </dsp:nvSpPr>
      <dsp:spPr>
        <a:xfrm rot="5400000">
          <a:off x="1219857" y="1182279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5A3D-0EB3-4C44-9555-9562A727D27E}">
      <dsp:nvSpPr>
        <dsp:cNvPr id="0" name=""/>
        <dsp:cNvSpPr/>
      </dsp:nvSpPr>
      <dsp:spPr>
        <a:xfrm>
          <a:off x="944771" y="31304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/>
            <a:t>Erster Sprint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14.11.2019 – 27.11.2019</a:t>
          </a:r>
        </a:p>
      </dsp:txBody>
      <dsp:txXfrm>
        <a:off x="1004506" y="91039"/>
        <a:ext cx="1628413" cy="1103991"/>
      </dsp:txXfrm>
    </dsp:sp>
    <dsp:sp modelId="{7DC05B4B-E378-4F7E-B3F7-56AFADD9DEAC}">
      <dsp:nvSpPr>
        <dsp:cNvPr id="0" name=""/>
        <dsp:cNvSpPr/>
      </dsp:nvSpPr>
      <dsp:spPr>
        <a:xfrm>
          <a:off x="2692655" y="147989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E6C75-F64C-4567-A6B2-F4AC5EB4A745}">
      <dsp:nvSpPr>
        <dsp:cNvPr id="0" name=""/>
        <dsp:cNvSpPr/>
      </dsp:nvSpPr>
      <dsp:spPr>
        <a:xfrm rot="5400000">
          <a:off x="2669039" y="2556631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B7124-356D-4E53-9DAA-2A8F6B74DC19}">
      <dsp:nvSpPr>
        <dsp:cNvPr id="0" name=""/>
        <dsp:cNvSpPr/>
      </dsp:nvSpPr>
      <dsp:spPr>
        <a:xfrm>
          <a:off x="2393952" y="1405656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/>
            <a:t>Zweiter Sprint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28.11.2019 – 04.12.2019</a:t>
          </a:r>
        </a:p>
      </dsp:txBody>
      <dsp:txXfrm>
        <a:off x="2453687" y="1465391"/>
        <a:ext cx="1628413" cy="1103991"/>
      </dsp:txXfrm>
    </dsp:sp>
    <dsp:sp modelId="{20BD9F35-9CD4-403C-A596-E571FAAE3121}">
      <dsp:nvSpPr>
        <dsp:cNvPr id="0" name=""/>
        <dsp:cNvSpPr/>
      </dsp:nvSpPr>
      <dsp:spPr>
        <a:xfrm>
          <a:off x="4141836" y="1522341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7737-E8A2-4D5A-98FB-EA2516ED88E0}">
      <dsp:nvSpPr>
        <dsp:cNvPr id="0" name=""/>
        <dsp:cNvSpPr/>
      </dsp:nvSpPr>
      <dsp:spPr>
        <a:xfrm rot="5400000">
          <a:off x="4118220" y="3930982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4870E-099F-440A-9376-311E7734D95B}">
      <dsp:nvSpPr>
        <dsp:cNvPr id="0" name=""/>
        <dsp:cNvSpPr/>
      </dsp:nvSpPr>
      <dsp:spPr>
        <a:xfrm>
          <a:off x="3843134" y="2780007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/>
            <a:t>Dritter Sprint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05.12.2019 – 11.12.2019</a:t>
          </a:r>
        </a:p>
      </dsp:txBody>
      <dsp:txXfrm>
        <a:off x="3902869" y="2839742"/>
        <a:ext cx="1628413" cy="1103991"/>
      </dsp:txXfrm>
    </dsp:sp>
    <dsp:sp modelId="{1B1E2EB6-7B89-4533-9F60-7972B4F0CE2D}">
      <dsp:nvSpPr>
        <dsp:cNvPr id="0" name=""/>
        <dsp:cNvSpPr/>
      </dsp:nvSpPr>
      <dsp:spPr>
        <a:xfrm>
          <a:off x="5591018" y="2896692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5FE32-73F4-429A-AF30-4914122F5C04}">
      <dsp:nvSpPr>
        <dsp:cNvPr id="0" name=""/>
        <dsp:cNvSpPr/>
      </dsp:nvSpPr>
      <dsp:spPr>
        <a:xfrm>
          <a:off x="5292315" y="4154359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/>
            <a:t>Letzter Sprint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/>
            <a:t> </a:t>
          </a:r>
          <a:r>
            <a:rPr lang="de-DE" sz="1900" kern="1200" dirty="0"/>
            <a:t>12.12.2019 – 18.12.2019</a:t>
          </a:r>
        </a:p>
      </dsp:txBody>
      <dsp:txXfrm>
        <a:off x="5352050" y="4214094"/>
        <a:ext cx="1628413" cy="1103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0.4969</cdr:x>
      <cdr:y>0.34439</cdr:y>
    </cdr:from>
    <cdr:to>
      <cdr:x>0.98911</cdr:x>
      <cdr:y>0.67614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D03BCF30-86FC-4439-A0ED-E9EC050DF585}"/>
            </a:ext>
          </a:extLst>
        </cdr:cNvPr>
        <cdr:cNvGrpSpPr/>
      </cdr:nvGrpSpPr>
      <cdr:grpSpPr>
        <a:xfrm xmlns:a="http://schemas.openxmlformats.org/drawingml/2006/main">
          <a:off x="1647074" y="756280"/>
          <a:ext cx="1631529" cy="728523"/>
          <a:chOff x="11753865" y="6724268"/>
          <a:chExt cx="1631530" cy="728529"/>
        </a:xfrm>
      </cdr:grpSpPr>
      <cdr:sp macro="" textlink="">
        <cdr:nvSpPr>
          <cdr:cNvPr id="4" name="TextBox 151"/>
          <cdr:cNvSpPr txBox="1"/>
        </cdr:nvSpPr>
        <cdr:spPr>
          <a:xfrm xmlns:a="http://schemas.openxmlformats.org/drawingml/2006/main">
            <a:off x="12229873" y="6724268"/>
            <a:ext cx="1155522" cy="307777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1400" dirty="0">
              <a:solidFill>
                <a:schemeClr val="tx2"/>
              </a:solidFill>
              <a:latin typeface="+mj-lt"/>
            </a:endParaRPr>
          </a:p>
        </cdr:txBody>
      </cdr:sp>
      <cdr:sp macro="" textlink="">
        <cdr:nvSpPr>
          <cdr:cNvPr id="5" name="TextBox 152"/>
          <cdr:cNvSpPr txBox="1"/>
        </cdr:nvSpPr>
        <cdr:spPr>
          <a:xfrm xmlns:a="http://schemas.openxmlformats.org/drawingml/2006/main">
            <a:off x="11753865" y="6991132"/>
            <a:ext cx="680726" cy="461665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de-DE" sz="2400" dirty="0">
                <a:solidFill>
                  <a:schemeClr val="tx2"/>
                </a:solidFill>
                <a:latin typeface="+mj-lt"/>
              </a:rPr>
              <a:t>5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0.37848</cdr:x>
      <cdr:y>0.47286</cdr:y>
    </cdr:from>
    <cdr:to>
      <cdr:x>0.51216</cdr:x>
      <cdr:y>0.67464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94486706-E98E-4731-AF40-5BCF9CC198E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254537" y="1038407"/>
          <a:ext cx="443112" cy="4431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C5564-F42A-4721-9AE0-8F6A5FCE945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DAD68-D7E8-471F-A30B-3096D1904F85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33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22BA-FDFA-4035-A771-C0D07B858F37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FF6A-D278-4D34-9D30-8CE66B498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1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Kontrollfunktion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FF6A-D278-4D34-9D30-8CE66B4987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81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0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52875" y="1651794"/>
            <a:ext cx="4286250" cy="4286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8200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38200" y="4260850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630987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30987" y="4260850"/>
            <a:ext cx="1979613" cy="1978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99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Media Placeholder 57"/>
          <p:cNvSpPr>
            <a:spLocks noGrp="1"/>
          </p:cNvSpPr>
          <p:nvPr>
            <p:ph type="media" sz="quarter" idx="13"/>
          </p:nvPr>
        </p:nvSpPr>
        <p:spPr>
          <a:xfrm>
            <a:off x="6018955" y="1076990"/>
            <a:ext cx="5297905" cy="3976946"/>
          </a:xfrm>
        </p:spPr>
      </p:sp>
    </p:spTree>
    <p:extLst>
      <p:ext uri="{BB962C8B-B14F-4D97-AF65-F5344CB8AC3E}">
        <p14:creationId xmlns:p14="http://schemas.microsoft.com/office/powerpoint/2010/main" val="401534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ellipse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782991"/>
            <a:ext cx="1820863" cy="1820862"/>
          </a:xfrm>
          <a:prstGeom prst="ellipse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ellipse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843713"/>
            <a:ext cx="1820863" cy="1820862"/>
          </a:xfrm>
          <a:prstGeom prst="ellipse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ellipse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843713"/>
            <a:ext cx="1820863" cy="1820862"/>
          </a:xfrm>
          <a:prstGeom prst="ellipse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ellipse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04435"/>
            <a:ext cx="1820863" cy="1820862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22320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rect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864631"/>
            <a:ext cx="1820863" cy="1820862"/>
          </a:xfrm>
          <a:prstGeom prst="rect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rect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925353"/>
            <a:ext cx="1820863" cy="1820862"/>
          </a:xfrm>
          <a:prstGeom prst="rect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rect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925353"/>
            <a:ext cx="1820863" cy="1820862"/>
          </a:xfrm>
          <a:prstGeom prst="rect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rect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86075"/>
            <a:ext cx="1820863" cy="182086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5258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2497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6336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50175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04014" y="1562207"/>
            <a:ext cx="2394109" cy="406241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9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2031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2031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434384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434384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64759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4864759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7311176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311176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9773640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9773640" y="2450432"/>
            <a:ext cx="2412000" cy="2412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46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584358"/>
            <a:ext cx="8324850" cy="37433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9161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4675" y="1339702"/>
            <a:ext cx="4230688" cy="471026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1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910160" y="0"/>
            <a:ext cx="4268191" cy="6858000"/>
          </a:xfrm>
        </p:spPr>
      </p:sp>
    </p:spTree>
    <p:extLst>
      <p:ext uri="{BB962C8B-B14F-4D97-AF65-F5344CB8AC3E}">
        <p14:creationId xmlns:p14="http://schemas.microsoft.com/office/powerpoint/2010/main" val="27128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6476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36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5481332" y="1418551"/>
            <a:ext cx="6091970" cy="4524300"/>
          </a:xfrm>
        </p:spPr>
      </p:sp>
    </p:spTree>
    <p:extLst>
      <p:ext uri="{BB962C8B-B14F-4D97-AF65-F5344CB8AC3E}">
        <p14:creationId xmlns:p14="http://schemas.microsoft.com/office/powerpoint/2010/main" val="902061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279216" y="1398012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911350" y="1385888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9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088720" y="4464420"/>
            <a:ext cx="1700689" cy="1710749"/>
          </a:xfrm>
          <a:prstGeom prst="ellipse">
            <a:avLst/>
          </a:prstGeom>
        </p:spPr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17423" y="4464420"/>
            <a:ext cx="1700689" cy="1710749"/>
          </a:xfrm>
          <a:prstGeom prst="ellipse">
            <a:avLst/>
          </a:prstGeom>
        </p:spPr>
      </p:sp>
      <p:sp>
        <p:nvSpPr>
          <p:cNvPr id="13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8150083" y="4464420"/>
            <a:ext cx="1700689" cy="1710749"/>
          </a:xfrm>
          <a:prstGeom prst="ellipse">
            <a:avLst/>
          </a:prstGeom>
        </p:spPr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0155036" y="4464420"/>
            <a:ext cx="1700689" cy="1710749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577054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662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4642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961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398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144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343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0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5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0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7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5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0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7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099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34565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420297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84763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2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9" r:id="rId14"/>
    <p:sldLayoutId id="2147483666" r:id="rId15"/>
    <p:sldLayoutId id="2147483655" r:id="rId16"/>
    <p:sldLayoutId id="2147483670" r:id="rId17"/>
    <p:sldLayoutId id="2147483671" r:id="rId18"/>
    <p:sldLayoutId id="2147483673" r:id="rId19"/>
    <p:sldLayoutId id="2147483672" r:id="rId20"/>
    <p:sldLayoutId id="2147483674" r:id="rId21"/>
    <p:sldLayoutId id="2147483675" r:id="rId22"/>
    <p:sldLayoutId id="2147483668" r:id="rId23"/>
    <p:sldLayoutId id="2147483676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vis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135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Abschlusspräsentation</a:t>
            </a:r>
            <a:endParaRPr lang="id-ID" sz="5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8592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Virtuelle Jukebox Mobile Client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A8D6D9-BA25-40B5-A9FB-9F160065F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Layout und Funktion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E1C442-468E-40CC-8B62-89DCE202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5586955" y="2187041"/>
            <a:ext cx="1018091" cy="7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3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5" y="1554803"/>
            <a:ext cx="9862189" cy="1680091"/>
            <a:chOff x="2865519" y="1767949"/>
            <a:chExt cx="3722583" cy="810291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1999333"/>
              <a:ext cx="3718277" cy="57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Auf jedem Screen vorhanden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Bildet Basis für App-Navigation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222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smtClean="0">
                  <a:solidFill>
                    <a:schemeClr val="accent1"/>
                  </a:solidFill>
                  <a:latin typeface="+mj-lt"/>
                </a:rPr>
                <a:t>Auswahl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42036"/>
            <a:ext cx="12755859" cy="2035194"/>
            <a:chOff x="2869825" y="1767698"/>
            <a:chExt cx="3387056" cy="221192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eines Usernames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der Server IP / Dyn-DNS Hostname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Fixer Port (8888) um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Nutzereingaben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zu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vereinfachen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8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Login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841367D-6C0B-4542-BB7C-00187E22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37706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58ACF6-A06F-4196-A2B4-DA69CE06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563191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Anzeige aller relevanten Daten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accent1"/>
                  </a:solidFill>
                  <a:latin typeface="+mj-lt"/>
                </a:rPr>
                <a:t>Aktuelles </a:t>
              </a:r>
              <a:r>
                <a:rPr lang="de-DE" sz="2400" dirty="0" smtClean="0">
                  <a:solidFill>
                    <a:schemeClr val="accent1"/>
                  </a:solidFill>
                  <a:latin typeface="+mj-lt"/>
                </a:rPr>
                <a:t>Lied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2612862"/>
            <a:ext cx="12755859" cy="2035193"/>
            <a:chOff x="2869825" y="1767699"/>
            <a:chExt cx="3387056" cy="2211925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Unterteilung in Admin- und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Admin-Queue vor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Voten nur für Lieder in der Nutzer-Queue möglich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Nur ein </a:t>
              </a:r>
              <a:r>
                <a:rPr lang="de-AT" sz="2400" dirty="0" err="1">
                  <a:solidFill>
                    <a:schemeClr val="tx2"/>
                  </a:solidFill>
                  <a:latin typeface="+mj-lt"/>
                </a:rPr>
                <a:t>Upvote</a:t>
              </a: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 pro User erlaubt 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accent1"/>
                  </a:solidFill>
                </a:rPr>
                <a:t>Wiedergabeliste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Playlist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DFCA8413-D941-4C55-AD9A-C3DCBDEA4C3E}"/>
              </a:ext>
            </a:extLst>
          </p:cNvPr>
          <p:cNvGrpSpPr/>
          <p:nvPr/>
        </p:nvGrpSpPr>
        <p:grpSpPr>
          <a:xfrm>
            <a:off x="429104" y="4862512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28BE3FA9-D0E8-447C-91DE-A0A313DB998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Datenabfrage vom Server alle 500ms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E6DA61A5-C318-4835-AF55-B0E2BB36F6CF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1660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B491D3-504E-4744-B265-E00EDB01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931489"/>
            <a:ext cx="9862189" cy="2009540"/>
            <a:chOff x="2865519" y="1772469"/>
            <a:chExt cx="3722583" cy="2057157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22775"/>
              <a:ext cx="3718277" cy="1606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Texteingabefeld um nach </a:t>
              </a:r>
              <a:r>
                <a:rPr lang="de-DE" sz="2400" dirty="0" smtClean="0">
                  <a:latin typeface="+mj-lt"/>
                </a:rPr>
                <a:t>Lied </a:t>
              </a:r>
              <a:r>
                <a:rPr lang="de-DE" sz="2400" dirty="0">
                  <a:latin typeface="+mj-lt"/>
                </a:rPr>
                <a:t>zu suchen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Suche startet durch drücken der „SEARCH“ Taste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Gefundene Tracks werden entsprechend in einer</a:t>
              </a:r>
            </a:p>
            <a:p>
              <a:r>
                <a:rPr lang="de-DE" sz="2400" dirty="0">
                  <a:latin typeface="+mj-lt"/>
                </a:rPr>
                <a:t>     Liste angezeigt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7246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accent1"/>
                  </a:solidFill>
                  <a:latin typeface="+mj-lt"/>
                </a:rPr>
                <a:t>Suchfenster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Search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45345492-DC2B-4511-B66B-80BA385D4E67}"/>
              </a:ext>
            </a:extLst>
          </p:cNvPr>
          <p:cNvGrpSpPr/>
          <p:nvPr/>
        </p:nvGrpSpPr>
        <p:grpSpPr>
          <a:xfrm>
            <a:off x="429104" y="4174614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478F810B-8788-44A8-B043-6E55BFDD326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Aktualisieren der Playlist nach erfolgreichem hinzufügen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09CD3131-E1BD-49D5-AF99-ABF43C64B42E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0490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2B57C9A-31E1-40B4-AB45-1DF5A2F46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2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319911"/>
            <a:ext cx="9862189" cy="2299399"/>
            <a:chOff x="2865519" y="1767950"/>
            <a:chExt cx="3722583" cy="235388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1984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Listet alle Server auf zu denen jemals erfolgreich </a:t>
              </a:r>
            </a:p>
            <a:p>
              <a:r>
                <a:rPr lang="de-DE" sz="2400" dirty="0">
                  <a:latin typeface="+mj-lt"/>
                </a:rPr>
                <a:t>     eine Verbindung aufgebaut wurde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Verbindungsstatus durch optische Identifikation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Wechsel der Serververbindung  durch drücken der </a:t>
              </a:r>
            </a:p>
            <a:p>
              <a:r>
                <a:rPr lang="de-DE" sz="2400" dirty="0">
                  <a:latin typeface="+mj-lt"/>
                </a:rPr>
                <a:t>     Connect Taste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50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Serverliste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913157"/>
            <a:ext cx="12755859" cy="1170695"/>
            <a:chOff x="2869825" y="1767699"/>
            <a:chExt cx="3387056" cy="127235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90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Durch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drücken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der “ADD </a:t>
              </a:r>
              <a:r>
                <a:rPr lang="en-US" sz="2400" dirty="0" smtClean="0">
                  <a:solidFill>
                    <a:schemeClr val="tx2"/>
                  </a:solidFill>
                  <a:latin typeface="+mj-lt"/>
                </a:rPr>
                <a:t>SERVER” 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Taste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wird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man auf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    den Login-Screen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umgeleitet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Neue 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Settings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97707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210" y="3077261"/>
            <a:ext cx="604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</a:rPr>
              <a:t>Rückblick und </a:t>
            </a:r>
            <a:r>
              <a:rPr lang="de-DE" sz="4000" dirty="0" err="1">
                <a:solidFill>
                  <a:schemeClr val="tx2"/>
                </a:solidFill>
              </a:rPr>
              <a:t>Learnings</a:t>
            </a:r>
            <a:endParaRPr lang="de-DE" sz="4000" dirty="0">
              <a:solidFill>
                <a:schemeClr val="tx2"/>
              </a:solidFill>
            </a:endParaRPr>
          </a:p>
          <a:p>
            <a:pPr algn="ctr"/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E2AD6A6-4729-4821-A0F7-C9810031B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597240" y="2069453"/>
            <a:ext cx="997521" cy="9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0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4" y="1319909"/>
            <a:ext cx="9862189" cy="1283684"/>
            <a:chOff x="2865519" y="1767949"/>
            <a:chExt cx="3722583" cy="1314103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31363"/>
              <a:ext cx="3718277" cy="85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Informationsaustausch und Kommunikation verlief reibungslos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Ambitionierte Projektteams ermöglichten rasche Entwicklung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Interne und externe Projektkoordination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Positives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FEF5A1E7-21E3-4201-A627-2E1AF010E4C4}"/>
              </a:ext>
            </a:extLst>
          </p:cNvPr>
          <p:cNvGrpSpPr/>
          <p:nvPr/>
        </p:nvGrpSpPr>
        <p:grpSpPr>
          <a:xfrm>
            <a:off x="429102" y="2822939"/>
            <a:ext cx="9862189" cy="2391679"/>
            <a:chOff x="2865519" y="1767949"/>
            <a:chExt cx="3722583" cy="2448354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79DA3613-579C-4C9E-A4C4-32BAA37F9F66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Ermöglichte Aufteilung in Subarbeitspakete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Schnittstellendefinition zum Server ermöglichte eigenständige Implementierung ohne Abhängigkeiten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Förderte Kompatibilität wodurch Integrationstests nur kleinere Mängel ergaben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D397251A-6BDF-4E36-8091-288428DEA964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Schnittstellendefinition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50459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Negatives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8C9696C6-B1FA-4183-97F6-CBDBCC509B2A}"/>
              </a:ext>
            </a:extLst>
          </p:cNvPr>
          <p:cNvGrpSpPr/>
          <p:nvPr/>
        </p:nvGrpSpPr>
        <p:grpSpPr>
          <a:xfrm>
            <a:off x="427704" y="1319911"/>
            <a:ext cx="9862189" cy="1653015"/>
            <a:chOff x="2865519" y="1767949"/>
            <a:chExt cx="3722583" cy="1692185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CD078CA1-1F90-4B7C-B138-403EE0FDBBC4}"/>
                </a:ext>
              </a:extLst>
            </p:cNvPr>
            <p:cNvSpPr txBox="1"/>
            <p:nvPr/>
          </p:nvSpPr>
          <p:spPr>
            <a:xfrm>
              <a:off x="2869825" y="2231362"/>
              <a:ext cx="3718277" cy="122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Projektaufwand zu gering um Vorteile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zu nutzen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Daily </a:t>
              </a:r>
              <a:r>
                <a:rPr lang="de-DE" sz="2400" dirty="0" err="1">
                  <a:latin typeface="+mj-lt"/>
                </a:rPr>
                <a:t>Scrums</a:t>
              </a:r>
              <a:r>
                <a:rPr lang="de-DE" sz="2400" dirty="0">
                  <a:latin typeface="+mj-lt"/>
                </a:rPr>
                <a:t> nicht praktikabel wodurch diese nicht abgehalten wurden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Canban</a:t>
              </a:r>
              <a:r>
                <a:rPr lang="de-DE" sz="2400" dirty="0">
                  <a:latin typeface="+mj-lt"/>
                </a:rPr>
                <a:t> Boards anstelle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verwenden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0B69310F-9A09-4C85-9328-38F321ACBF4B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Scrum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6" name="Group 208">
            <a:extLst>
              <a:ext uri="{FF2B5EF4-FFF2-40B4-BE49-F238E27FC236}">
                <a16:creationId xmlns:a16="http://schemas.microsoft.com/office/drawing/2014/main" id="{B1135875-5739-41B4-A4A3-73E08FEF5DBA}"/>
              </a:ext>
            </a:extLst>
          </p:cNvPr>
          <p:cNvGrpSpPr/>
          <p:nvPr/>
        </p:nvGrpSpPr>
        <p:grpSpPr>
          <a:xfrm>
            <a:off x="429102" y="3091386"/>
            <a:ext cx="9862189" cy="2391680"/>
            <a:chOff x="2865519" y="1767948"/>
            <a:chExt cx="3722583" cy="2448355"/>
          </a:xfrm>
        </p:grpSpPr>
        <p:sp>
          <p:nvSpPr>
            <p:cNvPr id="17" name="TextBox 210">
              <a:extLst>
                <a:ext uri="{FF2B5EF4-FFF2-40B4-BE49-F238E27FC236}">
                  <a16:creationId xmlns:a16="http://schemas.microsoft.com/office/drawing/2014/main" id="{0C405596-2E73-465B-996D-7B8DE55508CD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Schnelle Architekturphase ging zulasten der gesamten Architektur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Redesign</a:t>
              </a:r>
              <a:r>
                <a:rPr lang="de-DE" sz="2400" dirty="0">
                  <a:latin typeface="+mj-lt"/>
                </a:rPr>
                <a:t> war in der ersten Phase notwendig um Funktionalität zu bieten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Lange Fehlersuche durch nichtreproduzierbare Fehler die durch Design </a:t>
              </a:r>
            </a:p>
            <a:p>
              <a:r>
                <a:rPr lang="de-DE" sz="2400" dirty="0">
                  <a:latin typeface="+mj-lt"/>
                </a:rPr>
                <a:t>     entstanden sind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18" name="TextBox 211">
              <a:extLst>
                <a:ext uri="{FF2B5EF4-FFF2-40B4-BE49-F238E27FC236}">
                  <a16:creationId xmlns:a16="http://schemas.microsoft.com/office/drawing/2014/main" id="{0D43786B-D2B0-4F33-89BE-5B9E715C84BB}"/>
                </a:ext>
              </a:extLst>
            </p:cNvPr>
            <p:cNvSpPr txBox="1"/>
            <p:nvPr/>
          </p:nvSpPr>
          <p:spPr>
            <a:xfrm>
              <a:off x="2865519" y="1767948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Architektur Fehler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2151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7726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Hands On Test und Q&amp;A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7B071-24F1-4D14-9291-B9BC4E546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2B1E1464-D635-4814-9DBE-18CAAE08EE12}"/>
              </a:ext>
            </a:extLst>
          </p:cNvPr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</p:spTree>
    <p:extLst>
      <p:ext uri="{BB962C8B-B14F-4D97-AF65-F5344CB8AC3E}">
        <p14:creationId xmlns:p14="http://schemas.microsoft.com/office/powerpoint/2010/main" val="5364894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Agenda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Aufbau der Präsentation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901168" y="1190437"/>
            <a:ext cx="4890532" cy="51296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Allgemeines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</a:rPr>
              <a:t>Genereller Systemaufbau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Projektmanagement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Layout und Funktion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Rückblick und </a:t>
            </a:r>
            <a:r>
              <a:rPr lang="de-DE" sz="2400" dirty="0" err="1">
                <a:solidFill>
                  <a:schemeClr val="tx2"/>
                </a:solidFill>
                <a:latin typeface="+mj-lt"/>
              </a:rPr>
              <a:t>Learnings</a:t>
            </a:r>
            <a:endParaRPr lang="de-DE" sz="24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Hands On Test und Q&amp;A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E1AA824-4413-4E79-B4A4-9F540527B220}"/>
              </a:ext>
            </a:extLst>
          </p:cNvPr>
          <p:cNvGrpSpPr/>
          <p:nvPr/>
        </p:nvGrpSpPr>
        <p:grpSpPr>
          <a:xfrm>
            <a:off x="3439174" y="2873199"/>
            <a:ext cx="1187080" cy="678233"/>
            <a:chOff x="3324231" y="881542"/>
            <a:chExt cx="1380566" cy="861831"/>
          </a:xfrm>
        </p:grpSpPr>
        <p:pic>
          <p:nvPicPr>
            <p:cNvPr id="31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598" y="881542"/>
              <a:ext cx="827451" cy="827451"/>
            </a:xfrm>
            <a:prstGeom prst="rect">
              <a:avLst/>
            </a:prstGeom>
          </p:spPr>
        </p:pic>
        <p:pic>
          <p:nvPicPr>
            <p:cNvPr id="32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565" y="1065141"/>
              <a:ext cx="678232" cy="678232"/>
            </a:xfrm>
            <a:prstGeom prst="rect">
              <a:avLst/>
            </a:prstGeom>
          </p:spPr>
        </p:pic>
        <p:pic>
          <p:nvPicPr>
            <p:cNvPr id="33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231" y="1065140"/>
              <a:ext cx="678232" cy="678232"/>
            </a:xfrm>
            <a:prstGeom prst="rect">
              <a:avLst/>
            </a:prstGeom>
          </p:spPr>
        </p:pic>
      </p:grpSp>
      <p:pic>
        <p:nvPicPr>
          <p:cNvPr id="34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57" y="1020768"/>
            <a:ext cx="678232" cy="678232"/>
          </a:xfrm>
          <a:prstGeom prst="rect">
            <a:avLst/>
          </a:prstGeom>
        </p:spPr>
      </p:pic>
      <p:pic>
        <p:nvPicPr>
          <p:cNvPr id="3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3651969" y="4798160"/>
            <a:ext cx="660644" cy="660644"/>
          </a:xfrm>
          <a:prstGeom prst="rect">
            <a:avLst/>
          </a:prstGeom>
        </p:spPr>
      </p:pic>
      <p:grpSp>
        <p:nvGrpSpPr>
          <p:cNvPr id="20" name="Group 241">
            <a:extLst>
              <a:ext uri="{FF2B5EF4-FFF2-40B4-BE49-F238E27FC236}">
                <a16:creationId xmlns:a16="http://schemas.microsoft.com/office/drawing/2014/main" id="{7FF29480-2624-4B00-BBDD-173EA76D8FC1}"/>
              </a:ext>
            </a:extLst>
          </p:cNvPr>
          <p:cNvGrpSpPr/>
          <p:nvPr/>
        </p:nvGrpSpPr>
        <p:grpSpPr>
          <a:xfrm>
            <a:off x="3685224" y="2008764"/>
            <a:ext cx="613967" cy="651177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D2C8A12-EC35-4004-B27F-BCA900133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CEBCFCB-38EA-4E70-BBC1-21E0A68AE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7304FEC-99F7-4F0B-9C2B-549D22038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971C334B-4AF4-4591-8F13-40550F31EB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3648032" y="3882118"/>
            <a:ext cx="718806" cy="533746"/>
          </a:xfrm>
          <a:prstGeom prst="rect">
            <a:avLst/>
          </a:prstGeom>
        </p:spPr>
      </p:pic>
      <p:grpSp>
        <p:nvGrpSpPr>
          <p:cNvPr id="42" name="Group 8">
            <a:extLst>
              <a:ext uri="{FF2B5EF4-FFF2-40B4-BE49-F238E27FC236}">
                <a16:creationId xmlns:a16="http://schemas.microsoft.com/office/drawing/2014/main" id="{7A211C62-D153-45D6-BAF2-1745B9772CC4}"/>
              </a:ext>
            </a:extLst>
          </p:cNvPr>
          <p:cNvGrpSpPr/>
          <p:nvPr/>
        </p:nvGrpSpPr>
        <p:grpSpPr>
          <a:xfrm>
            <a:off x="3735230" y="5709052"/>
            <a:ext cx="536415" cy="563518"/>
            <a:chOff x="7742238" y="3649663"/>
            <a:chExt cx="627062" cy="644526"/>
          </a:xfrm>
          <a:solidFill>
            <a:sysClr val="window" lastClr="FFFFFF"/>
          </a:solidFill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B93139D-B940-47BF-9DFF-1447876E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3649663"/>
              <a:ext cx="542925" cy="541338"/>
            </a:xfrm>
            <a:custGeom>
              <a:avLst/>
              <a:gdLst>
                <a:gd name="T0" fmla="*/ 76 w 142"/>
                <a:gd name="T1" fmla="*/ 130 h 142"/>
                <a:gd name="T2" fmla="*/ 71 w 142"/>
                <a:gd name="T3" fmla="*/ 130 h 142"/>
                <a:gd name="T4" fmla="*/ 12 w 142"/>
                <a:gd name="T5" fmla="*/ 71 h 142"/>
                <a:gd name="T6" fmla="*/ 71 w 142"/>
                <a:gd name="T7" fmla="*/ 12 h 142"/>
                <a:gd name="T8" fmla="*/ 130 w 142"/>
                <a:gd name="T9" fmla="*/ 71 h 142"/>
                <a:gd name="T10" fmla="*/ 129 w 142"/>
                <a:gd name="T11" fmla="*/ 81 h 142"/>
                <a:gd name="T12" fmla="*/ 140 w 142"/>
                <a:gd name="T13" fmla="*/ 85 h 142"/>
                <a:gd name="T14" fmla="*/ 142 w 142"/>
                <a:gd name="T15" fmla="*/ 71 h 142"/>
                <a:gd name="T16" fmla="*/ 71 w 142"/>
                <a:gd name="T17" fmla="*/ 0 h 142"/>
                <a:gd name="T18" fmla="*/ 0 w 142"/>
                <a:gd name="T19" fmla="*/ 71 h 142"/>
                <a:gd name="T20" fmla="*/ 71 w 142"/>
                <a:gd name="T21" fmla="*/ 142 h 142"/>
                <a:gd name="T22" fmla="*/ 80 w 142"/>
                <a:gd name="T23" fmla="*/ 141 h 142"/>
                <a:gd name="T24" fmla="*/ 76 w 142"/>
                <a:gd name="T2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6" y="130"/>
                  </a:moveTo>
                  <a:cubicBezTo>
                    <a:pt x="74" y="130"/>
                    <a:pt x="73" y="130"/>
                    <a:pt x="71" y="130"/>
                  </a:cubicBezTo>
                  <a:cubicBezTo>
                    <a:pt x="38" y="130"/>
                    <a:pt x="12" y="104"/>
                    <a:pt x="12" y="71"/>
                  </a:cubicBezTo>
                  <a:cubicBezTo>
                    <a:pt x="12" y="38"/>
                    <a:pt x="38" y="12"/>
                    <a:pt x="71" y="12"/>
                  </a:cubicBezTo>
                  <a:cubicBezTo>
                    <a:pt x="103" y="12"/>
                    <a:pt x="130" y="38"/>
                    <a:pt x="130" y="71"/>
                  </a:cubicBezTo>
                  <a:cubicBezTo>
                    <a:pt x="130" y="74"/>
                    <a:pt x="129" y="78"/>
                    <a:pt x="129" y="81"/>
                  </a:cubicBezTo>
                  <a:cubicBezTo>
                    <a:pt x="140" y="85"/>
                    <a:pt x="140" y="85"/>
                    <a:pt x="140" y="85"/>
                  </a:cubicBezTo>
                  <a:cubicBezTo>
                    <a:pt x="141" y="80"/>
                    <a:pt x="142" y="76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74" y="142"/>
                    <a:pt x="77" y="142"/>
                    <a:pt x="80" y="141"/>
                  </a:cubicBezTo>
                  <a:lnTo>
                    <a:pt x="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D687320-DD3D-4861-A70F-B1E3995D5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3525" y="3798888"/>
              <a:ext cx="260350" cy="258763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2 h 68"/>
                <a:gd name="T12" fmla="*/ 12 w 68"/>
                <a:gd name="T13" fmla="*/ 34 h 68"/>
                <a:gd name="T14" fmla="*/ 34 w 68"/>
                <a:gd name="T15" fmla="*/ 56 h 68"/>
                <a:gd name="T16" fmla="*/ 56 w 68"/>
                <a:gd name="T17" fmla="*/ 34 h 68"/>
                <a:gd name="T18" fmla="*/ 34 w 68"/>
                <a:gd name="T1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8"/>
                    <a:pt x="34" y="68"/>
                  </a:cubicBezTo>
                  <a:close/>
                  <a:moveTo>
                    <a:pt x="34" y="12"/>
                  </a:moveTo>
                  <a:cubicBezTo>
                    <a:pt x="22" y="12"/>
                    <a:pt x="12" y="22"/>
                    <a:pt x="12" y="34"/>
                  </a:cubicBezTo>
                  <a:cubicBezTo>
                    <a:pt x="12" y="46"/>
                    <a:pt x="22" y="56"/>
                    <a:pt x="34" y="56"/>
                  </a:cubicBezTo>
                  <a:cubicBezTo>
                    <a:pt x="46" y="56"/>
                    <a:pt x="56" y="46"/>
                    <a:pt x="56" y="34"/>
                  </a:cubicBezTo>
                  <a:cubicBezTo>
                    <a:pt x="56" y="22"/>
                    <a:pt x="46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55581AA6-C2B7-46F0-9EEC-F2F3778EF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921126"/>
              <a:ext cx="369887" cy="373063"/>
            </a:xfrm>
            <a:custGeom>
              <a:avLst/>
              <a:gdLst>
                <a:gd name="T0" fmla="*/ 233 w 233"/>
                <a:gd name="T1" fmla="*/ 204 h 235"/>
                <a:gd name="T2" fmla="*/ 137 w 233"/>
                <a:gd name="T3" fmla="*/ 110 h 235"/>
                <a:gd name="T4" fmla="*/ 214 w 233"/>
                <a:gd name="T5" fmla="*/ 74 h 235"/>
                <a:gd name="T6" fmla="*/ 0 w 233"/>
                <a:gd name="T7" fmla="*/ 0 h 235"/>
                <a:gd name="T8" fmla="*/ 72 w 233"/>
                <a:gd name="T9" fmla="*/ 218 h 235"/>
                <a:gd name="T10" fmla="*/ 108 w 233"/>
                <a:gd name="T11" fmla="*/ 141 h 235"/>
                <a:gd name="T12" fmla="*/ 202 w 233"/>
                <a:gd name="T13" fmla="*/ 235 h 235"/>
                <a:gd name="T14" fmla="*/ 233 w 233"/>
                <a:gd name="T15" fmla="*/ 204 h 235"/>
                <a:gd name="T16" fmla="*/ 233 w 233"/>
                <a:gd name="T17" fmla="*/ 204 h 235"/>
                <a:gd name="T18" fmla="*/ 233 w 233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235">
                  <a:moveTo>
                    <a:pt x="233" y="204"/>
                  </a:moveTo>
                  <a:lnTo>
                    <a:pt x="137" y="110"/>
                  </a:lnTo>
                  <a:lnTo>
                    <a:pt x="214" y="74"/>
                  </a:lnTo>
                  <a:lnTo>
                    <a:pt x="0" y="0"/>
                  </a:lnTo>
                  <a:lnTo>
                    <a:pt x="72" y="218"/>
                  </a:lnTo>
                  <a:lnTo>
                    <a:pt x="108" y="141"/>
                  </a:lnTo>
                  <a:lnTo>
                    <a:pt x="202" y="235"/>
                  </a:lnTo>
                  <a:lnTo>
                    <a:pt x="233" y="204"/>
                  </a:lnTo>
                  <a:lnTo>
                    <a:pt x="233" y="204"/>
                  </a:lnTo>
                  <a:lnTo>
                    <a:pt x="233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9096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5237" y="3077261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Allgemeines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A206FA6-9D19-4D18-BA0D-38B2C6729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55" y="2021712"/>
            <a:ext cx="1018091" cy="10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48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" name="Group 3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ALLGEMEINES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Projektvision und Projektziele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3048000" y="127812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Agiler Entwicklungsablauf durch Verwendung von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Scrum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in jedem Projektteam. Synchronisation zwischen den Teams erfolgt grundsätzlich über die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Product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Owner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0" y="262620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Die Kommunikation und der Datenaustausch zwischen den Clients und dem Server erfolgt über das HTTP/REST Protokoll. Die entsprechend notwendigen Endpunkte wurden eigens ausgearbeitet.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0" y="3935849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Der Mobile Client besitzt lediglich Nutzer Rechte und kann somit nur Lieder der Nutzer Playlist hinzufügen und für Lieder in dieser Nutzer-Playlist abstimmen oder seine Stimme wieder zurückziehen.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48000" y="5328906"/>
            <a:ext cx="7389204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chemeClr val="tx2"/>
                </a:solidFill>
                <a:latin typeface="+mj-lt"/>
              </a:rPr>
              <a:t>Toolchain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: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AndroidStudio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(IDE),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Trello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(Projektmanagement),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	  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git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(Versionsverwaltung),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NinjaMock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(GUI Mockup)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1" y="1415099"/>
            <a:ext cx="835537" cy="835537"/>
          </a:xfrm>
          <a:prstGeom prst="rect">
            <a:avLst/>
          </a:prstGeom>
        </p:spPr>
      </p:pic>
      <p:sp>
        <p:nvSpPr>
          <p:cNvPr id="17" name="Freeform 63">
            <a:extLst>
              <a:ext uri="{FF2B5EF4-FFF2-40B4-BE49-F238E27FC236}">
                <a16:creationId xmlns:a16="http://schemas.microsoft.com/office/drawing/2014/main" id="{2935C0E4-4E03-4654-9B4F-72622507C365}"/>
              </a:ext>
            </a:extLst>
          </p:cNvPr>
          <p:cNvSpPr>
            <a:spLocks/>
          </p:cNvSpPr>
          <p:nvPr/>
        </p:nvSpPr>
        <p:spPr bwMode="auto">
          <a:xfrm>
            <a:off x="1754796" y="2711106"/>
            <a:ext cx="926181" cy="838437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EEB68B-985F-4DD9-8634-DB8390B354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55" y="5288577"/>
            <a:ext cx="926181" cy="9261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1F27989-40FD-4A57-A5C0-C66471AD8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96" y="4010013"/>
            <a:ext cx="926181" cy="9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54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780" y="3077261"/>
            <a:ext cx="607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Genereller Systemaufbau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8" name="Group 241">
            <a:extLst>
              <a:ext uri="{FF2B5EF4-FFF2-40B4-BE49-F238E27FC236}">
                <a16:creationId xmlns:a16="http://schemas.microsoft.com/office/drawing/2014/main" id="{B9C59B92-1D6E-4391-B798-0B03CB4044FD}"/>
              </a:ext>
            </a:extLst>
          </p:cNvPr>
          <p:cNvGrpSpPr/>
          <p:nvPr/>
        </p:nvGrpSpPr>
        <p:grpSpPr>
          <a:xfrm>
            <a:off x="5586955" y="2028319"/>
            <a:ext cx="1018091" cy="1079793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870112D8-5AC3-4EAF-8A31-3A7D69C57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AC6DF333-9B63-4F49-8536-70B8C3527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95B6ECF-3E7B-4112-9C83-F5C007F82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81407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8D1682-9704-41E3-8752-CE30E914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31" y="884020"/>
            <a:ext cx="5117738" cy="572307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10479" y="268661"/>
            <a:ext cx="4882958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GENERELLER SYSTEMAUFBAU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App Architektur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975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Projektmanagement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2DF45A6-786C-4EBE-8F59-094C57EB63DB}"/>
              </a:ext>
            </a:extLst>
          </p:cNvPr>
          <p:cNvGrpSpPr/>
          <p:nvPr/>
        </p:nvGrpSpPr>
        <p:grpSpPr>
          <a:xfrm>
            <a:off x="5209920" y="2059170"/>
            <a:ext cx="1788287" cy="1018091"/>
            <a:chOff x="5209920" y="2059170"/>
            <a:chExt cx="1788287" cy="10180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828" y="2059170"/>
              <a:ext cx="1018091" cy="10180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714" y="2242768"/>
              <a:ext cx="834493" cy="8344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920" y="2242767"/>
              <a:ext cx="834493" cy="834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0714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6" name="Group 5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Aufstellung des Projektteams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86007080"/>
              </p:ext>
            </p:extLst>
          </p:nvPr>
        </p:nvGraphicFramePr>
        <p:xfrm>
          <a:off x="873534" y="3125600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1548303688"/>
              </p:ext>
            </p:extLst>
          </p:nvPr>
        </p:nvGraphicFramePr>
        <p:xfrm>
          <a:off x="1537803" y="2737192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146719" y="3406044"/>
            <a:ext cx="20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Team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14" name="Elbow Connector 113"/>
          <p:cNvCxnSpPr>
            <a:cxnSpLocks/>
          </p:cNvCxnSpPr>
          <p:nvPr/>
        </p:nvCxnSpPr>
        <p:spPr>
          <a:xfrm rot="5400000" flipH="1" flipV="1">
            <a:off x="2689193" y="2509527"/>
            <a:ext cx="739495" cy="272429"/>
          </a:xfrm>
          <a:prstGeom prst="bentConnector3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079103" y="1530103"/>
            <a:ext cx="2290285" cy="707721"/>
            <a:chOff x="6358760" y="1173738"/>
            <a:chExt cx="2290285" cy="707721"/>
          </a:xfrm>
        </p:grpSpPr>
        <p:sp>
          <p:nvSpPr>
            <p:cNvPr id="145" name="TextBox 144"/>
            <p:cNvSpPr txBox="1"/>
            <p:nvPr/>
          </p:nvSpPr>
          <p:spPr>
            <a:xfrm>
              <a:off x="6358760" y="1573682"/>
              <a:ext cx="229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Product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Owner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15498" y="117373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87647" y="3536919"/>
            <a:ext cx="1260274" cy="769442"/>
            <a:chOff x="6358760" y="4948601"/>
            <a:chExt cx="1260274" cy="769442"/>
          </a:xfrm>
        </p:grpSpPr>
        <p:sp>
          <p:nvSpPr>
            <p:cNvPr id="152" name="TextBox 151"/>
            <p:cNvSpPr txBox="1"/>
            <p:nvPr/>
          </p:nvSpPr>
          <p:spPr>
            <a:xfrm>
              <a:off x="6358760" y="4948601"/>
              <a:ext cx="126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Scrum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Master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869653" y="525637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cxnSp>
        <p:nvCxnSpPr>
          <p:cNvPr id="157" name="Elbow Connector 156"/>
          <p:cNvCxnSpPr>
            <a:cxnSpLocks/>
            <a:endCxn id="152" idx="0"/>
          </p:cNvCxnSpPr>
          <p:nvPr/>
        </p:nvCxnSpPr>
        <p:spPr>
          <a:xfrm rot="10800000">
            <a:off x="1117784" y="3536919"/>
            <a:ext cx="1240446" cy="331046"/>
          </a:xfrm>
          <a:prstGeom prst="bentConnector4">
            <a:avLst>
              <a:gd name="adj1" fmla="val 24600"/>
              <a:gd name="adj2" fmla="val 169054"/>
            </a:avLst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289568" y="4161671"/>
            <a:ext cx="2145792" cy="737074"/>
            <a:chOff x="5511412" y="4948601"/>
            <a:chExt cx="2145792" cy="737074"/>
          </a:xfrm>
        </p:grpSpPr>
        <p:sp>
          <p:nvSpPr>
            <p:cNvPr id="160" name="TextBox 159"/>
            <p:cNvSpPr txBox="1"/>
            <p:nvPr/>
          </p:nvSpPr>
          <p:spPr>
            <a:xfrm>
              <a:off x="5511412" y="4948601"/>
              <a:ext cx="2145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Developer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3145" y="5224010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5</a:t>
              </a:r>
            </a:p>
          </p:txBody>
        </p:sp>
      </p:grpSp>
      <p:cxnSp>
        <p:nvCxnSpPr>
          <p:cNvPr id="165" name="Elbow Connector 164"/>
          <p:cNvCxnSpPr/>
          <p:nvPr/>
        </p:nvCxnSpPr>
        <p:spPr>
          <a:xfrm>
            <a:off x="4020827" y="3960083"/>
            <a:ext cx="1268809" cy="201588"/>
          </a:xfrm>
          <a:prstGeom prst="bentConnector2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00" y="1499325"/>
            <a:ext cx="443112" cy="443112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2" y="3866332"/>
            <a:ext cx="443112" cy="44311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4" y="4449480"/>
            <a:ext cx="443112" cy="443112"/>
          </a:xfrm>
          <a:prstGeom prst="rect">
            <a:avLst/>
          </a:prstGeom>
        </p:spPr>
      </p:pic>
      <p:grpSp>
        <p:nvGrpSpPr>
          <p:cNvPr id="214" name="Group 213"/>
          <p:cNvGrpSpPr/>
          <p:nvPr/>
        </p:nvGrpSpPr>
        <p:grpSpPr>
          <a:xfrm>
            <a:off x="6636209" y="1208067"/>
            <a:ext cx="5040831" cy="830997"/>
            <a:chOff x="2869825" y="1790783"/>
            <a:chExt cx="3199783" cy="830997"/>
          </a:xfrm>
        </p:grpSpPr>
        <p:sp>
          <p:nvSpPr>
            <p:cNvPr id="219" name="TextBox 218"/>
            <p:cNvSpPr txBox="1"/>
            <p:nvPr/>
          </p:nvSpPr>
          <p:spPr>
            <a:xfrm>
              <a:off x="2869825" y="2136896"/>
              <a:ext cx="31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869826" y="1790783"/>
              <a:ext cx="21582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Product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</a:t>
              </a:r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Owner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  <a:p>
              <a:endParaRPr lang="en-US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636208" y="3513395"/>
            <a:ext cx="5040831" cy="2673959"/>
            <a:chOff x="2869825" y="1771261"/>
            <a:chExt cx="3199783" cy="2673959"/>
          </a:xfrm>
        </p:grpSpPr>
        <p:sp>
          <p:nvSpPr>
            <p:cNvPr id="230" name="TextBox 229"/>
            <p:cNvSpPr txBox="1"/>
            <p:nvPr/>
          </p:nvSpPr>
          <p:spPr>
            <a:xfrm>
              <a:off x="2869825" y="2136896"/>
              <a:ext cx="31997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David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Böhm-Vrana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Tobias Egger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Sophia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Nunner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869827" y="1771261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Developer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636209" y="2387658"/>
            <a:ext cx="5335855" cy="830862"/>
            <a:chOff x="2869825" y="1767699"/>
            <a:chExt cx="3387056" cy="83086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Scrum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Master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1756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37" name="Group 3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chemeClr val="tx2"/>
                    </a:solidFill>
                    <a:effectLst>
                      <a:outerShdw blurRad="63500" dist="88900" dir="5400000" sx="103000" sy="103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Sprint-Highlights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182DEE-D74D-42BE-A6ED-F1557B321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157837"/>
              </p:ext>
            </p:extLst>
          </p:nvPr>
        </p:nvGraphicFramePr>
        <p:xfrm>
          <a:off x="-377505" y="1142547"/>
          <a:ext cx="7984971" cy="540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6BEF7B-64A4-4B93-AD94-5AA6D615F19E}"/>
              </a:ext>
            </a:extLst>
          </p:cNvPr>
          <p:cNvSpPr txBox="1"/>
          <p:nvPr/>
        </p:nvSpPr>
        <p:spPr>
          <a:xfrm>
            <a:off x="2354515" y="1250169"/>
            <a:ext cx="9594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Ausarbeiten der ersten groben Softwarearchitektur inklusive interner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REST Schnittstellen Dokumentation wurde erstellt und akzeptiert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Erstes GUI Mockup kreiert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ACEB5-5EA6-4C49-BD50-88A91A87DB05}"/>
              </a:ext>
            </a:extLst>
          </p:cNvPr>
          <p:cNvSpPr txBox="1"/>
          <p:nvPr/>
        </p:nvSpPr>
        <p:spPr>
          <a:xfrm>
            <a:off x="3877475" y="2607290"/>
            <a:ext cx="8362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Entwicklung des REST API Wrappers und entsprechendem JSON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Implementierung interner Kern Funktionalitäten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Implementierung des ersten GUI Designs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B3E720-C8DC-496F-A8ED-166BAB2D2955}"/>
              </a:ext>
            </a:extLst>
          </p:cNvPr>
          <p:cNvSpPr txBox="1"/>
          <p:nvPr/>
        </p:nvSpPr>
        <p:spPr>
          <a:xfrm>
            <a:off x="5299382" y="3971519"/>
            <a:ext cx="7459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Finalisierung des Net Cores und schreiben von Unit-Tests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Zeitverlust durch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Erste erfolgreiche Integrationstests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A597AB-D2B2-4B0C-956C-B85C71CB2A3E}"/>
              </a:ext>
            </a:extLst>
          </p:cNvPr>
          <p:cNvSpPr txBox="1"/>
          <p:nvPr/>
        </p:nvSpPr>
        <p:spPr>
          <a:xfrm>
            <a:off x="6775871" y="5368094"/>
            <a:ext cx="527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Fertigstellung der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Abgeschlossene Feldtests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Erweiterung der erstellten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77394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zure">
      <a:dk1>
        <a:srgbClr val="E7E6E6"/>
      </a:dk1>
      <a:lt1>
        <a:srgbClr val="000000"/>
      </a:lt1>
      <a:dk2>
        <a:srgbClr val="FFFFFF"/>
      </a:dk2>
      <a:lt2>
        <a:srgbClr val="525252"/>
      </a:lt2>
      <a:accent1>
        <a:srgbClr val="40C0C0"/>
      </a:accent1>
      <a:accent2>
        <a:srgbClr val="008080"/>
      </a:accent2>
      <a:accent3>
        <a:srgbClr val="00C0C0"/>
      </a:accent3>
      <a:accent4>
        <a:srgbClr val="408080"/>
      </a:accent4>
      <a:accent5>
        <a:srgbClr val="004040"/>
      </a:accent5>
      <a:accent6>
        <a:srgbClr val="80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536</Words>
  <Application>Microsoft Office PowerPoint</Application>
  <PresentationFormat>Breitbild</PresentationFormat>
  <Paragraphs>140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Nevis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Mathias Dittrich</cp:lastModifiedBy>
  <cp:revision>608</cp:revision>
  <dcterms:created xsi:type="dcterms:W3CDTF">2014-08-16T07:55:45Z</dcterms:created>
  <dcterms:modified xsi:type="dcterms:W3CDTF">2019-12-18T21:37:38Z</dcterms:modified>
</cp:coreProperties>
</file>