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85" r:id="rId3"/>
    <p:sldId id="271" r:id="rId4"/>
    <p:sldId id="265" r:id="rId5"/>
    <p:sldId id="273" r:id="rId6"/>
    <p:sldId id="274" r:id="rId7"/>
    <p:sldId id="276" r:id="rId8"/>
    <p:sldId id="287" r:id="rId9"/>
    <p:sldId id="289" r:id="rId10"/>
    <p:sldId id="290" r:id="rId11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76" autoAdjust="0"/>
    <p:restoredTop sz="92447"/>
  </p:normalViewPr>
  <p:slideViewPr>
    <p:cSldViewPr snapToGrid="0">
      <p:cViewPr varScale="1">
        <p:scale>
          <a:sx n="102" d="100"/>
          <a:sy n="102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嘻 嘻嘻" userId="ef39bb9f7f0efd66" providerId="LiveId" clId="{7A1DA902-6F00-4F4D-9E5F-DDC8D3B63FFE}"/>
    <pc:docChg chg="delSld">
      <pc:chgData name="嘻 嘻嘻" userId="ef39bb9f7f0efd66" providerId="LiveId" clId="{7A1DA902-6F00-4F4D-9E5F-DDC8D3B63FFE}" dt="2024-11-11T03:24:14.695" v="9" actId="47"/>
      <pc:docMkLst>
        <pc:docMk/>
      </pc:docMkLst>
      <pc:sldChg chg="del">
        <pc:chgData name="嘻 嘻嘻" userId="ef39bb9f7f0efd66" providerId="LiveId" clId="{7A1DA902-6F00-4F4D-9E5F-DDC8D3B63FFE}" dt="2024-11-11T03:23:37.255" v="6" actId="47"/>
        <pc:sldMkLst>
          <pc:docMk/>
          <pc:sldMk cId="2850798739" sldId="275"/>
        </pc:sldMkLst>
      </pc:sldChg>
      <pc:sldChg chg="del">
        <pc:chgData name="嘻 嘻嘻" userId="ef39bb9f7f0efd66" providerId="LiveId" clId="{7A1DA902-6F00-4F4D-9E5F-DDC8D3B63FFE}" dt="2024-11-11T03:23:38.922" v="7" actId="47"/>
        <pc:sldMkLst>
          <pc:docMk/>
          <pc:sldMk cId="2904631138" sldId="278"/>
        </pc:sldMkLst>
      </pc:sldChg>
      <pc:sldChg chg="del">
        <pc:chgData name="嘻 嘻嘻" userId="ef39bb9f7f0efd66" providerId="LiveId" clId="{7A1DA902-6F00-4F4D-9E5F-DDC8D3B63FFE}" dt="2024-11-11T03:23:25.762" v="3" actId="47"/>
        <pc:sldMkLst>
          <pc:docMk/>
          <pc:sldMk cId="4087035720" sldId="279"/>
        </pc:sldMkLst>
      </pc:sldChg>
      <pc:sldChg chg="del">
        <pc:chgData name="嘻 嘻嘻" userId="ef39bb9f7f0efd66" providerId="LiveId" clId="{7A1DA902-6F00-4F4D-9E5F-DDC8D3B63FFE}" dt="2024-11-11T03:23:24.828" v="2" actId="47"/>
        <pc:sldMkLst>
          <pc:docMk/>
          <pc:sldMk cId="1016301343" sldId="281"/>
        </pc:sldMkLst>
      </pc:sldChg>
      <pc:sldChg chg="del">
        <pc:chgData name="嘻 嘻嘻" userId="ef39bb9f7f0efd66" providerId="LiveId" clId="{7A1DA902-6F00-4F4D-9E5F-DDC8D3B63FFE}" dt="2024-11-08T00:37:14.684" v="1" actId="2696"/>
        <pc:sldMkLst>
          <pc:docMk/>
          <pc:sldMk cId="1531934874" sldId="290"/>
        </pc:sldMkLst>
      </pc:sldChg>
      <pc:sldChg chg="del">
        <pc:chgData name="嘻 嘻嘻" userId="ef39bb9f7f0efd66" providerId="LiveId" clId="{7A1DA902-6F00-4F4D-9E5F-DDC8D3B63FFE}" dt="2024-11-08T00:37:11.679" v="0" actId="2696"/>
        <pc:sldMkLst>
          <pc:docMk/>
          <pc:sldMk cId="1431228086" sldId="291"/>
        </pc:sldMkLst>
      </pc:sldChg>
      <pc:sldChg chg="del">
        <pc:chgData name="嘻 嘻嘻" userId="ef39bb9f7f0efd66" providerId="LiveId" clId="{7A1DA902-6F00-4F4D-9E5F-DDC8D3B63FFE}" dt="2024-11-11T03:23:30.555" v="4" actId="47"/>
        <pc:sldMkLst>
          <pc:docMk/>
          <pc:sldMk cId="1534842962" sldId="292"/>
        </pc:sldMkLst>
      </pc:sldChg>
      <pc:sldChg chg="del">
        <pc:chgData name="嘻 嘻嘻" userId="ef39bb9f7f0efd66" providerId="LiveId" clId="{7A1DA902-6F00-4F4D-9E5F-DDC8D3B63FFE}" dt="2024-11-11T03:23:35.236" v="5" actId="47"/>
        <pc:sldMkLst>
          <pc:docMk/>
          <pc:sldMk cId="4050296429" sldId="293"/>
        </pc:sldMkLst>
      </pc:sldChg>
      <pc:sldChg chg="del">
        <pc:chgData name="嘻 嘻嘻" userId="ef39bb9f7f0efd66" providerId="LiveId" clId="{7A1DA902-6F00-4F4D-9E5F-DDC8D3B63FFE}" dt="2024-11-11T03:24:11.632" v="8" actId="47"/>
        <pc:sldMkLst>
          <pc:docMk/>
          <pc:sldMk cId="1951363498" sldId="298"/>
        </pc:sldMkLst>
      </pc:sldChg>
      <pc:sldChg chg="del">
        <pc:chgData name="嘻 嘻嘻" userId="ef39bb9f7f0efd66" providerId="LiveId" clId="{7A1DA902-6F00-4F4D-9E5F-DDC8D3B63FFE}" dt="2024-11-11T03:24:14.695" v="9" actId="47"/>
        <pc:sldMkLst>
          <pc:docMk/>
          <pc:sldMk cId="1158358233" sldId="29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E0ADB2-2486-4E17-85FC-592DC8A173E4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316248-BA67-4D26-898D-AB1BB9704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731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316248-BA67-4D26-898D-AB1BB9704C5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242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F07A3-5DB3-2766-DDBF-DDADCBF4B1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E536DB-D528-6885-E888-B284ACE44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DC82C-F90E-C67C-40F7-4A0953117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227D-24D3-BE47-B66A-9B7488BD818D}" type="datetimeFigureOut">
              <a:rPr lang="en-CN" smtClean="0"/>
              <a:t>11/11/2024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3E889-B09B-8819-4749-759DA46A9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E99E7-124D-7D58-A25D-8D428454C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C4FB3-164C-0546-90C0-07D1718F5C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42353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8FB95-BA5B-D72E-1CD4-BCB35E926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2B3A16-88DC-151F-179F-9A7263735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69755-8D2D-4E9A-409B-F637640B2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227D-24D3-BE47-B66A-9B7488BD818D}" type="datetimeFigureOut">
              <a:rPr lang="en-CN" smtClean="0"/>
              <a:t>11/11/2024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A7205-2EFB-7FB5-73FE-41FE6B42C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2F27C-86BC-3055-0D25-01AA290FD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C4FB3-164C-0546-90C0-07D1718F5C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58175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6878AA-3636-D41F-E71B-E62B68038F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E55A04-D8BE-0D3F-F535-0D08B1D88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9323D-54E5-011B-FA82-394CB626C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227D-24D3-BE47-B66A-9B7488BD818D}" type="datetimeFigureOut">
              <a:rPr lang="en-CN" smtClean="0"/>
              <a:t>11/11/2024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18653-88FA-134B-1F40-495A66829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6C75A-657A-E76B-CDF3-DD30DE1F0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C4FB3-164C-0546-90C0-07D1718F5C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70900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B47C8-725E-77EA-B7A0-6203628E7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D398B-D747-A42F-CCE5-B9AAEECDC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65BBF-9711-BB0B-D567-DC000F9A6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227D-24D3-BE47-B66A-9B7488BD818D}" type="datetimeFigureOut">
              <a:rPr lang="en-CN" smtClean="0"/>
              <a:t>11/11/2024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E0109-1051-C9B5-B85E-B481B88CA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256E9-3EC4-5D2B-7D93-7B276DDB6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C4FB3-164C-0546-90C0-07D1718F5C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96892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893B2-CD71-F7BD-C8F3-764D4A29C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56FC7-B013-35C0-754E-826C6A75E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A5B41-B13C-EB57-05E6-C5AEAA58C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227D-24D3-BE47-B66A-9B7488BD818D}" type="datetimeFigureOut">
              <a:rPr lang="en-CN" smtClean="0"/>
              <a:t>11/11/2024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A0154-A2E4-7FF4-A4B5-0C2E4C7BC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1FAA5-7C3E-B741-7732-3EF0D3110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C4FB3-164C-0546-90C0-07D1718F5C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59412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086BC-CDCC-DFCC-89D6-84AFA5CAC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E93BF-4385-59C2-59AF-36E0DBE903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BEDBCD-2F17-65BF-70AF-CA048230D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54025-0EDA-0A79-B1BB-E58338C40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227D-24D3-BE47-B66A-9B7488BD818D}" type="datetimeFigureOut">
              <a:rPr lang="en-CN" smtClean="0"/>
              <a:t>11/11/2024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231E11-2E8D-AB65-C542-79BEF3A48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F6BD1-73B5-A0D1-AACF-0172B2643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C4FB3-164C-0546-90C0-07D1718F5C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26726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1EC78-86BD-5C2F-D0F9-EBEF098BB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2E9E20-CDB4-BE74-4528-DE2109575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7EA379-C83B-BF4C-AA67-EEE882E64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049ED6-D042-81C9-50E9-4A41DF9DDA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581DA1-2011-1428-6CDD-A10463AD06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714285-E926-A7F6-F45F-EC38295EA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227D-24D3-BE47-B66A-9B7488BD818D}" type="datetimeFigureOut">
              <a:rPr lang="en-CN" smtClean="0"/>
              <a:t>11/11/2024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95B86E-76F5-3F57-DCB4-98269B02C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556C9E-6742-C236-FBBC-309543F2E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C4FB3-164C-0546-90C0-07D1718F5C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63301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A82E5-FF3B-0490-32A8-AFEDCADBB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4D4057-B19B-DE9A-9D7C-832C97236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227D-24D3-BE47-B66A-9B7488BD818D}" type="datetimeFigureOut">
              <a:rPr lang="en-CN" smtClean="0"/>
              <a:t>11/11/2024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249D95-0865-258C-D11F-C869360DE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C16C5D-1A73-F0AA-23A4-3AE76959C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C4FB3-164C-0546-90C0-07D1718F5C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44119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099F79-C05F-CBB7-43B9-EB1299F6D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227D-24D3-BE47-B66A-9B7488BD818D}" type="datetimeFigureOut">
              <a:rPr lang="en-CN" smtClean="0"/>
              <a:t>11/11/2024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F75979-1DF0-6C41-B518-E2E331C6B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9436A-638E-9370-EA39-BE14DFBCF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C4FB3-164C-0546-90C0-07D1718F5C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71558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665D0-79F0-3336-23FA-E28697230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3875C-13EC-F119-6DD5-085A47DC9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735468-A9CE-A994-D349-B1D9CCDEB7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6C0818-FCE5-3E4E-84DC-4FD45219E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227D-24D3-BE47-B66A-9B7488BD818D}" type="datetimeFigureOut">
              <a:rPr lang="en-CN" smtClean="0"/>
              <a:t>11/11/2024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ED3BF-BC69-FFCE-62A5-2CF68339F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776D8-FD2C-4141-4153-746726EE8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C4FB3-164C-0546-90C0-07D1718F5C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45823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33748-5567-2141-725F-7A640A424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635E1C-8603-CFA8-AF1E-3A65591F6B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95FFA9-4C14-54C5-0777-5B2652961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479DF7-9CC5-5957-A737-4297C46D5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227D-24D3-BE47-B66A-9B7488BD818D}" type="datetimeFigureOut">
              <a:rPr lang="en-CN" smtClean="0"/>
              <a:t>11/11/2024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E5BAB-105A-8151-99CC-1D53029A7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FCB91-ECAB-B5DE-C356-FFC006A47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C4FB3-164C-0546-90C0-07D1718F5C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57196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92056A-5A32-3AE3-EAAC-AD30B06D2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4E980-93E6-A521-7A84-BAE11BBDB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F59F6-DE36-83DC-A22F-45598D8AC3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2B227D-24D3-BE47-B66A-9B7488BD818D}" type="datetimeFigureOut">
              <a:rPr lang="en-CN" smtClean="0"/>
              <a:t>11/11/2024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C1D75-EF5D-11E4-DA50-1478C9630E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FC6C3-C34A-A2F6-EC5C-C1A40F1638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8C4FB3-164C-0546-90C0-07D1718F5C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81399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python.com/python-lambda/" TargetMode="External"/><Relationship Id="rId2" Type="http://schemas.openxmlformats.org/officeDocument/2006/relationships/hyperlink" Target="https://northeastern.instructure.com/courses/192162/assignments/2364714?module_item_id=1074975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sforgeeks.org/python-lambda-anonymous-functions-filter-map-reduc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F501D-1B65-7741-535D-66DC9D2919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6652" y="1122363"/>
            <a:ext cx="9998697" cy="238760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C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ambda </a:t>
            </a:r>
            <a:r>
              <a:rPr lang="en-CN" dirty="0">
                <a:latin typeface="Arial" panose="020B0604020202020204" pitchFamily="34" charset="0"/>
                <a:cs typeface="Arial" panose="020B0604020202020204" pitchFamily="34" charset="0"/>
              </a:rPr>
              <a:t>Function 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4106BB-65BE-832D-B789-6513B135FA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Anonymous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Presenters</a:t>
            </a:r>
            <a:endParaRPr lang="en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610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C53B97B-0AF4-3AB8-9CCE-B3E39128E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Citation</a:t>
            </a:r>
            <a:endParaRPr lang="en-CN" sz="4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3911FAE-2CE5-5C05-0F07-BCA970572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08936"/>
            <a:ext cx="10964159" cy="4351338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zh-CN" sz="1800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. Northeastern CS 5001, homework 5, gradeboo</a:t>
            </a:r>
            <a:r>
              <a:rPr lang="en-US" altLang="zh-CN" sz="1800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k,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  <a:hlinkClick r:id="rId2"/>
              </a:rPr>
              <a:t>https://northeastern.instructure.com/courses/192162/assignments/2364714?module_item_id=10749754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0" indent="0" fontAlgn="base">
              <a:buNone/>
            </a:pPr>
            <a:r>
              <a:rPr lang="en-US" altLang="zh-CN" sz="1800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en-CA" altLang="zh-CN" sz="1800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How to Use Python Lambda Functions, by Andre </a:t>
            </a:r>
            <a:r>
              <a:rPr lang="en-CA" altLang="zh-CN" sz="1800" kern="100" dirty="0" err="1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Burgaud</a:t>
            </a:r>
            <a:r>
              <a:rPr lang="en-CA" altLang="zh-CN" sz="1800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, 19 Jun 2019, </a:t>
            </a:r>
            <a:r>
              <a:rPr lang="en-CA" altLang="zh-CN" sz="1800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  <a:hlinkClick r:id="rId3"/>
              </a:rPr>
              <a:t>https://realpython.com/python-lambda/</a:t>
            </a:r>
            <a:endParaRPr lang="en-CA" altLang="zh-CN" sz="1800" kern="100" dirty="0"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 fontAlgn="base">
              <a:buNone/>
            </a:pPr>
            <a:r>
              <a:rPr lang="en-CA" altLang="zh-CN" sz="1800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3. Python Lambda Functions, Last Updated: 20 Jun 2024, </a:t>
            </a:r>
            <a:r>
              <a:rPr lang="en-CA" altLang="zh-CN" sz="1800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  <a:hlinkClick r:id="rId4"/>
              </a:rPr>
              <a:t>https://www.geeksforgeeks.org/python-lambda-anonymous-functions-filter-map-reduce</a:t>
            </a:r>
            <a:r>
              <a:rPr lang="en-CA" altLang="zh-CN" sz="1800" kern="10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  <a:hlinkClick r:id="rId4"/>
              </a:rPr>
              <a:t>/</a:t>
            </a:r>
            <a:r>
              <a:rPr lang="en-CA" altLang="zh-CN" sz="1800" kern="10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881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E89F8F-C21E-AD0C-C3ED-9C93F6FCDC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54E27-AE80-E852-B0ED-35C12FB63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359" y="2766218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Introduction of 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Lambda</a:t>
            </a:r>
            <a:endParaRPr lang="en-CN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024DF3B-C6E3-CD1A-452D-29C0F9170E83}"/>
              </a:ext>
            </a:extLst>
          </p:cNvPr>
          <p:cNvSpPr txBox="1">
            <a:spLocks/>
          </p:cNvSpPr>
          <p:nvPr/>
        </p:nvSpPr>
        <p:spPr>
          <a:xfrm>
            <a:off x="753359" y="20324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i="0" dirty="0">
                <a:solidFill>
                  <a:srgbClr val="FFC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PART I</a:t>
            </a:r>
            <a:endParaRPr lang="en-US" altLang="zh-CN" sz="1600" b="0" i="0" dirty="0">
              <a:solidFill>
                <a:srgbClr val="2021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182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38E36-144E-1046-B681-8DBE86097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CN" dirty="0"/>
              <a:t>ambda Function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A04A8-5126-20AA-ABA7-E422643B2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r>
              <a:rPr lang="en-CN" sz="4000" b="1" spc="10" dirty="0">
                <a:solidFill>
                  <a:srgbClr val="FFC000"/>
                </a:solidFill>
                <a:effectLst/>
                <a:latin typeface="Nunito" pitchFamily="2" charset="77"/>
                <a:ea typeface="Times New Roman" panose="02020603050405020304" pitchFamily="18" charset="0"/>
              </a:rPr>
              <a:t>Lambda functions </a:t>
            </a:r>
            <a:r>
              <a:rPr lang="en-CN" spc="10" dirty="0">
                <a:solidFill>
                  <a:srgbClr val="000000"/>
                </a:solidFill>
                <a:latin typeface="Nunito" pitchFamily="2" charset="77"/>
              </a:rPr>
              <a:t>provide a concise way to create: </a:t>
            </a:r>
          </a:p>
          <a:p>
            <a:endParaRPr lang="en-CN" spc="10" dirty="0">
              <a:solidFill>
                <a:srgbClr val="000000"/>
              </a:solidFill>
              <a:latin typeface="Nunito" pitchFamily="2" charset="77"/>
            </a:endParaRPr>
          </a:p>
          <a:p>
            <a:pPr lvl="1"/>
            <a:r>
              <a:rPr lang="en-US" sz="3600" b="1" spc="10" dirty="0">
                <a:solidFill>
                  <a:srgbClr val="0070C0"/>
                </a:solidFill>
                <a:latin typeface="Nunito" pitchFamily="2" charset="77"/>
                <a:ea typeface="Times New Roman" panose="02020603050405020304" pitchFamily="18" charset="0"/>
              </a:rPr>
              <a:t>s</a:t>
            </a:r>
            <a:r>
              <a:rPr lang="en-CN" sz="3600" b="1" spc="10" dirty="0">
                <a:solidFill>
                  <a:srgbClr val="0070C0"/>
                </a:solidFill>
                <a:effectLst/>
                <a:latin typeface="Nunito" pitchFamily="2" charset="77"/>
                <a:ea typeface="Times New Roman" panose="02020603050405020304" pitchFamily="18" charset="0"/>
              </a:rPr>
              <a:t>mall,  anonymous</a:t>
            </a:r>
            <a:r>
              <a:rPr lang="en-CN" sz="2800" i="1" spc="10" dirty="0">
                <a:solidFill>
                  <a:srgbClr val="000000"/>
                </a:solidFill>
                <a:effectLst/>
                <a:latin typeface="Nunito" pitchFamily="2" charset="77"/>
                <a:ea typeface="Times New Roman" panose="02020603050405020304" pitchFamily="18" charset="0"/>
              </a:rPr>
              <a:t>  </a:t>
            </a:r>
            <a:r>
              <a:rPr lang="en-CN" sz="2800" spc="10" dirty="0">
                <a:solidFill>
                  <a:srgbClr val="000000"/>
                </a:solidFill>
                <a:effectLst/>
                <a:latin typeface="Nunito" pitchFamily="2" charset="77"/>
                <a:ea typeface="Times New Roman" panose="02020603050405020304" pitchFamily="18" charset="0"/>
              </a:rPr>
              <a:t>functions </a:t>
            </a:r>
          </a:p>
          <a:p>
            <a:pPr lvl="1"/>
            <a:r>
              <a:rPr lang="en-CN" sz="2800" spc="10" dirty="0">
                <a:solidFill>
                  <a:srgbClr val="000000"/>
                </a:solidFill>
                <a:effectLst/>
                <a:latin typeface="Nunito" pitchFamily="2" charset="77"/>
                <a:ea typeface="Times New Roman" panose="02020603050405020304" pitchFamily="18" charset="0"/>
              </a:rPr>
              <a:t>without needing to define a formal function using </a:t>
            </a:r>
            <a:r>
              <a:rPr lang="en-CN" sz="3600" b="1" spc="1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Nunito" pitchFamily="2" charset="77"/>
                <a:ea typeface="Times New Roman" panose="02020603050405020304" pitchFamily="18" charset="0"/>
              </a:rPr>
              <a:t>def.</a:t>
            </a:r>
            <a:endParaRPr lang="en-CN" sz="2800" b="1" dirty="0"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306322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148CF-3810-DCA4-5F0F-0DD512918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of L</a:t>
            </a:r>
            <a:r>
              <a:rPr lang="en-CN" dirty="0"/>
              <a:t>ambda Function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D4A95-6A31-78AB-4DBC-A810CA9E6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the expression of </a:t>
            </a:r>
            <a:r>
              <a:rPr lang="en-US" sz="3600" b="1" i="0" dirty="0">
                <a:solidFill>
                  <a:srgbClr val="FFC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lambda function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is composed of:</a:t>
            </a:r>
          </a:p>
          <a:p>
            <a:pPr marL="0" indent="0" algn="l">
              <a:buNone/>
            </a:pPr>
            <a:endParaRPr lang="en-US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source sans pro" panose="020B0503030403020204" pitchFamily="34" charset="0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source sans pro" panose="020B05030304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The keyword: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 </a:t>
            </a:r>
            <a:r>
              <a:rPr lang="en-US" b="1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lambda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A bound variable: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 </a:t>
            </a:r>
            <a:r>
              <a:rPr lang="en-US" b="1" i="0" dirty="0">
                <a:solidFill>
                  <a:srgbClr val="92D05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x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A body</a:t>
            </a:r>
            <a:endParaRPr lang="en-US" b="1" i="0" dirty="0">
              <a:solidFill>
                <a:srgbClr val="00B0F0"/>
              </a:solidFill>
              <a:effectLst/>
              <a:highlight>
                <a:srgbClr val="FFFFFF"/>
              </a:highlight>
              <a:latin typeface="source sans pro" panose="020B0503030403020204" pitchFamily="34" charset="0"/>
            </a:endParaRPr>
          </a:p>
          <a:p>
            <a:endParaRPr lang="en-CN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F23A9C9-0504-2DB7-5E37-D1F648DD8D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13" t="27226" r="13532" b="52145"/>
          <a:stretch/>
        </p:blipFill>
        <p:spPr>
          <a:xfrm>
            <a:off x="5109884" y="3083859"/>
            <a:ext cx="6096000" cy="218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967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04E95-45BE-F512-932C-CB588C107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Differences between lambda and def functions</a:t>
            </a:r>
            <a:endParaRPr lang="en-C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609EC-C465-012C-B5C1-71DD339E7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057"/>
            <a:ext cx="10515600" cy="4351338"/>
          </a:xfrm>
        </p:spPr>
        <p:txBody>
          <a:bodyPr>
            <a:normAutofit/>
          </a:bodyPr>
          <a:lstStyle/>
          <a:p>
            <a:pPr marL="0" lvl="0" indent="0" fontAlgn="base">
              <a:buSzPts val="1000"/>
              <a:buNone/>
              <a:tabLst>
                <a:tab pos="457200" algn="l"/>
              </a:tabLst>
            </a:pPr>
            <a:endParaRPr lang="en-CN" b="1" spc="10" dirty="0">
              <a:solidFill>
                <a:srgbClr val="000000"/>
              </a:solidFill>
              <a:effectLst/>
              <a:latin typeface="Nunito" pitchFamily="2" charset="77"/>
              <a:ea typeface="Times New Roman" panose="02020603050405020304" pitchFamily="18" charset="0"/>
            </a:endParaRPr>
          </a:p>
          <a:p>
            <a:pPr marL="342900" lvl="0" indent="-342900" fontAlgn="base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CN" b="1" spc="1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Nunito" pitchFamily="2" charset="77"/>
                <a:ea typeface="Times New Roman" panose="02020603050405020304" pitchFamily="18" charset="0"/>
              </a:rPr>
              <a:t>Syntax</a:t>
            </a:r>
            <a:r>
              <a:rPr lang="en-CN" b="1" spc="10" dirty="0">
                <a:solidFill>
                  <a:srgbClr val="00B0F0"/>
                </a:solidFill>
                <a:effectLst/>
                <a:latin typeface="Nunito" pitchFamily="2" charset="77"/>
                <a:ea typeface="Times New Roman" panose="02020603050405020304" pitchFamily="18" charset="0"/>
              </a:rPr>
              <a:t>:</a:t>
            </a:r>
            <a:endParaRPr lang="en-CN" dirty="0">
              <a:solidFill>
                <a:srgbClr val="00B0F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base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endParaRPr lang="en-CN" b="1" spc="10" dirty="0">
              <a:solidFill>
                <a:srgbClr val="000000"/>
              </a:solidFill>
              <a:effectLst/>
              <a:latin typeface="Nunito" pitchFamily="2" charset="77"/>
              <a:ea typeface="Times New Roman" panose="02020603050405020304" pitchFamily="18" charset="0"/>
            </a:endParaRPr>
          </a:p>
          <a:p>
            <a:pPr marL="342900" lvl="0" indent="-342900" fontAlgn="base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endParaRPr lang="en-C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C345E7E-BEF2-CEC9-D605-294E8B2CD0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31" t="47517" r="10186" b="30416"/>
          <a:stretch/>
        </p:blipFill>
        <p:spPr>
          <a:xfrm>
            <a:off x="3890682" y="2879262"/>
            <a:ext cx="7463118" cy="263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512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04E95-45BE-F512-932C-CB588C107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Differences between lambda and def functions</a:t>
            </a:r>
            <a:endParaRPr lang="en-C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609EC-C465-012C-B5C1-71DD339E7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8936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 fontAlgn="base">
              <a:buNone/>
            </a:pPr>
            <a:endParaRPr lang="en-C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base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CN" b="1" spc="1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Nunito" pitchFamily="2" charset="77"/>
                <a:ea typeface="Times New Roman" panose="02020603050405020304" pitchFamily="18" charset="0"/>
              </a:rPr>
              <a:t>Return:</a:t>
            </a:r>
            <a:r>
              <a:rPr lang="en-CN" spc="10" dirty="0">
                <a:solidFill>
                  <a:srgbClr val="000000"/>
                </a:solidFill>
                <a:effectLst/>
                <a:latin typeface="Nunito" pitchFamily="2" charset="77"/>
                <a:ea typeface="Times New Roman" panose="02020603050405020304" pitchFamily="18" charset="0"/>
              </a:rPr>
              <a:t> </a:t>
            </a:r>
          </a:p>
          <a:p>
            <a:pPr marL="342900" lvl="0" indent="-342900" fontAlgn="base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CN" spc="10" dirty="0">
                <a:solidFill>
                  <a:srgbClr val="000000"/>
                </a:solidFill>
                <a:effectLst/>
                <a:latin typeface="Nunito" pitchFamily="2" charset="77"/>
                <a:ea typeface="Times New Roman" panose="02020603050405020304" pitchFamily="18" charset="0"/>
              </a:rPr>
              <a:t>Lambda functions </a:t>
            </a:r>
            <a:r>
              <a:rPr lang="en-CN" b="1" spc="10" dirty="0">
                <a:solidFill>
                  <a:srgbClr val="0070C0"/>
                </a:solidFill>
                <a:effectLst/>
                <a:latin typeface="Nunito" pitchFamily="2" charset="77"/>
                <a:ea typeface="Times New Roman" panose="02020603050405020304" pitchFamily="18" charset="0"/>
              </a:rPr>
              <a:t>implicitly return</a:t>
            </a:r>
            <a:r>
              <a:rPr lang="en-CN" spc="10" dirty="0">
                <a:solidFill>
                  <a:srgbClr val="000000"/>
                </a:solidFill>
                <a:effectLst/>
                <a:latin typeface="Nunito" pitchFamily="2" charset="77"/>
                <a:ea typeface="Times New Roman" panose="02020603050405020304" pitchFamily="18" charset="0"/>
              </a:rPr>
              <a:t> the result of evaluating the expression</a:t>
            </a:r>
          </a:p>
          <a:p>
            <a:pPr marL="342900" lvl="0" indent="-342900" fontAlgn="base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CN" spc="10" dirty="0">
                <a:solidFill>
                  <a:srgbClr val="000000"/>
                </a:solidFill>
                <a:effectLst/>
                <a:latin typeface="Nunito" pitchFamily="2" charset="77"/>
                <a:ea typeface="Times New Roman" panose="02020603050405020304" pitchFamily="18" charset="0"/>
              </a:rPr>
              <a:t>def functions use an explicit return statement.</a:t>
            </a:r>
          </a:p>
          <a:p>
            <a:pPr marL="342900" lvl="0" indent="-342900" fontAlgn="base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endParaRPr lang="en-C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base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CN" b="1" spc="10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" pitchFamily="2" charset="77"/>
              </a:rPr>
              <a:t>Scope</a:t>
            </a:r>
            <a:r>
              <a:rPr lang="en-CN" b="1" spc="10" dirty="0">
                <a:solidFill>
                  <a:srgbClr val="000000"/>
                </a:solidFill>
                <a:effectLst/>
                <a:latin typeface="Nunito" pitchFamily="2" charset="77"/>
                <a:ea typeface="Times New Roman" panose="02020603050405020304" pitchFamily="18" charset="0"/>
              </a:rPr>
              <a:t>:</a:t>
            </a:r>
            <a:r>
              <a:rPr lang="en-CN" spc="10" dirty="0">
                <a:solidFill>
                  <a:srgbClr val="000000"/>
                </a:solidFill>
                <a:effectLst/>
                <a:latin typeface="Nunito" pitchFamily="2" charset="77"/>
                <a:ea typeface="Times New Roman" panose="02020603050405020304" pitchFamily="18" charset="0"/>
              </a:rPr>
              <a:t> </a:t>
            </a:r>
          </a:p>
          <a:p>
            <a:pPr marL="342900" lvl="0" indent="-342900" fontAlgn="base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CN" spc="10" dirty="0">
                <a:solidFill>
                  <a:srgbClr val="000000"/>
                </a:solidFill>
                <a:effectLst/>
                <a:latin typeface="Nunito" pitchFamily="2" charset="77"/>
                <a:ea typeface="Times New Roman" panose="02020603050405020304" pitchFamily="18" charset="0"/>
              </a:rPr>
              <a:t>Lambda functions are </a:t>
            </a:r>
            <a:r>
              <a:rPr lang="en-CN" b="1" spc="10" dirty="0">
                <a:solidFill>
                  <a:srgbClr val="0070C0"/>
                </a:solidFill>
                <a:effectLst/>
                <a:latin typeface="Nunito" pitchFamily="2" charset="77"/>
                <a:ea typeface="Times New Roman" panose="02020603050405020304" pitchFamily="18" charset="0"/>
              </a:rPr>
              <a:t>limited to a single expression.</a:t>
            </a:r>
            <a:r>
              <a:rPr lang="en-CN" spc="10" dirty="0">
                <a:solidFill>
                  <a:srgbClr val="000000"/>
                </a:solidFill>
                <a:effectLst/>
                <a:latin typeface="Nunito" pitchFamily="2" charset="77"/>
                <a:ea typeface="Times New Roman" panose="02020603050405020304" pitchFamily="18" charset="0"/>
              </a:rPr>
              <a:t> </a:t>
            </a:r>
          </a:p>
          <a:p>
            <a:pPr marL="342900" lvl="0" indent="-342900" fontAlgn="base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CN" spc="10" dirty="0">
                <a:solidFill>
                  <a:srgbClr val="000000"/>
                </a:solidFill>
                <a:latin typeface="Nunito" pitchFamily="2" charset="77"/>
                <a:ea typeface="Times New Roman" panose="02020603050405020304" pitchFamily="18" charset="0"/>
              </a:rPr>
              <a:t>D</a:t>
            </a:r>
            <a:r>
              <a:rPr lang="en-CN" spc="10" dirty="0">
                <a:solidFill>
                  <a:srgbClr val="000000"/>
                </a:solidFill>
                <a:effectLst/>
                <a:latin typeface="Nunito" pitchFamily="2" charset="77"/>
                <a:ea typeface="Times New Roman" panose="02020603050405020304" pitchFamily="18" charset="0"/>
              </a:rPr>
              <a:t>ef functions can contain multiple statements and have more complex logic.</a:t>
            </a:r>
            <a:endParaRPr lang="en-C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810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2CFC629-F231-5B47-F009-26E652210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088" y="-623346"/>
            <a:ext cx="5028678" cy="280266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Lambda Function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826A5-41B2-9BAF-0800-E03112462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088" y="2802666"/>
            <a:ext cx="6170653" cy="2464457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indent="0">
              <a:buNone/>
            </a:pPr>
            <a:endParaRPr lang="en-CN" sz="3200" b="1" kern="0" spc="10" dirty="0">
              <a:solidFill>
                <a:srgbClr val="000000"/>
              </a:solidFill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N" sz="3200" b="1" kern="0" spc="10" dirty="0">
              <a:solidFill>
                <a:srgbClr val="000000"/>
              </a:solidFill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N" sz="3200" b="1" kern="0" spc="10" dirty="0"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handy</a:t>
            </a:r>
          </a:p>
          <a:p>
            <a:r>
              <a:rPr lang="en-CN" sz="3200" b="1" kern="0" spc="1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anonymous</a:t>
            </a:r>
          </a:p>
          <a:p>
            <a:r>
              <a:rPr lang="en-CN" sz="3200" b="1" kern="0" spc="1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needed for a short period</a:t>
            </a:r>
            <a:r>
              <a:rPr lang="en-CN" sz="2000" b="1" dirty="0">
                <a:effectLst/>
                <a:latin typeface="Aptos" panose="020B0004020202020204" pitchFamily="34" charset="0"/>
              </a:rPr>
              <a:t> </a:t>
            </a:r>
          </a:p>
          <a:p>
            <a:pPr marL="0" indent="0">
              <a:buNone/>
            </a:pPr>
            <a:endParaRPr lang="en-CN" sz="2000" b="1" kern="1200" dirty="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29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D3BFA6-6186-9E23-33D9-952EBA35D0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F2484-29C6-0A16-BE2D-46C9C3AA1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359" y="2766218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Example of usage: </a:t>
            </a:r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Gradebook</a:t>
            </a:r>
            <a:endParaRPr lang="en-CN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305131E-025D-B260-2446-FC67BC3BA03D}"/>
              </a:ext>
            </a:extLst>
          </p:cNvPr>
          <p:cNvSpPr txBox="1">
            <a:spLocks/>
          </p:cNvSpPr>
          <p:nvPr/>
        </p:nvSpPr>
        <p:spPr>
          <a:xfrm>
            <a:off x="753359" y="20324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i="0" dirty="0">
                <a:solidFill>
                  <a:srgbClr val="FFC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PART II</a:t>
            </a:r>
            <a:r>
              <a:rPr lang="en-US" altLang="zh-CN" sz="2800" b="0" i="0" dirty="0">
                <a:solidFill>
                  <a:srgbClr val="FFC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</a:t>
            </a:r>
            <a:endParaRPr lang="en-US" altLang="zh-CN" sz="1600" b="0" i="0" dirty="0">
              <a:solidFill>
                <a:srgbClr val="2021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398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6767A6-9DBF-EEB3-E9F3-C4AEC7C841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44B0-FF7F-B5CB-18B8-F189A88816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6652" y="1122363"/>
            <a:ext cx="9998697" cy="2387600"/>
          </a:xfrm>
        </p:spPr>
        <p:txBody>
          <a:bodyPr/>
          <a:lstStyle/>
          <a:p>
            <a:r>
              <a:rPr lang="en-CA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  <a:endParaRPr lang="en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035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1911</TotalTime>
  <Words>230</Words>
  <Application>Microsoft Office PowerPoint</Application>
  <PresentationFormat>宽屏</PresentationFormat>
  <Paragraphs>42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等线</vt:lpstr>
      <vt:lpstr>等线</vt:lpstr>
      <vt:lpstr>Aptos</vt:lpstr>
      <vt:lpstr>Aptos Display</vt:lpstr>
      <vt:lpstr>Arial</vt:lpstr>
      <vt:lpstr>Nunito</vt:lpstr>
      <vt:lpstr>source sans pro</vt:lpstr>
      <vt:lpstr>Symbol</vt:lpstr>
      <vt:lpstr>Times New Roman</vt:lpstr>
      <vt:lpstr>Office Theme</vt:lpstr>
      <vt:lpstr>Lambda Function in Python</vt:lpstr>
      <vt:lpstr>Introduction of Lambda</vt:lpstr>
      <vt:lpstr>Lambda Function in Python</vt:lpstr>
      <vt:lpstr>Syntax of Lambda Function in Python</vt:lpstr>
      <vt:lpstr>Differences between lambda and def functions</vt:lpstr>
      <vt:lpstr>Differences between lambda and def functions</vt:lpstr>
      <vt:lpstr>Lambda Function in Python</vt:lpstr>
      <vt:lpstr>Example of usage: Gradebook</vt:lpstr>
      <vt:lpstr>Thank you!</vt:lpstr>
      <vt:lpstr>Citation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Xiaojing An</dc:creator>
  <cp:lastModifiedBy>Weihang Ding</cp:lastModifiedBy>
  <cp:revision>27</cp:revision>
  <dcterms:created xsi:type="dcterms:W3CDTF">2024-10-28T02:38:20Z</dcterms:created>
  <dcterms:modified xsi:type="dcterms:W3CDTF">2024-11-12T05:10:59Z</dcterms:modified>
</cp:coreProperties>
</file>