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2"/>
  </p:notesMasterIdLst>
  <p:sldIdLst>
    <p:sldId id="267" r:id="rId2"/>
    <p:sldId id="268" r:id="rId3"/>
    <p:sldId id="257" r:id="rId4"/>
    <p:sldId id="274" r:id="rId5"/>
    <p:sldId id="283" r:id="rId6"/>
    <p:sldId id="273" r:id="rId7"/>
    <p:sldId id="276" r:id="rId8"/>
    <p:sldId id="282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8309-E7A0-4A4F-8EC3-8A2B2A414A1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1292A-7F68-49E0-B8D3-AA6C8FDEE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4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1292A-7F68-49E0-B8D3-AA6C8FDEE9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45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1292A-7F68-49E0-B8D3-AA6C8FDEE9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27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1292A-7F68-49E0-B8D3-AA6C8FDEE9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8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0DE17-D9CE-83A0-B9B6-B45CD5FF6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98775F-27EE-91A1-1069-282B308C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E1B2A-E67D-419C-E07F-75A0E18C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C2F2764-D26C-4077-A5B7-E4750D66DDA9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FD46B-754C-0FC1-F42E-A96E806B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2D436-7681-A945-436B-22EE18A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928CBD-1540-4749-A25A-F77B8F531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43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147-88E5-B86F-8E07-1840097C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20F0E-D144-3CFC-F107-B644CC217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BB5AA-6F31-2DD3-ABC5-9A3E1D6F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570C6BB-5B13-4AF2-B943-C3CBB29B7EC7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9B5FA-BB9A-A174-8F48-18BFD234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83F47-9B93-F9F3-7229-016D5C29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10116-60FC-4742-9A02-1ECFA0112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85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B3CF22-67A0-73F2-6CD7-AE82FEDDB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27A46-8F3D-D967-C5F2-DF5D24B5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24C7D-EE0B-E4A7-F875-6747B5B6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3A90442-4D92-47C4-A477-1BC18142BB65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1ABF5-4809-7CAA-E77C-29C630EF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A17B3-42D9-8323-C257-FACCD436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D94B16-ED89-4A42-BA8C-E11CF9F04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1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5407-DD83-AF12-EFD5-7ED67B19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9C672-FF73-D89F-EED0-FD8F908D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20F89-ED60-63F5-F560-BAE8990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B96ADC3-06C3-4524-A3C3-26A60E782089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98466-7368-A55E-3727-94ADF366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4BE1A-C86C-C840-0B25-8810D9B8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B96BD5-7927-4255-91A1-9D9B969C3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699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F0369-AD09-207F-E607-3A8C7793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CA90C-028B-28DE-46BC-CB03A949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E4BD8-D960-E3C8-2BAA-CEE3378D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F2A0B5-C8C7-4EA8-AA8D-AF3F7A7967AF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CB44F-7DE6-BAB4-50ED-DA5716D4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B0CFB-5DF5-AE4F-8CF2-76DA7B28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A7AA55-6749-4B22-8C1F-E4F78DA4E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BD6BC-5D2E-719E-C645-8FA918AF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64AED-4C7F-DC89-E0CB-C1456D95E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40CC6-D9A4-B3D2-353D-981F9777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0FD0D-8F69-4D01-10D3-5922E73C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0DE04F0-0A5D-4186-AD8D-D4BC3D8B1456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8A060-D5F2-9BC5-E7D0-E2F53FA8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54094-4059-0FCA-0C14-ED4B817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3F8ED-2099-44D0-BA48-2FE17EFED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1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698C-0BDA-0136-D023-D59BDC12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1004F-6C4C-1377-0943-74B73805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A0BA3-8389-2D06-8301-5B1857FD5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3DFEB-4DB4-1DE5-EA69-7580231E4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D8208D-FE5D-8A67-84E7-4ACB5F1B1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54DF4-E7F6-DA68-3DF4-50680AF6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BF053EE-3B16-4A17-9F98-619A7D5006A3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59853E-4DCB-D636-6E79-3B29621B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11BCF8-195D-EF89-E956-8491F757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2209CD-8F55-45D3-88A7-E0DFF6E94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0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FD73B-ED46-B4A6-913A-67239D8C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BCDB3-6557-38AA-5374-FD68A4A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1DE8FAC-01BC-4B47-B90E-652919205636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2EDC04-7A6A-5672-055D-3CDA7ED4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7A585-30E0-6474-BFC1-0550AA7E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A95D9A-3934-481E-AF0B-57547EC54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2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074682-E225-A485-F6F7-3C32EDEF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E66698-5865-4828-A6AF-FC9BBEB99532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4B7ED-B673-92A5-047C-CCA7CBD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9CB34-7EBD-C162-4FA3-2A10A182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8B9147-7650-485E-A923-55A89C985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8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22A33-914D-E11C-B3A3-C9718C3D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BF191-7F11-412A-5010-504EB924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324D2B-A894-12CC-DD17-B61A9F611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CCFDE-D225-DE65-CC1C-0386FC0D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245ADB-0A8F-4A86-8051-0D8EE35732B4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18187-D4F3-A5AB-7CE6-4838A0E5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12A0F-78DA-D7B3-F4B9-F226707E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F811F-2F72-42B8-BB0D-23EF3F21E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8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9F08B-FE78-66BC-23CA-B4D12211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C0F93B-DB9C-5C61-1CB8-46C42379B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A47BC-7B45-E09B-A2F5-03D1EA8A7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796F-E907-020D-D76E-E073175D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EEF23C5-1B58-4EC8-9836-D0295EE0136E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30EDA-16FA-E8C5-2526-D396635B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FF1AE-4790-DE99-AA5D-A1105E00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619A8-47B9-49FD-8196-F26B54886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1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CF2020-AE91-5D2E-ED5D-5A0C4023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27565-40BC-F119-D758-BF616BFE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3831F-8E82-A1D4-9F07-FDC37478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872EFF5-BB52-494B-B3F6-572D4C64541E}" type="datetime1">
              <a:rPr lang="en-GB" smtClean="0"/>
              <a:pPr lvl="0"/>
              <a:t>11/05/2023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6CB50-D390-B855-ADCA-ADA07D5C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1F991-937B-5B6D-3327-3412D63B1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EC9E18D-FEDC-4583-A645-408B6C23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, 建筑&#10;&#10;描述已自动生成">
            <a:extLst>
              <a:ext uri="{FF2B5EF4-FFF2-40B4-BE49-F238E27FC236}">
                <a16:creationId xmlns:a16="http://schemas.microsoft.com/office/drawing/2014/main" id="{BECA4ABE-BC3A-A741-AEDA-F0F611060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799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A/B TEST ON THE HOTEL BOOKING WEBPAGE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42756" y="3858330"/>
            <a:ext cx="12391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 err="1">
                <a:solidFill>
                  <a:schemeClr val="bg1"/>
                </a:solidFill>
              </a:rPr>
              <a:t>Peisu</a:t>
            </a:r>
            <a:r>
              <a:rPr lang="en-US" sz="2000" dirty="0">
                <a:solidFill>
                  <a:schemeClr val="bg1"/>
                </a:solidFill>
              </a:rPr>
              <a:t> Wang</a:t>
            </a:r>
          </a:p>
        </p:txBody>
      </p:sp>
      <p:sp>
        <p:nvSpPr>
          <p:cNvPr id="2" name="Oval 1"/>
          <p:cNvSpPr/>
          <p:nvPr/>
        </p:nvSpPr>
        <p:spPr>
          <a:xfrm>
            <a:off x="5657640" y="223584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97357" y="2294399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42756" y="227584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, 建筑&#10;&#10;描述已自动生成">
            <a:extLst>
              <a:ext uri="{FF2B5EF4-FFF2-40B4-BE49-F238E27FC236}">
                <a16:creationId xmlns:a16="http://schemas.microsoft.com/office/drawing/2014/main" id="{E379050E-73B4-9295-E141-D90EBE675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7999"/>
          </a:xfrm>
          <a:prstGeom prst="rect">
            <a:avLst/>
          </a:prstGeo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A2D36771-3BCD-9D4E-27F1-52CE70FD0F53}"/>
              </a:ext>
            </a:extLst>
          </p:cNvPr>
          <p:cNvSpPr/>
          <p:nvPr/>
        </p:nvSpPr>
        <p:spPr>
          <a:xfrm>
            <a:off x="0" y="18843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A4A8115E-6612-E599-A7D7-69112264D5FB}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5" name="Oval 16">
              <a:extLst>
                <a:ext uri="{FF2B5EF4-FFF2-40B4-BE49-F238E27FC236}">
                  <a16:creationId xmlns:a16="http://schemas.microsoft.com/office/drawing/2014/main" id="{7EA9C5FC-C5C5-54E7-30EF-6BF0AE381F84}"/>
                </a:ext>
              </a:extLst>
            </p:cNvPr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E81C3A5C-DD2B-ABEB-0D09-3818AF87009F}"/>
                </a:ext>
              </a:extLst>
            </p:cNvPr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Oval 15">
            <a:extLst>
              <a:ext uri="{FF2B5EF4-FFF2-40B4-BE49-F238E27FC236}">
                <a16:creationId xmlns:a16="http://schemas.microsoft.com/office/drawing/2014/main" id="{9F8DC468-59A0-56D8-8A57-5E477FD8B430}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D4EA29E1-A2D3-331E-460A-627446E5F07A}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2EC857FB-F19B-ADFF-1AA2-432DF5723DA1}"/>
              </a:ext>
            </a:extLst>
          </p:cNvPr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558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81">
            <a:extLst>
              <a:ext uri="{FF2B5EF4-FFF2-40B4-BE49-F238E27FC236}">
                <a16:creationId xmlns:a16="http://schemas.microsoft.com/office/drawing/2014/main" id="{0D2C0BC0-4912-12A4-2AB7-828EF4525078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59" name="Freeform: Shape 82">
              <a:extLst>
                <a:ext uri="{FF2B5EF4-FFF2-40B4-BE49-F238E27FC236}">
                  <a16:creationId xmlns:a16="http://schemas.microsoft.com/office/drawing/2014/main" id="{E5F19D40-FC62-39D7-7E5B-4107B499158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83">
              <a:extLst>
                <a:ext uri="{FF2B5EF4-FFF2-40B4-BE49-F238E27FC236}">
                  <a16:creationId xmlns:a16="http://schemas.microsoft.com/office/drawing/2014/main" id="{85147B9D-4890-2092-0E83-4F01A963159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1" name="Picture 8">
            <a:extLst>
              <a:ext uri="{FF2B5EF4-FFF2-40B4-BE49-F238E27FC236}">
                <a16:creationId xmlns:a16="http://schemas.microsoft.com/office/drawing/2014/main" id="{35CCCC2C-F9D7-422A-9F13-8625568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5831"/>
            <a:ext cx="4160520" cy="4678563"/>
          </a:xfrm>
          <a:prstGeom prst="rect">
            <a:avLst/>
          </a:prstGeom>
        </p:spPr>
      </p:pic>
      <p:pic>
        <p:nvPicPr>
          <p:cNvPr id="62" name="Picture 107">
            <a:extLst>
              <a:ext uri="{FF2B5EF4-FFF2-40B4-BE49-F238E27FC236}">
                <a16:creationId xmlns:a16="http://schemas.microsoft.com/office/drawing/2014/main" id="{A6BA5E63-69F5-4BE2-91ED-886D8CEC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211" y="5374737"/>
            <a:ext cx="3351177" cy="1485900"/>
          </a:xfrm>
          <a:prstGeom prst="rect">
            <a:avLst/>
          </a:prstGeom>
        </p:spPr>
      </p:pic>
      <p:sp>
        <p:nvSpPr>
          <p:cNvPr id="106" name="Rectángulo 3">
            <a:extLst>
              <a:ext uri="{FF2B5EF4-FFF2-40B4-BE49-F238E27FC236}">
                <a16:creationId xmlns:a16="http://schemas.microsoft.com/office/drawing/2014/main" id="{12839B97-2462-CDD6-23C8-DCEFE11A9A30}"/>
              </a:ext>
            </a:extLst>
          </p:cNvPr>
          <p:cNvSpPr/>
          <p:nvPr/>
        </p:nvSpPr>
        <p:spPr>
          <a:xfrm>
            <a:off x="414596" y="365680"/>
            <a:ext cx="113628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Introduction – What is the A/B test?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A/B testing is a methodology for comparing two versions of a webpage against each other to determine which one performs better based</a:t>
            </a:r>
            <a:r>
              <a:rPr kumimoji="0" lang="en-GB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on the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metrics we choose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</a:t>
            </a:r>
          </a:p>
        </p:txBody>
      </p:sp>
      <p:pic>
        <p:nvPicPr>
          <p:cNvPr id="113" name="图片 112" descr="图形用户界面, 图示, 应用程序&#10;&#10;描述已自动生成">
            <a:extLst>
              <a:ext uri="{FF2B5EF4-FFF2-40B4-BE49-F238E27FC236}">
                <a16:creationId xmlns:a16="http://schemas.microsoft.com/office/drawing/2014/main" id="{AE8EEC00-26AE-362D-B0A0-CFF92CE52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98" y="2038861"/>
            <a:ext cx="4553892" cy="2684922"/>
          </a:xfrm>
          <a:prstGeom prst="rect">
            <a:avLst/>
          </a:prstGeom>
        </p:spPr>
      </p:pic>
      <p:sp>
        <p:nvSpPr>
          <p:cNvPr id="114" name="Rectángulo 3">
            <a:extLst>
              <a:ext uri="{FF2B5EF4-FFF2-40B4-BE49-F238E27FC236}">
                <a16:creationId xmlns:a16="http://schemas.microsoft.com/office/drawing/2014/main" id="{B1306216-D58D-DDE0-3CEC-8B0555F3B41B}"/>
              </a:ext>
            </a:extLst>
          </p:cNvPr>
          <p:cNvSpPr/>
          <p:nvPr/>
        </p:nvSpPr>
        <p:spPr>
          <a:xfrm>
            <a:off x="5326808" y="4954136"/>
            <a:ext cx="5996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an A/B test, we take a webpage and modify it to create a second version of the same page and run the statistical analysis to determine which variance has a better performance.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4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81">
            <a:extLst>
              <a:ext uri="{FF2B5EF4-FFF2-40B4-BE49-F238E27FC236}">
                <a16:creationId xmlns:a16="http://schemas.microsoft.com/office/drawing/2014/main" id="{07633AE6-A2DC-1974-9CF1-23D10A25B04A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39" name="Freeform: Shape 82">
              <a:extLst>
                <a:ext uri="{FF2B5EF4-FFF2-40B4-BE49-F238E27FC236}">
                  <a16:creationId xmlns:a16="http://schemas.microsoft.com/office/drawing/2014/main" id="{D8F7BC18-A1A8-DEEB-5CA9-5C6ED9A0739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83">
              <a:extLst>
                <a:ext uri="{FF2B5EF4-FFF2-40B4-BE49-F238E27FC236}">
                  <a16:creationId xmlns:a16="http://schemas.microsoft.com/office/drawing/2014/main" id="{723047F0-02BF-F692-63DF-FA7FB2C6A4B7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104" y="-3398"/>
            <a:ext cx="2306896" cy="1500603"/>
          </a:xfrm>
          <a:prstGeom prst="rect">
            <a:avLst/>
          </a:prstGeom>
        </p:spPr>
      </p:pic>
      <p:sp>
        <p:nvSpPr>
          <p:cNvPr id="21" name="Rectángulo 3">
            <a:extLst>
              <a:ext uri="{FF2B5EF4-FFF2-40B4-BE49-F238E27FC236}">
                <a16:creationId xmlns:a16="http://schemas.microsoft.com/office/drawing/2014/main" id="{3B8DB81C-BE0D-47E7-A849-F8ECD5B8693F}"/>
              </a:ext>
            </a:extLst>
          </p:cNvPr>
          <p:cNvSpPr/>
          <p:nvPr/>
        </p:nvSpPr>
        <p:spPr>
          <a:xfrm>
            <a:off x="-652204" y="1686837"/>
            <a:ext cx="1136280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SEE FOR YOURSELF!</a:t>
            </a:r>
          </a:p>
        </p:txBody>
      </p:sp>
      <p:grpSp>
        <p:nvGrpSpPr>
          <p:cNvPr id="22" name="Group 43">
            <a:extLst>
              <a:ext uri="{FF2B5EF4-FFF2-40B4-BE49-F238E27FC236}">
                <a16:creationId xmlns:a16="http://schemas.microsoft.com/office/drawing/2014/main" id="{ABF7771B-460D-43AF-8B6D-AB4FC823A8F1}"/>
              </a:ext>
            </a:extLst>
          </p:cNvPr>
          <p:cNvGrpSpPr/>
          <p:nvPr/>
        </p:nvGrpSpPr>
        <p:grpSpPr>
          <a:xfrm>
            <a:off x="904956" y="2485801"/>
            <a:ext cx="4693260" cy="3937000"/>
            <a:chOff x="904956" y="2489200"/>
            <a:chExt cx="4693260" cy="3937000"/>
          </a:xfrm>
        </p:grpSpPr>
        <p:pic>
          <p:nvPicPr>
            <p:cNvPr id="28" name="Picture 45">
              <a:extLst>
                <a:ext uri="{FF2B5EF4-FFF2-40B4-BE49-F238E27FC236}">
                  <a16:creationId xmlns:a16="http://schemas.microsoft.com/office/drawing/2014/main" id="{7F205E5E-83C5-44D6-8EC6-140BE8B6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56" y="2489200"/>
              <a:ext cx="4693260" cy="3937000"/>
            </a:xfrm>
            <a:prstGeom prst="rect">
              <a:avLst/>
            </a:prstGeom>
          </p:spPr>
        </p:pic>
        <p:sp>
          <p:nvSpPr>
            <p:cNvPr id="29" name="Rectangle: Rounded Corners 46">
              <a:extLst>
                <a:ext uri="{FF2B5EF4-FFF2-40B4-BE49-F238E27FC236}">
                  <a16:creationId xmlns:a16="http://schemas.microsoft.com/office/drawing/2014/main" id="{D9C4CE78-ABC9-4F06-87FB-F12378099317}"/>
                </a:ext>
              </a:extLst>
            </p:cNvPr>
            <p:cNvSpPr/>
            <p:nvPr/>
          </p:nvSpPr>
          <p:spPr>
            <a:xfrm>
              <a:off x="2032386" y="5441315"/>
              <a:ext cx="2438400" cy="5842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CONTROL</a:t>
              </a:r>
              <a:endPara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48">
            <a:extLst>
              <a:ext uri="{FF2B5EF4-FFF2-40B4-BE49-F238E27FC236}">
                <a16:creationId xmlns:a16="http://schemas.microsoft.com/office/drawing/2014/main" id="{DD5A71F8-69B1-4888-AC14-982946131003}"/>
              </a:ext>
            </a:extLst>
          </p:cNvPr>
          <p:cNvGrpSpPr/>
          <p:nvPr/>
        </p:nvGrpSpPr>
        <p:grpSpPr>
          <a:xfrm>
            <a:off x="6593786" y="2485801"/>
            <a:ext cx="4693260" cy="3937000"/>
            <a:chOff x="6593786" y="2489200"/>
            <a:chExt cx="4693260" cy="3937000"/>
          </a:xfrm>
        </p:grpSpPr>
        <p:pic>
          <p:nvPicPr>
            <p:cNvPr id="26" name="Picture 50">
              <a:extLst>
                <a:ext uri="{FF2B5EF4-FFF2-40B4-BE49-F238E27FC236}">
                  <a16:creationId xmlns:a16="http://schemas.microsoft.com/office/drawing/2014/main" id="{E255DE7B-C434-4B66-A67E-2421BF343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786" y="2489200"/>
              <a:ext cx="4693260" cy="3937000"/>
            </a:xfrm>
            <a:prstGeom prst="rect">
              <a:avLst/>
            </a:prstGeom>
          </p:spPr>
        </p:pic>
        <p:sp>
          <p:nvSpPr>
            <p:cNvPr id="27" name="Rectangle: Rounded Corners 51">
              <a:extLst>
                <a:ext uri="{FF2B5EF4-FFF2-40B4-BE49-F238E27FC236}">
                  <a16:creationId xmlns:a16="http://schemas.microsoft.com/office/drawing/2014/main" id="{546E99A8-FE8C-41C7-BEFD-C1822DC53960}"/>
                </a:ext>
              </a:extLst>
            </p:cNvPr>
            <p:cNvSpPr/>
            <p:nvPr/>
          </p:nvSpPr>
          <p:spPr>
            <a:xfrm>
              <a:off x="7721216" y="5441315"/>
              <a:ext cx="2438400" cy="5842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VARIANT</a:t>
              </a:r>
            </a:p>
          </p:txBody>
        </p:sp>
      </p:grpSp>
      <p:sp>
        <p:nvSpPr>
          <p:cNvPr id="37" name="Rectángulo 3">
            <a:extLst>
              <a:ext uri="{FF2B5EF4-FFF2-40B4-BE49-F238E27FC236}">
                <a16:creationId xmlns:a16="http://schemas.microsoft.com/office/drawing/2014/main" id="{F9DBE096-5044-6EB6-6C34-CDB60BD6F311}"/>
              </a:ext>
            </a:extLst>
          </p:cNvPr>
          <p:cNvSpPr/>
          <p:nvPr/>
        </p:nvSpPr>
        <p:spPr>
          <a:xfrm>
            <a:off x="414596" y="365680"/>
            <a:ext cx="113628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Introduction – Background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 are comparing the ‘Price Panel’ of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hotel’s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booking form where we show key information on the stay with displaying star ratings (control) against customer ratings (variant).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056A8A12-39E5-CAE9-6102-EAC78C093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01" y="2818355"/>
            <a:ext cx="4357169" cy="218436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6171BF3-ACE3-EBB7-4473-BA8C209E8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078" y="2780720"/>
            <a:ext cx="4325921" cy="21303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21">
            <a:extLst>
              <a:ext uri="{FF2B5EF4-FFF2-40B4-BE49-F238E27FC236}">
                <a16:creationId xmlns:a16="http://schemas.microsoft.com/office/drawing/2014/main" id="{B57CEE74-4E52-9F7C-80D4-2980F521042C}"/>
              </a:ext>
            </a:extLst>
          </p:cNvPr>
          <p:cNvSpPr/>
          <p:nvPr/>
        </p:nvSpPr>
        <p:spPr>
          <a:xfrm>
            <a:off x="0" y="465645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22D21D33-7910-48BD-819B-04171F0DE0E3}"/>
              </a:ext>
            </a:extLst>
          </p:cNvPr>
          <p:cNvSpPr/>
          <p:nvPr/>
        </p:nvSpPr>
        <p:spPr>
          <a:xfrm>
            <a:off x="335280" y="2537259"/>
            <a:ext cx="5185955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 A/B test, </a:t>
            </a:r>
            <a:r>
              <a:rPr lang="en-GB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primary metric determines whether the test “wins” or “loses. Secondary metrics provide additional information about the visitors' behaviour in the vicinity of your change and across your site.</a:t>
            </a: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E003C56C-89C5-D27E-B583-C1796EFC94AA}"/>
              </a:ext>
            </a:extLst>
          </p:cNvPr>
          <p:cNvSpPr/>
          <p:nvPr/>
        </p:nvSpPr>
        <p:spPr>
          <a:xfrm>
            <a:off x="228600" y="1602939"/>
            <a:ext cx="56388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What do we test for?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D4085933-B571-105B-DCF4-3B0D933CCA5D}"/>
              </a:ext>
            </a:extLst>
          </p:cNvPr>
          <p:cNvSpPr/>
          <p:nvPr/>
        </p:nvSpPr>
        <p:spPr>
          <a:xfrm>
            <a:off x="5974079" y="1460041"/>
            <a:ext cx="4408715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Booking Sales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Total revenue of the company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C1A12B2-57D6-E314-C31D-855270B95D3B}"/>
              </a:ext>
            </a:extLst>
          </p:cNvPr>
          <p:cNvCxnSpPr/>
          <p:nvPr/>
        </p:nvCxnSpPr>
        <p:spPr>
          <a:xfrm>
            <a:off x="5867400" y="3765582"/>
            <a:ext cx="531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0A717FE8-EDC9-4681-5094-6AFE0CF79EF9}"/>
              </a:ext>
            </a:extLst>
          </p:cNvPr>
          <p:cNvSpPr txBox="1"/>
          <p:nvPr/>
        </p:nvSpPr>
        <p:spPr>
          <a:xfrm>
            <a:off x="5867400" y="3043610"/>
            <a:ext cx="6134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Secondary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Metrics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16C9F75-DD09-9253-D86D-86A1C7F5B6C7}"/>
              </a:ext>
            </a:extLst>
          </p:cNvPr>
          <p:cNvSpPr txBox="1"/>
          <p:nvPr/>
        </p:nvSpPr>
        <p:spPr>
          <a:xfrm>
            <a:off x="5867400" y="419301"/>
            <a:ext cx="6134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Primary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Metrics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839E3A5-E374-0A0D-4426-37F720D93E2D}"/>
              </a:ext>
            </a:extLst>
          </p:cNvPr>
          <p:cNvCxnSpPr/>
          <p:nvPr/>
        </p:nvCxnSpPr>
        <p:spPr>
          <a:xfrm>
            <a:off x="5867400" y="1066338"/>
            <a:ext cx="531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24">
            <a:extLst>
              <a:ext uri="{FF2B5EF4-FFF2-40B4-BE49-F238E27FC236}">
                <a16:creationId xmlns:a16="http://schemas.microsoft.com/office/drawing/2014/main" id="{4938B9E5-619C-92D3-4775-34B0FCC043BD}"/>
              </a:ext>
            </a:extLst>
          </p:cNvPr>
          <p:cNvSpPr/>
          <p:nvPr/>
        </p:nvSpPr>
        <p:spPr>
          <a:xfrm>
            <a:off x="5974079" y="2257612"/>
            <a:ext cx="4408715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Purchase/view rate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Conversion rate of the webpage visitors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24">
            <a:extLst>
              <a:ext uri="{FF2B5EF4-FFF2-40B4-BE49-F238E27FC236}">
                <a16:creationId xmlns:a16="http://schemas.microsoft.com/office/drawing/2014/main" id="{AA0BD720-3F7D-B2DF-DA0F-EC91CEED646B}"/>
              </a:ext>
            </a:extLst>
          </p:cNvPr>
          <p:cNvSpPr/>
          <p:nvPr/>
        </p:nvSpPr>
        <p:spPr>
          <a:xfrm>
            <a:off x="5974077" y="4151472"/>
            <a:ext cx="4408715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Length of stay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days that customers stay 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24">
            <a:extLst>
              <a:ext uri="{FF2B5EF4-FFF2-40B4-BE49-F238E27FC236}">
                <a16:creationId xmlns:a16="http://schemas.microsoft.com/office/drawing/2014/main" id="{E2228E15-6EBE-28FD-3326-1C15A836B9FC}"/>
              </a:ext>
            </a:extLst>
          </p:cNvPr>
          <p:cNvSpPr/>
          <p:nvPr/>
        </p:nvSpPr>
        <p:spPr>
          <a:xfrm>
            <a:off x="5974077" y="4990103"/>
            <a:ext cx="44087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sales per day</a:t>
            </a:r>
          </a:p>
          <a:p>
            <a:pPr>
              <a:defRPr/>
            </a:pPr>
            <a:r>
              <a:rPr lang="en-US" sz="20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altLang="zh-CN" sz="20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verage sales per night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191">
            <a:extLst>
              <a:ext uri="{FF2B5EF4-FFF2-40B4-BE49-F238E27FC236}">
                <a16:creationId xmlns:a16="http://schemas.microsoft.com/office/drawing/2014/main" id="{B84AFF1B-752D-FCEB-0F4A-C1188A493C7B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58" name="Freeform: Shape 192">
              <a:extLst>
                <a:ext uri="{FF2B5EF4-FFF2-40B4-BE49-F238E27FC236}">
                  <a16:creationId xmlns:a16="http://schemas.microsoft.com/office/drawing/2014/main" id="{A3A4D320-7995-6011-82C2-6F1E2169AF9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193">
              <a:extLst>
                <a:ext uri="{FF2B5EF4-FFF2-40B4-BE49-F238E27FC236}">
                  <a16:creationId xmlns:a16="http://schemas.microsoft.com/office/drawing/2014/main" id="{51FCB401-5838-998D-B1A6-8C92BDC9ABB4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Rectangle 43">
            <a:extLst>
              <a:ext uri="{FF2B5EF4-FFF2-40B4-BE49-F238E27FC236}">
                <a16:creationId xmlns:a16="http://schemas.microsoft.com/office/drawing/2014/main" id="{1926657B-B49A-177B-385E-8BD40BD52B97}"/>
              </a:ext>
            </a:extLst>
          </p:cNvPr>
          <p:cNvSpPr/>
          <p:nvPr/>
        </p:nvSpPr>
        <p:spPr>
          <a:xfrm>
            <a:off x="2732747" y="530093"/>
            <a:ext cx="67265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Two main models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7140D61F-4B75-AE03-A110-A3FC7735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75970"/>
            <a:ext cx="4838700" cy="3107422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73D1164-84B3-FFBD-8903-DEEEA10B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53" y="1357331"/>
            <a:ext cx="4901471" cy="327660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03A99E2D-4591-EC73-6FBE-35E1CB83BE73}"/>
              </a:ext>
            </a:extLst>
          </p:cNvPr>
          <p:cNvSpPr txBox="1"/>
          <p:nvPr/>
        </p:nvSpPr>
        <p:spPr>
          <a:xfrm>
            <a:off x="2047875" y="11726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Binomial 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4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43">
            <a:extLst>
              <a:ext uri="{FF2B5EF4-FFF2-40B4-BE49-F238E27FC236}">
                <a16:creationId xmlns:a16="http://schemas.microsoft.com/office/drawing/2014/main" id="{BFBE7027-436D-72B0-B92B-1EA453D60C31}"/>
              </a:ext>
            </a:extLst>
          </p:cNvPr>
          <p:cNvSpPr/>
          <p:nvPr/>
        </p:nvSpPr>
        <p:spPr>
          <a:xfrm>
            <a:off x="2732747" y="530093"/>
            <a:ext cx="67265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umerical Result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5" name="Rectangle 54">
            <a:extLst>
              <a:ext uri="{FF2B5EF4-FFF2-40B4-BE49-F238E27FC236}">
                <a16:creationId xmlns:a16="http://schemas.microsoft.com/office/drawing/2014/main" id="{AB7F7B98-94DF-97D8-C22A-0F2C887C4BEB}"/>
              </a:ext>
            </a:extLst>
          </p:cNvPr>
          <p:cNvSpPr/>
          <p:nvPr/>
        </p:nvSpPr>
        <p:spPr>
          <a:xfrm>
            <a:off x="672664" y="1371075"/>
            <a:ext cx="2360745" cy="738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+0.28%</a:t>
            </a:r>
            <a:endParaRPr kumimoji="0" lang="en-US" sz="48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46" name="Rectangle 81">
            <a:extLst>
              <a:ext uri="{FF2B5EF4-FFF2-40B4-BE49-F238E27FC236}">
                <a16:creationId xmlns:a16="http://schemas.microsoft.com/office/drawing/2014/main" id="{71D5CFB0-C0DE-9123-90A0-3DE7A985112B}"/>
              </a:ext>
            </a:extLst>
          </p:cNvPr>
          <p:cNvSpPr/>
          <p:nvPr/>
        </p:nvSpPr>
        <p:spPr>
          <a:xfrm>
            <a:off x="463105" y="2153609"/>
            <a:ext cx="23607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Purchase/view rate</a:t>
            </a:r>
          </a:p>
        </p:txBody>
      </p:sp>
      <p:sp>
        <p:nvSpPr>
          <p:cNvPr id="147" name="Rectangle 118">
            <a:extLst>
              <a:ext uri="{FF2B5EF4-FFF2-40B4-BE49-F238E27FC236}">
                <a16:creationId xmlns:a16="http://schemas.microsoft.com/office/drawing/2014/main" id="{EF70614E-0768-2621-5C3E-DE533B1D4C34}"/>
              </a:ext>
            </a:extLst>
          </p:cNvPr>
          <p:cNvSpPr/>
          <p:nvPr/>
        </p:nvSpPr>
        <p:spPr>
          <a:xfrm>
            <a:off x="883750" y="2614527"/>
            <a:ext cx="2476830" cy="1656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By 0.71% 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Significant change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Insignificant by sample size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48" name="Group 217">
            <a:extLst>
              <a:ext uri="{FF2B5EF4-FFF2-40B4-BE49-F238E27FC236}">
                <a16:creationId xmlns:a16="http://schemas.microsoft.com/office/drawing/2014/main" id="{F3485D47-63B6-DF6C-836D-597D16DDC838}"/>
              </a:ext>
            </a:extLst>
          </p:cNvPr>
          <p:cNvGrpSpPr/>
          <p:nvPr/>
        </p:nvGrpSpPr>
        <p:grpSpPr>
          <a:xfrm>
            <a:off x="600617" y="1217205"/>
            <a:ext cx="2504839" cy="3373586"/>
            <a:chOff x="600617" y="1217205"/>
            <a:chExt cx="2504839" cy="3373586"/>
          </a:xfrm>
        </p:grpSpPr>
        <p:sp>
          <p:nvSpPr>
            <p:cNvPr id="149" name="Rectangle 12">
              <a:extLst>
                <a:ext uri="{FF2B5EF4-FFF2-40B4-BE49-F238E27FC236}">
                  <a16:creationId xmlns:a16="http://schemas.microsoft.com/office/drawing/2014/main" id="{F0A15CB6-AA71-BCEA-4CAB-9FE01DD5F2BD}"/>
                </a:ext>
              </a:extLst>
            </p:cNvPr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67">
              <a:extLst>
                <a:ext uri="{FF2B5EF4-FFF2-40B4-BE49-F238E27FC236}">
                  <a16:creationId xmlns:a16="http://schemas.microsoft.com/office/drawing/2014/main" id="{1533B1F8-689F-8327-04AB-0F64F949ACFA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1" name="Rectangle 72">
            <a:extLst>
              <a:ext uri="{FF2B5EF4-FFF2-40B4-BE49-F238E27FC236}">
                <a16:creationId xmlns:a16="http://schemas.microsoft.com/office/drawing/2014/main" id="{85C787B0-41A2-712B-DB26-BE5AA1707C07}"/>
              </a:ext>
            </a:extLst>
          </p:cNvPr>
          <p:cNvSpPr/>
          <p:nvPr/>
        </p:nvSpPr>
        <p:spPr>
          <a:xfrm>
            <a:off x="3105456" y="1387928"/>
            <a:ext cx="2550011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2222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-$12.32</a:t>
            </a:r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F70D5CC0-D463-27EB-84B3-040B51F38D5A}"/>
              </a:ext>
            </a:extLst>
          </p:cNvPr>
          <p:cNvSpPr/>
          <p:nvPr/>
        </p:nvSpPr>
        <p:spPr>
          <a:xfrm>
            <a:off x="3047099" y="2200495"/>
            <a:ext cx="2807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Average sales per customer</a:t>
            </a:r>
          </a:p>
        </p:txBody>
      </p:sp>
      <p:grpSp>
        <p:nvGrpSpPr>
          <p:cNvPr id="154" name="Group 215">
            <a:extLst>
              <a:ext uri="{FF2B5EF4-FFF2-40B4-BE49-F238E27FC236}">
                <a16:creationId xmlns:a16="http://schemas.microsoft.com/office/drawing/2014/main" id="{EBDA700C-5EFF-D15E-0615-BC570E68FC42}"/>
              </a:ext>
            </a:extLst>
          </p:cNvPr>
          <p:cNvGrpSpPr/>
          <p:nvPr/>
        </p:nvGrpSpPr>
        <p:grpSpPr>
          <a:xfrm>
            <a:off x="3188457" y="1217205"/>
            <a:ext cx="2504839" cy="3373586"/>
            <a:chOff x="3188457" y="1217205"/>
            <a:chExt cx="2504839" cy="3373586"/>
          </a:xfrm>
        </p:grpSpPr>
        <p:sp>
          <p:nvSpPr>
            <p:cNvPr id="155" name="Rectangle 165">
              <a:extLst>
                <a:ext uri="{FF2B5EF4-FFF2-40B4-BE49-F238E27FC236}">
                  <a16:creationId xmlns:a16="http://schemas.microsoft.com/office/drawing/2014/main" id="{A0355E51-1451-CB90-5E09-4A7B89C3996E}"/>
                </a:ext>
              </a:extLst>
            </p:cNvPr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68">
              <a:extLst>
                <a:ext uri="{FF2B5EF4-FFF2-40B4-BE49-F238E27FC236}">
                  <a16:creationId xmlns:a16="http://schemas.microsoft.com/office/drawing/2014/main" id="{407844C2-1351-3FD7-8D69-428CCFC3CDC5}"/>
                </a:ext>
              </a:extLst>
            </p:cNvPr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7" name="Rectangle 75">
            <a:extLst>
              <a:ext uri="{FF2B5EF4-FFF2-40B4-BE49-F238E27FC236}">
                <a16:creationId xmlns:a16="http://schemas.microsoft.com/office/drawing/2014/main" id="{02E1E7D2-1715-F5D7-317F-017AB445AE9B}"/>
              </a:ext>
            </a:extLst>
          </p:cNvPr>
          <p:cNvSpPr/>
          <p:nvPr/>
        </p:nvSpPr>
        <p:spPr>
          <a:xfrm>
            <a:off x="5943601" y="1367030"/>
            <a:ext cx="2214068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22225"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+</a:t>
            </a:r>
            <a:r>
              <a:rPr lang="en-US" sz="4800" b="1" dirty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0.017</a:t>
            </a:r>
            <a:endParaRPr kumimoji="0" lang="en-US" sz="48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58" name="Rectangle 83">
            <a:extLst>
              <a:ext uri="{FF2B5EF4-FFF2-40B4-BE49-F238E27FC236}">
                <a16:creationId xmlns:a16="http://schemas.microsoft.com/office/drawing/2014/main" id="{F143C534-1D97-56FD-92C3-54B6AA6F9B0C}"/>
              </a:ext>
            </a:extLst>
          </p:cNvPr>
          <p:cNvSpPr/>
          <p:nvPr/>
        </p:nvSpPr>
        <p:spPr>
          <a:xfrm>
            <a:off x="5350425" y="2200494"/>
            <a:ext cx="2807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Length of stay / day</a:t>
            </a:r>
          </a:p>
        </p:txBody>
      </p:sp>
      <p:grpSp>
        <p:nvGrpSpPr>
          <p:cNvPr id="160" name="Group 214">
            <a:extLst>
              <a:ext uri="{FF2B5EF4-FFF2-40B4-BE49-F238E27FC236}">
                <a16:creationId xmlns:a16="http://schemas.microsoft.com/office/drawing/2014/main" id="{D76303BD-0E82-F2E7-C2A5-287CE3875A56}"/>
              </a:ext>
            </a:extLst>
          </p:cNvPr>
          <p:cNvGrpSpPr/>
          <p:nvPr/>
        </p:nvGrpSpPr>
        <p:grpSpPr>
          <a:xfrm>
            <a:off x="5776296" y="1217205"/>
            <a:ext cx="2504839" cy="3373586"/>
            <a:chOff x="5776296" y="1217205"/>
            <a:chExt cx="2504839" cy="3373586"/>
          </a:xfrm>
        </p:grpSpPr>
        <p:sp>
          <p:nvSpPr>
            <p:cNvPr id="161" name="Rectangle 166">
              <a:extLst>
                <a:ext uri="{FF2B5EF4-FFF2-40B4-BE49-F238E27FC236}">
                  <a16:creationId xmlns:a16="http://schemas.microsoft.com/office/drawing/2014/main" id="{FF4A391E-298C-D3B7-D59F-79557348CA47}"/>
                </a:ext>
              </a:extLst>
            </p:cNvPr>
            <p:cNvSpPr/>
            <p:nvPr/>
          </p:nvSpPr>
          <p:spPr>
            <a:xfrm>
              <a:off x="5776296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9">
              <a:extLst>
                <a:ext uri="{FF2B5EF4-FFF2-40B4-BE49-F238E27FC236}">
                  <a16:creationId xmlns:a16="http://schemas.microsoft.com/office/drawing/2014/main" id="{B656A04F-492A-D0AF-9BF0-8ECEAA1B0CBA}"/>
                </a:ext>
              </a:extLst>
            </p:cNvPr>
            <p:cNvSpPr/>
            <p:nvPr/>
          </p:nvSpPr>
          <p:spPr>
            <a:xfrm>
              <a:off x="5776296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3" name="Group 208">
            <a:extLst>
              <a:ext uri="{FF2B5EF4-FFF2-40B4-BE49-F238E27FC236}">
                <a16:creationId xmlns:a16="http://schemas.microsoft.com/office/drawing/2014/main" id="{B943CDB5-0200-4E23-FBF6-056205B3E3D8}"/>
              </a:ext>
            </a:extLst>
          </p:cNvPr>
          <p:cNvGrpSpPr/>
          <p:nvPr/>
        </p:nvGrpSpPr>
        <p:grpSpPr>
          <a:xfrm>
            <a:off x="8386621" y="1217205"/>
            <a:ext cx="3134032" cy="3373586"/>
            <a:chOff x="8575598" y="1339841"/>
            <a:chExt cx="2988302" cy="3373586"/>
          </a:xfrm>
        </p:grpSpPr>
        <p:sp>
          <p:nvSpPr>
            <p:cNvPr id="164" name="Rectangle 170">
              <a:extLst>
                <a:ext uri="{FF2B5EF4-FFF2-40B4-BE49-F238E27FC236}">
                  <a16:creationId xmlns:a16="http://schemas.microsoft.com/office/drawing/2014/main" id="{FD547670-C4C1-82D5-0482-49296913DBAA}"/>
                </a:ext>
              </a:extLst>
            </p:cNvPr>
            <p:cNvSpPr/>
            <p:nvPr/>
          </p:nvSpPr>
          <p:spPr>
            <a:xfrm>
              <a:off x="8575599" y="4667708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171">
              <a:extLst>
                <a:ext uri="{FF2B5EF4-FFF2-40B4-BE49-F238E27FC236}">
                  <a16:creationId xmlns:a16="http://schemas.microsoft.com/office/drawing/2014/main" id="{2E73E26E-1F82-F1FF-367C-89EB3283ACD8}"/>
                </a:ext>
              </a:extLst>
            </p:cNvPr>
            <p:cNvSpPr/>
            <p:nvPr/>
          </p:nvSpPr>
          <p:spPr>
            <a:xfrm>
              <a:off x="8575598" y="1339841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6" name="Rectangle 80">
            <a:extLst>
              <a:ext uri="{FF2B5EF4-FFF2-40B4-BE49-F238E27FC236}">
                <a16:creationId xmlns:a16="http://schemas.microsoft.com/office/drawing/2014/main" id="{B8216289-9D35-2CAB-1456-3638CE9C7519}"/>
              </a:ext>
            </a:extLst>
          </p:cNvPr>
          <p:cNvSpPr/>
          <p:nvPr/>
        </p:nvSpPr>
        <p:spPr>
          <a:xfrm>
            <a:off x="8451712" y="1439378"/>
            <a:ext cx="300385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2222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-$</a:t>
            </a:r>
            <a:r>
              <a:rPr lang="en-US" sz="4000" b="1" dirty="0">
                <a:ln w="15875">
                  <a:noFill/>
                </a:ln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11.67 </a:t>
            </a:r>
            <a:endParaRPr kumimoji="0" lang="en-US" sz="4000" b="1" i="0" u="none" strike="noStrike" kern="1200" cap="none" spc="0" normalizeH="0" baseline="0" noProof="0" dirty="0">
              <a:ln w="15875">
                <a:noFill/>
              </a:ln>
              <a:solidFill>
                <a:srgbClr val="FF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09" name="Rounded Rectangle 109">
            <a:extLst>
              <a:ext uri="{FF2B5EF4-FFF2-40B4-BE49-F238E27FC236}">
                <a16:creationId xmlns:a16="http://schemas.microsoft.com/office/drawing/2014/main" id="{C8222B02-1218-7DBD-EB80-BF3F93825A5F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10" name="Group 191">
            <a:extLst>
              <a:ext uri="{FF2B5EF4-FFF2-40B4-BE49-F238E27FC236}">
                <a16:creationId xmlns:a16="http://schemas.microsoft.com/office/drawing/2014/main" id="{F30642C5-44EF-5EE2-E283-8CA3AB077417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211" name="Freeform: Shape 192">
              <a:extLst>
                <a:ext uri="{FF2B5EF4-FFF2-40B4-BE49-F238E27FC236}">
                  <a16:creationId xmlns:a16="http://schemas.microsoft.com/office/drawing/2014/main" id="{FC587A97-BD0C-7C4F-D458-FECAEC8EBC79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193">
              <a:extLst>
                <a:ext uri="{FF2B5EF4-FFF2-40B4-BE49-F238E27FC236}">
                  <a16:creationId xmlns:a16="http://schemas.microsoft.com/office/drawing/2014/main" id="{9925081D-FAD6-6021-222C-78CD2BDD7E6C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8" name="Rectangle 83">
            <a:extLst>
              <a:ext uri="{FF2B5EF4-FFF2-40B4-BE49-F238E27FC236}">
                <a16:creationId xmlns:a16="http://schemas.microsoft.com/office/drawing/2014/main" id="{A1CD9838-F854-E491-C7C1-686FF156486C}"/>
              </a:ext>
            </a:extLst>
          </p:cNvPr>
          <p:cNvSpPr/>
          <p:nvPr/>
        </p:nvSpPr>
        <p:spPr>
          <a:xfrm>
            <a:off x="8157669" y="2178177"/>
            <a:ext cx="2807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Average sales per day</a:t>
            </a:r>
          </a:p>
        </p:txBody>
      </p:sp>
      <p:sp>
        <p:nvSpPr>
          <p:cNvPr id="236" name="Rectangle 118">
            <a:extLst>
              <a:ext uri="{FF2B5EF4-FFF2-40B4-BE49-F238E27FC236}">
                <a16:creationId xmlns:a16="http://schemas.microsoft.com/office/drawing/2014/main" id="{20B441BF-AABF-5FE7-545E-1C712CADDAC7}"/>
              </a:ext>
            </a:extLst>
          </p:cNvPr>
          <p:cNvSpPr/>
          <p:nvPr/>
        </p:nvSpPr>
        <p:spPr>
          <a:xfrm>
            <a:off x="6159269" y="2601573"/>
            <a:ext cx="2476830" cy="1225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By 1.30%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Insignificant change</a:t>
            </a:r>
          </a:p>
        </p:txBody>
      </p:sp>
      <p:sp>
        <p:nvSpPr>
          <p:cNvPr id="237" name="Rectangle 118">
            <a:extLst>
              <a:ext uri="{FF2B5EF4-FFF2-40B4-BE49-F238E27FC236}">
                <a16:creationId xmlns:a16="http://schemas.microsoft.com/office/drawing/2014/main" id="{02E4A3EE-708F-E0D3-8C10-299525D18143}"/>
              </a:ext>
            </a:extLst>
          </p:cNvPr>
          <p:cNvSpPr/>
          <p:nvPr/>
        </p:nvSpPr>
        <p:spPr>
          <a:xfrm>
            <a:off x="3466067" y="2613303"/>
            <a:ext cx="2476830" cy="20873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By 6.32%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Significant change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is n</a:t>
            </a:r>
            <a:r>
              <a:rPr lang="en-US" altLang="zh-CN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100% correct</a:t>
            </a:r>
            <a:endParaRPr lang="en-US" sz="1400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Rectangle 118">
            <a:extLst>
              <a:ext uri="{FF2B5EF4-FFF2-40B4-BE49-F238E27FC236}">
                <a16:creationId xmlns:a16="http://schemas.microsoft.com/office/drawing/2014/main" id="{0151519F-C39D-3ED2-5FC5-8958BBF7483B}"/>
              </a:ext>
            </a:extLst>
          </p:cNvPr>
          <p:cNvSpPr/>
          <p:nvPr/>
        </p:nvSpPr>
        <p:spPr>
          <a:xfrm>
            <a:off x="8741586" y="2622881"/>
            <a:ext cx="2476830" cy="1656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By 7.87.30%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Significant change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is n</a:t>
            </a:r>
            <a:r>
              <a:rPr lang="en-US" altLang="zh-CN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100% correct</a:t>
            </a:r>
            <a:endParaRPr lang="en-US" sz="1400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9">
            <a:extLst>
              <a:ext uri="{FF2B5EF4-FFF2-40B4-BE49-F238E27FC236}">
                <a16:creationId xmlns:a16="http://schemas.microsoft.com/office/drawing/2014/main" id="{33BFB379-1E83-730E-64B8-82397627C919}"/>
              </a:ext>
            </a:extLst>
          </p:cNvPr>
          <p:cNvSpPr txBox="1"/>
          <p:nvPr/>
        </p:nvSpPr>
        <p:spPr>
          <a:xfrm>
            <a:off x="4047207" y="165381"/>
            <a:ext cx="409759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Graphical Result by Dates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0249DF-94A0-B98E-1D2D-79917908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08" y="781050"/>
            <a:ext cx="37909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29985E-0B14-4DAA-9EF3-7D9752844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42" y="836811"/>
            <a:ext cx="36671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399A5C1-BCFB-BD12-966C-0843668F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33" y="3551807"/>
            <a:ext cx="36671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96644E9-2CC7-4D19-2B09-7C669451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42" y="3479946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81">
            <a:extLst>
              <a:ext uri="{FF2B5EF4-FFF2-40B4-BE49-F238E27FC236}">
                <a16:creationId xmlns:a16="http://schemas.microsoft.com/office/drawing/2014/main" id="{3A752CFC-CE1F-06A4-039B-63869773DA8A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49" name="Freeform: Shape 82">
              <a:extLst>
                <a:ext uri="{FF2B5EF4-FFF2-40B4-BE49-F238E27FC236}">
                  <a16:creationId xmlns:a16="http://schemas.microsoft.com/office/drawing/2014/main" id="{2787FC4B-C766-B540-0BE9-EB3466295B8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83">
              <a:extLst>
                <a:ext uri="{FF2B5EF4-FFF2-40B4-BE49-F238E27FC236}">
                  <a16:creationId xmlns:a16="http://schemas.microsoft.com/office/drawing/2014/main" id="{E022353A-87C8-F950-DD3F-7C329296DA1B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58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0">
            <a:extLst>
              <a:ext uri="{FF2B5EF4-FFF2-40B4-BE49-F238E27FC236}">
                <a16:creationId xmlns:a16="http://schemas.microsoft.com/office/drawing/2014/main" id="{DB4B3131-D4FD-0324-0AAE-D103567E3684}"/>
              </a:ext>
            </a:extLst>
          </p:cNvPr>
          <p:cNvGrpSpPr/>
          <p:nvPr/>
        </p:nvGrpSpPr>
        <p:grpSpPr>
          <a:xfrm>
            <a:off x="726745" y="791378"/>
            <a:ext cx="10738510" cy="2538928"/>
            <a:chOff x="867916" y="909911"/>
            <a:chExt cx="10738510" cy="2538928"/>
          </a:xfrm>
        </p:grpSpPr>
        <p:grpSp>
          <p:nvGrpSpPr>
            <p:cNvPr id="5" name="Group 155">
              <a:extLst>
                <a:ext uri="{FF2B5EF4-FFF2-40B4-BE49-F238E27FC236}">
                  <a16:creationId xmlns:a16="http://schemas.microsoft.com/office/drawing/2014/main" id="{C6A25ED8-D767-1EFE-F27D-10707804652D}"/>
                </a:ext>
              </a:extLst>
            </p:cNvPr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40" name="Rectangle 77">
                <a:extLst>
                  <a:ext uri="{FF2B5EF4-FFF2-40B4-BE49-F238E27FC236}">
                    <a16:creationId xmlns:a16="http://schemas.microsoft.com/office/drawing/2014/main" id="{F1C20300-DB78-BF34-8B09-6D5B1DC29FD2}"/>
                  </a:ext>
                </a:extLst>
              </p:cNvPr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91">
                <a:extLst>
                  <a:ext uri="{FF2B5EF4-FFF2-40B4-BE49-F238E27FC236}">
                    <a16:creationId xmlns:a16="http://schemas.microsoft.com/office/drawing/2014/main" id="{EB2DDAAD-1425-4F7E-6EBF-C3EE9EEE2C01}"/>
                  </a:ext>
                </a:extLst>
              </p:cNvPr>
              <p:cNvSpPr txBox="1"/>
              <p:nvPr/>
            </p:nvSpPr>
            <p:spPr>
              <a:xfrm>
                <a:off x="1655077" y="2434296"/>
                <a:ext cx="15639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Three days lost</a:t>
                </a:r>
              </a:p>
            </p:txBody>
          </p:sp>
          <p:sp>
            <p:nvSpPr>
              <p:cNvPr id="42" name="TextBox 95">
                <a:extLst>
                  <a:ext uri="{FF2B5EF4-FFF2-40B4-BE49-F238E27FC236}">
                    <a16:creationId xmlns:a16="http://schemas.microsoft.com/office/drawing/2014/main" id="{B6E4469D-AA66-1841-774E-A031424C6102}"/>
                  </a:ext>
                </a:extLst>
              </p:cNvPr>
              <p:cNvSpPr txBox="1"/>
              <p:nvPr/>
            </p:nvSpPr>
            <p:spPr>
              <a:xfrm>
                <a:off x="1201660" y="1745620"/>
                <a:ext cx="26754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$ 1,871,038.4 </a:t>
                </a:r>
              </a:p>
            </p:txBody>
          </p:sp>
          <p:sp>
            <p:nvSpPr>
              <p:cNvPr id="44" name="Oval 41">
                <a:extLst>
                  <a:ext uri="{FF2B5EF4-FFF2-40B4-BE49-F238E27FC236}">
                    <a16:creationId xmlns:a16="http://schemas.microsoft.com/office/drawing/2014/main" id="{A9FE071D-831B-F903-EEC0-B5D81A753108}"/>
                  </a:ext>
                </a:extLst>
              </p:cNvPr>
              <p:cNvSpPr/>
              <p:nvPr/>
            </p:nvSpPr>
            <p:spPr>
              <a:xfrm>
                <a:off x="2219761" y="909911"/>
                <a:ext cx="648489" cy="648488"/>
              </a:xfrm>
              <a:prstGeom prst="ellipse">
                <a:avLst/>
              </a:prstGeom>
              <a:solidFill>
                <a:srgbClr val="30353F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144">
              <a:extLst>
                <a:ext uri="{FF2B5EF4-FFF2-40B4-BE49-F238E27FC236}">
                  <a16:creationId xmlns:a16="http://schemas.microsoft.com/office/drawing/2014/main" id="{81CE73D9-6B50-ED2A-AAA3-0D0FE1028160}"/>
                </a:ext>
              </a:extLst>
            </p:cNvPr>
            <p:cNvGrpSpPr/>
            <p:nvPr/>
          </p:nvGrpSpPr>
          <p:grpSpPr>
            <a:xfrm>
              <a:off x="4612641" y="909911"/>
              <a:ext cx="3312642" cy="2524205"/>
              <a:chOff x="8012403" y="909911"/>
              <a:chExt cx="3312642" cy="2524205"/>
            </a:xfrm>
          </p:grpSpPr>
          <p:sp>
            <p:nvSpPr>
              <p:cNvPr id="17" name="Rectangle 79">
                <a:extLst>
                  <a:ext uri="{FF2B5EF4-FFF2-40B4-BE49-F238E27FC236}">
                    <a16:creationId xmlns:a16="http://schemas.microsoft.com/office/drawing/2014/main" id="{AA40A77A-216F-09A9-0901-CA5699D2E1A6}"/>
                  </a:ext>
                </a:extLst>
              </p:cNvPr>
              <p:cNvSpPr/>
              <p:nvPr/>
            </p:nvSpPr>
            <p:spPr>
              <a:xfrm>
                <a:off x="8012403" y="1300608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30">
                <a:extLst>
                  <a:ext uri="{FF2B5EF4-FFF2-40B4-BE49-F238E27FC236}">
                    <a16:creationId xmlns:a16="http://schemas.microsoft.com/office/drawing/2014/main" id="{9AF5F645-4852-F3F1-E00F-EEFFDC7F21C0}"/>
                  </a:ext>
                </a:extLst>
              </p:cNvPr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34" name="Oval 51">
                  <a:extLst>
                    <a:ext uri="{FF2B5EF4-FFF2-40B4-BE49-F238E27FC236}">
                      <a16:creationId xmlns:a16="http://schemas.microsoft.com/office/drawing/2014/main" id="{4C058063-5001-F5FC-6889-817F79233AB2}"/>
                    </a:ext>
                  </a:extLst>
                </p:cNvPr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5" name="Group 52">
                  <a:extLst>
                    <a:ext uri="{FF2B5EF4-FFF2-40B4-BE49-F238E27FC236}">
                      <a16:creationId xmlns:a16="http://schemas.microsoft.com/office/drawing/2014/main" id="{96B152D6-F919-8ECA-F536-AEF621E77DAA}"/>
                    </a:ext>
                  </a:extLst>
                </p:cNvPr>
                <p:cNvGrpSpPr/>
                <p:nvPr/>
              </p:nvGrpSpPr>
              <p:grpSpPr>
                <a:xfrm>
                  <a:off x="9560765" y="1242641"/>
                  <a:ext cx="191873" cy="58737"/>
                  <a:chOff x="8245475" y="3925888"/>
                  <a:chExt cx="233363" cy="71438"/>
                </a:xfrm>
              </p:grpSpPr>
              <p:sp>
                <p:nvSpPr>
                  <p:cNvPr id="36" name="Freeform 27">
                    <a:extLst>
                      <a:ext uri="{FF2B5EF4-FFF2-40B4-BE49-F238E27FC236}">
                        <a16:creationId xmlns:a16="http://schemas.microsoft.com/office/drawing/2014/main" id="{ACD751CD-67CF-CC2C-5FF1-5E991E8BC1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28">
                    <a:extLst>
                      <a:ext uri="{FF2B5EF4-FFF2-40B4-BE49-F238E27FC236}">
                        <a16:creationId xmlns:a16="http://schemas.microsoft.com/office/drawing/2014/main" id="{5E7217F2-173C-1514-A2FF-85C11B50DE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29">
                    <a:extLst>
                      <a:ext uri="{FF2B5EF4-FFF2-40B4-BE49-F238E27FC236}">
                        <a16:creationId xmlns:a16="http://schemas.microsoft.com/office/drawing/2014/main" id="{36BA32D7-CA08-86E7-B735-F4B30816EF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9" name="Straight Connector 99">
                <a:extLst>
                  <a:ext uri="{FF2B5EF4-FFF2-40B4-BE49-F238E27FC236}">
                    <a16:creationId xmlns:a16="http://schemas.microsoft.com/office/drawing/2014/main" id="{57B8EF56-BF24-F692-B42A-D91099195DBF}"/>
                  </a:ext>
                </a:extLst>
              </p:cNvPr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27">
                <a:extLst>
                  <a:ext uri="{FF2B5EF4-FFF2-40B4-BE49-F238E27FC236}">
                    <a16:creationId xmlns:a16="http://schemas.microsoft.com/office/drawing/2014/main" id="{D5C3908E-A9F2-1449-47AF-37F6F5D6073E}"/>
                  </a:ext>
                </a:extLst>
              </p:cNvPr>
              <p:cNvGrpSpPr/>
              <p:nvPr/>
            </p:nvGrpSpPr>
            <p:grpSpPr>
              <a:xfrm>
                <a:off x="8638496" y="1574753"/>
                <a:ext cx="377443" cy="1101223"/>
                <a:chOff x="8638497" y="1574753"/>
                <a:chExt cx="377443" cy="1101223"/>
              </a:xfrm>
            </p:grpSpPr>
            <p:sp>
              <p:nvSpPr>
                <p:cNvPr id="28" name="TextBox 98">
                  <a:extLst>
                    <a:ext uri="{FF2B5EF4-FFF2-40B4-BE49-F238E27FC236}">
                      <a16:creationId xmlns:a16="http://schemas.microsoft.com/office/drawing/2014/main" id="{3814F0F5-BD1F-7B42-BE0B-170AF215577D}"/>
                    </a:ext>
                  </a:extLst>
                </p:cNvPr>
                <p:cNvSpPr txBox="1"/>
                <p:nvPr/>
              </p:nvSpPr>
              <p:spPr>
                <a:xfrm>
                  <a:off x="8654302" y="1574753"/>
                  <a:ext cx="3504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Date</a:t>
                  </a:r>
                </a:p>
              </p:txBody>
            </p:sp>
            <p:grpSp>
              <p:nvGrpSpPr>
                <p:cNvPr id="29" name="Group 124">
                  <a:extLst>
                    <a:ext uri="{FF2B5EF4-FFF2-40B4-BE49-F238E27FC236}">
                      <a16:creationId xmlns:a16="http://schemas.microsoft.com/office/drawing/2014/main" id="{E6C88829-A6BA-B27A-E976-BB09D292B403}"/>
                    </a:ext>
                  </a:extLst>
                </p:cNvPr>
                <p:cNvGrpSpPr/>
                <p:nvPr/>
              </p:nvGrpSpPr>
              <p:grpSpPr>
                <a:xfrm>
                  <a:off x="8638497" y="1925545"/>
                  <a:ext cx="377443" cy="750431"/>
                  <a:chOff x="8431947" y="1925545"/>
                  <a:chExt cx="377443" cy="750431"/>
                </a:xfrm>
              </p:grpSpPr>
              <p:sp>
                <p:nvSpPr>
                  <p:cNvPr id="30" name="TextBox 102">
                    <a:extLst>
                      <a:ext uri="{FF2B5EF4-FFF2-40B4-BE49-F238E27FC236}">
                        <a16:creationId xmlns:a16="http://schemas.microsoft.com/office/drawing/2014/main" id="{BBF49696-C57F-09CA-9E40-A0CEFB27702C}"/>
                      </a:ext>
                    </a:extLst>
                  </p:cNvPr>
                  <p:cNvSpPr txBox="1"/>
                  <p:nvPr/>
                </p:nvSpPr>
                <p:spPr>
                  <a:xfrm>
                    <a:off x="8435377" y="1925545"/>
                    <a:ext cx="3735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31/03</a:t>
                    </a:r>
                  </a:p>
                </p:txBody>
              </p:sp>
              <p:sp>
                <p:nvSpPr>
                  <p:cNvPr id="31" name="TextBox 104">
                    <a:extLst>
                      <a:ext uri="{FF2B5EF4-FFF2-40B4-BE49-F238E27FC236}">
                        <a16:creationId xmlns:a16="http://schemas.microsoft.com/office/drawing/2014/main" id="{82874FBF-5C05-3718-49D2-7088541E26AD}"/>
                      </a:ext>
                    </a:extLst>
                  </p:cNvPr>
                  <p:cNvSpPr txBox="1"/>
                  <p:nvPr/>
                </p:nvSpPr>
                <p:spPr>
                  <a:xfrm>
                    <a:off x="8435890" y="2208427"/>
                    <a:ext cx="3735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01/04</a:t>
                    </a:r>
                  </a:p>
                </p:txBody>
              </p:sp>
              <p:sp>
                <p:nvSpPr>
                  <p:cNvPr id="32" name="TextBox 105">
                    <a:extLst>
                      <a:ext uri="{FF2B5EF4-FFF2-40B4-BE49-F238E27FC236}">
                        <a16:creationId xmlns:a16="http://schemas.microsoft.com/office/drawing/2014/main" id="{A7F8E5D5-938A-DEEA-BF84-5F67B499A4C3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947" y="2491310"/>
                    <a:ext cx="3735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02/04</a:t>
                    </a:r>
                  </a:p>
                </p:txBody>
              </p:sp>
            </p:grpSp>
          </p:grpSp>
          <p:grpSp>
            <p:nvGrpSpPr>
              <p:cNvPr id="21" name="Group 128">
                <a:extLst>
                  <a:ext uri="{FF2B5EF4-FFF2-40B4-BE49-F238E27FC236}">
                    <a16:creationId xmlns:a16="http://schemas.microsoft.com/office/drawing/2014/main" id="{6E31E6B6-18F5-A3FB-9886-1D44B8A260C2}"/>
                  </a:ext>
                </a:extLst>
              </p:cNvPr>
              <p:cNvGrpSpPr/>
              <p:nvPr/>
            </p:nvGrpSpPr>
            <p:grpSpPr>
              <a:xfrm>
                <a:off x="10044353" y="1574753"/>
                <a:ext cx="565475" cy="1078117"/>
                <a:chOff x="10044354" y="1574753"/>
                <a:chExt cx="565475" cy="1078117"/>
              </a:xfrm>
            </p:grpSpPr>
            <p:sp>
              <p:nvSpPr>
                <p:cNvPr id="22" name="TextBox 94">
                  <a:extLst>
                    <a:ext uri="{FF2B5EF4-FFF2-40B4-BE49-F238E27FC236}">
                      <a16:creationId xmlns:a16="http://schemas.microsoft.com/office/drawing/2014/main" id="{C2D1CC7D-398C-4C72-3761-667A22DD8EC6}"/>
                    </a:ext>
                  </a:extLst>
                </p:cNvPr>
                <p:cNvSpPr txBox="1"/>
                <p:nvPr/>
              </p:nvSpPr>
              <p:spPr>
                <a:xfrm>
                  <a:off x="10109436" y="1574753"/>
                  <a:ext cx="50039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Values</a:t>
                  </a:r>
                </a:p>
              </p:txBody>
            </p:sp>
            <p:grpSp>
              <p:nvGrpSpPr>
                <p:cNvPr id="23" name="Group 125">
                  <a:extLst>
                    <a:ext uri="{FF2B5EF4-FFF2-40B4-BE49-F238E27FC236}">
                      <a16:creationId xmlns:a16="http://schemas.microsoft.com/office/drawing/2014/main" id="{52B386A3-FEDD-8D1C-6D8C-84D0FC8785EA}"/>
                    </a:ext>
                  </a:extLst>
                </p:cNvPr>
                <p:cNvGrpSpPr/>
                <p:nvPr/>
              </p:nvGrpSpPr>
              <p:grpSpPr>
                <a:xfrm>
                  <a:off x="10044354" y="1925545"/>
                  <a:ext cx="489204" cy="727325"/>
                  <a:chOff x="10002235" y="1925545"/>
                  <a:chExt cx="489204" cy="727325"/>
                </a:xfrm>
              </p:grpSpPr>
              <p:sp>
                <p:nvSpPr>
                  <p:cNvPr id="24" name="TextBox 106">
                    <a:extLst>
                      <a:ext uri="{FF2B5EF4-FFF2-40B4-BE49-F238E27FC236}">
                        <a16:creationId xmlns:a16="http://schemas.microsoft.com/office/drawing/2014/main" id="{71CE9038-9194-D7AC-534A-804C41883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4965" y="1925545"/>
                    <a:ext cx="46647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- 6.67%</a:t>
                    </a:r>
                  </a:p>
                </p:txBody>
              </p:sp>
              <p:sp>
                <p:nvSpPr>
                  <p:cNvPr id="25" name="TextBox 107">
                    <a:extLst>
                      <a:ext uri="{FF2B5EF4-FFF2-40B4-BE49-F238E27FC236}">
                        <a16:creationId xmlns:a16="http://schemas.microsoft.com/office/drawing/2014/main" id="{5364F636-4D1C-6C08-87C6-A5A64E8222A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4158" y="2201504"/>
                    <a:ext cx="46647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- 6.05%</a:t>
                    </a:r>
                  </a:p>
                </p:txBody>
              </p:sp>
              <p:sp>
                <p:nvSpPr>
                  <p:cNvPr id="26" name="TextBox 108">
                    <a:extLst>
                      <a:ext uri="{FF2B5EF4-FFF2-40B4-BE49-F238E27FC236}">
                        <a16:creationId xmlns:a16="http://schemas.microsoft.com/office/drawing/2014/main" id="{36ACCA39-6C1F-68AA-52F1-76871D7A042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2235" y="2468204"/>
                    <a:ext cx="46647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- 6.12%</a:t>
                    </a:r>
                  </a:p>
                </p:txBody>
              </p:sp>
            </p:grpSp>
          </p:grpSp>
        </p:grpSp>
        <p:grpSp>
          <p:nvGrpSpPr>
            <p:cNvPr id="7" name="Group 154">
              <a:extLst>
                <a:ext uri="{FF2B5EF4-FFF2-40B4-BE49-F238E27FC236}">
                  <a16:creationId xmlns:a16="http://schemas.microsoft.com/office/drawing/2014/main" id="{99880B0A-EF89-D6FD-BEB9-71F873F88C07}"/>
                </a:ext>
              </a:extLst>
            </p:cNvPr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8" name="Rectangle 145">
                <a:extLst>
                  <a:ext uri="{FF2B5EF4-FFF2-40B4-BE49-F238E27FC236}">
                    <a16:creationId xmlns:a16="http://schemas.microsoft.com/office/drawing/2014/main" id="{D47A9D27-468A-B53E-6CCF-6DC71CAB7332}"/>
                  </a:ext>
                </a:extLst>
              </p:cNvPr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146">
                <a:extLst>
                  <a:ext uri="{FF2B5EF4-FFF2-40B4-BE49-F238E27FC236}">
                    <a16:creationId xmlns:a16="http://schemas.microsoft.com/office/drawing/2014/main" id="{C0931486-2DF0-3ACD-6C5F-8E642D7C72E7}"/>
                  </a:ext>
                </a:extLst>
              </p:cNvPr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2" name="Oval 147">
                  <a:extLst>
                    <a:ext uri="{FF2B5EF4-FFF2-40B4-BE49-F238E27FC236}">
                      <a16:creationId xmlns:a16="http://schemas.microsoft.com/office/drawing/2014/main" id="{F510A521-8826-9ECD-412F-AE211B78BF39}"/>
                    </a:ext>
                  </a:extLst>
                </p:cNvPr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48">
                  <a:extLst>
                    <a:ext uri="{FF2B5EF4-FFF2-40B4-BE49-F238E27FC236}">
                      <a16:creationId xmlns:a16="http://schemas.microsoft.com/office/drawing/2014/main" id="{8A609F05-09FE-637B-5FB7-0A7E97E3F5CD}"/>
                    </a:ext>
                  </a:extLst>
                </p:cNvPr>
                <p:cNvGrpSpPr/>
                <p:nvPr/>
              </p:nvGrpSpPr>
              <p:grpSpPr>
                <a:xfrm>
                  <a:off x="4016351" y="2384945"/>
                  <a:ext cx="176557" cy="85818"/>
                  <a:chOff x="4752975" y="2330451"/>
                  <a:chExt cx="911225" cy="442912"/>
                </a:xfrm>
              </p:grpSpPr>
              <p:sp>
                <p:nvSpPr>
                  <p:cNvPr id="15" name="Freeform 6">
                    <a:extLst>
                      <a:ext uri="{FF2B5EF4-FFF2-40B4-BE49-F238E27FC236}">
                        <a16:creationId xmlns:a16="http://schemas.microsoft.com/office/drawing/2014/main" id="{501DB54E-DF14-CE4B-5144-9D42DCE18D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" name="Freeform 7">
                    <a:extLst>
                      <a:ext uri="{FF2B5EF4-FFF2-40B4-BE49-F238E27FC236}">
                        <a16:creationId xmlns:a16="http://schemas.microsoft.com/office/drawing/2014/main" id="{74736525-146D-B8A8-E3B1-99F24881C1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" name="TextBox 152">
                <a:extLst>
                  <a:ext uri="{FF2B5EF4-FFF2-40B4-BE49-F238E27FC236}">
                    <a16:creationId xmlns:a16="http://schemas.microsoft.com/office/drawing/2014/main" id="{3C66C0FE-7A41-3A24-8D51-D3996240E2BC}"/>
                  </a:ext>
                </a:extLst>
              </p:cNvPr>
              <p:cNvSpPr txBox="1"/>
              <p:nvPr/>
            </p:nvSpPr>
            <p:spPr>
              <a:xfrm>
                <a:off x="9385517" y="2498981"/>
                <a:ext cx="15687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</a:rPr>
                  <a:t>Annual lost</a:t>
                </a:r>
              </a:p>
            </p:txBody>
          </p:sp>
          <p:sp>
            <p:nvSpPr>
              <p:cNvPr id="11" name="TextBox 153">
                <a:extLst>
                  <a:ext uri="{FF2B5EF4-FFF2-40B4-BE49-F238E27FC236}">
                    <a16:creationId xmlns:a16="http://schemas.microsoft.com/office/drawing/2014/main" id="{D9C17847-B6DA-6914-9E1C-15D493A0DE1D}"/>
                  </a:ext>
                </a:extLst>
              </p:cNvPr>
              <p:cNvSpPr txBox="1"/>
              <p:nvPr/>
            </p:nvSpPr>
            <p:spPr>
              <a:xfrm>
                <a:off x="8636690" y="1780600"/>
                <a:ext cx="32685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$ 83,089,696,900</a:t>
                </a:r>
              </a:p>
            </p:txBody>
          </p:sp>
        </p:grpSp>
      </p:grpSp>
      <p:grpSp>
        <p:nvGrpSpPr>
          <p:cNvPr id="52" name="Group 157">
            <a:extLst>
              <a:ext uri="{FF2B5EF4-FFF2-40B4-BE49-F238E27FC236}">
                <a16:creationId xmlns:a16="http://schemas.microsoft.com/office/drawing/2014/main" id="{3CEB3F9E-A2B8-5FC0-F270-4846D5791E17}"/>
              </a:ext>
            </a:extLst>
          </p:cNvPr>
          <p:cNvGrpSpPr/>
          <p:nvPr/>
        </p:nvGrpSpPr>
        <p:grpSpPr>
          <a:xfrm>
            <a:off x="3339605" y="3957452"/>
            <a:ext cx="4903841" cy="2332715"/>
            <a:chOff x="867913" y="3748096"/>
            <a:chExt cx="4903841" cy="2332715"/>
          </a:xfrm>
        </p:grpSpPr>
        <p:sp>
          <p:nvSpPr>
            <p:cNvPr id="53" name="Rectangle 81">
              <a:extLst>
                <a:ext uri="{FF2B5EF4-FFF2-40B4-BE49-F238E27FC236}">
                  <a16:creationId xmlns:a16="http://schemas.microsoft.com/office/drawing/2014/main" id="{23F0F967-19DF-9D55-6155-CCA7CFD7F72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67913" y="3748096"/>
              <a:ext cx="4903841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82">
              <a:extLst>
                <a:ext uri="{FF2B5EF4-FFF2-40B4-BE49-F238E27FC236}">
                  <a16:creationId xmlns:a16="http://schemas.microsoft.com/office/drawing/2014/main" id="{106DA55E-FC63-BC96-98FC-C04CB3553371}"/>
                </a:ext>
              </a:extLst>
            </p:cNvPr>
            <p:cNvSpPr txBox="1"/>
            <p:nvPr/>
          </p:nvSpPr>
          <p:spPr>
            <a:xfrm>
              <a:off x="2620001" y="4478655"/>
              <a:ext cx="1856277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200" b="1" dirty="0"/>
                <a:t>6.3%</a:t>
              </a:r>
            </a:p>
          </p:txBody>
        </p:sp>
        <p:sp>
          <p:nvSpPr>
            <p:cNvPr id="55" name="TextBox 156">
              <a:extLst>
                <a:ext uri="{FF2B5EF4-FFF2-40B4-BE49-F238E27FC236}">
                  <a16:creationId xmlns:a16="http://schemas.microsoft.com/office/drawing/2014/main" id="{AD018DBC-1E0E-E9FF-27FD-23917B1467D6}"/>
                </a:ext>
              </a:extLst>
            </p:cNvPr>
            <p:cNvSpPr txBox="1"/>
            <p:nvPr/>
          </p:nvSpPr>
          <p:spPr>
            <a:xfrm>
              <a:off x="2069843" y="3956466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tabLst>
                  <a:tab pos="347663" algn="l"/>
                </a:tabLst>
              </a:pPr>
              <a:endParaRPr lang="en-US" sz="2400" dirty="0">
                <a:solidFill>
                  <a:srgbClr val="30353F"/>
                </a:solidFill>
                <a:latin typeface="+mj-lt"/>
              </a:endParaRPr>
            </a:p>
          </p:txBody>
        </p:sp>
      </p:grpSp>
      <p:sp>
        <p:nvSpPr>
          <p:cNvPr id="61" name="TextBox 156">
            <a:extLst>
              <a:ext uri="{FF2B5EF4-FFF2-40B4-BE49-F238E27FC236}">
                <a16:creationId xmlns:a16="http://schemas.microsoft.com/office/drawing/2014/main" id="{D1BA8B76-1003-0125-DB9E-394B438D21FE}"/>
              </a:ext>
            </a:extLst>
          </p:cNvPr>
          <p:cNvSpPr txBox="1"/>
          <p:nvPr/>
        </p:nvSpPr>
        <p:spPr>
          <a:xfrm>
            <a:off x="4318718" y="4200633"/>
            <a:ext cx="29646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400" dirty="0">
                <a:solidFill>
                  <a:srgbClr val="30353F"/>
                </a:solidFill>
                <a:latin typeface="+mj-lt"/>
              </a:rPr>
              <a:t>DECREASE PERCENTAGE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CBB282-97A9-BD9F-94A4-184E2CF67CEC}"/>
              </a:ext>
            </a:extLst>
          </p:cNvPr>
          <p:cNvSpPr txBox="1"/>
          <p:nvPr/>
        </p:nvSpPr>
        <p:spPr>
          <a:xfrm>
            <a:off x="4777533" y="165381"/>
            <a:ext cx="26369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Financial Impact</a:t>
            </a:r>
          </a:p>
        </p:txBody>
      </p:sp>
    </p:spTree>
    <p:extLst>
      <p:ext uri="{BB962C8B-B14F-4D97-AF65-F5344CB8AC3E}">
        <p14:creationId xmlns:p14="http://schemas.microsoft.com/office/powerpoint/2010/main" val="389999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81">
            <a:extLst>
              <a:ext uri="{FF2B5EF4-FFF2-40B4-BE49-F238E27FC236}">
                <a16:creationId xmlns:a16="http://schemas.microsoft.com/office/drawing/2014/main" id="{8C27369F-90AB-D162-89C3-95FA535FA036}"/>
              </a:ext>
            </a:extLst>
          </p:cNvPr>
          <p:cNvGrpSpPr/>
          <p:nvPr/>
        </p:nvGrpSpPr>
        <p:grpSpPr>
          <a:xfrm>
            <a:off x="0" y="4973561"/>
            <a:ext cx="12192000" cy="1909138"/>
            <a:chOff x="0" y="4948862"/>
            <a:chExt cx="12192000" cy="1909138"/>
          </a:xfrm>
        </p:grpSpPr>
        <p:sp>
          <p:nvSpPr>
            <p:cNvPr id="17" name="Freeform: Shape 82">
              <a:extLst>
                <a:ext uri="{FF2B5EF4-FFF2-40B4-BE49-F238E27FC236}">
                  <a16:creationId xmlns:a16="http://schemas.microsoft.com/office/drawing/2014/main" id="{A35A98D6-62CB-8EE8-D907-877BA52127B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83">
              <a:extLst>
                <a:ext uri="{FF2B5EF4-FFF2-40B4-BE49-F238E27FC236}">
                  <a16:creationId xmlns:a16="http://schemas.microsoft.com/office/drawing/2014/main" id="{EFA30BBB-262A-18EE-77E9-01E1E92D81F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Freeform: Shape 77">
            <a:extLst>
              <a:ext uri="{FF2B5EF4-FFF2-40B4-BE49-F238E27FC236}">
                <a16:creationId xmlns:a16="http://schemas.microsoft.com/office/drawing/2014/main" id="{AAF43098-AD9E-9308-3074-B0BB6C873397}"/>
              </a:ext>
            </a:extLst>
          </p:cNvPr>
          <p:cNvSpPr/>
          <p:nvPr/>
        </p:nvSpPr>
        <p:spPr>
          <a:xfrm rot="5400000">
            <a:off x="9294643" y="4842880"/>
            <a:ext cx="3863142" cy="1931571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C8761F6-64CD-6A25-2A6E-F6A809EF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860" y="2686731"/>
            <a:ext cx="4468440" cy="438599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CF56CFF-B8B4-06AC-41DE-6C966C02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7930" y="1"/>
            <a:ext cx="3504070" cy="2279346"/>
          </a:xfrm>
          <a:prstGeom prst="rect">
            <a:avLst/>
          </a:prstGeom>
        </p:spPr>
      </p:pic>
      <p:sp>
        <p:nvSpPr>
          <p:cNvPr id="7" name="Freeform: Shape 75">
            <a:extLst>
              <a:ext uri="{FF2B5EF4-FFF2-40B4-BE49-F238E27FC236}">
                <a16:creationId xmlns:a16="http://schemas.microsoft.com/office/drawing/2014/main" id="{A654042B-D73B-6D3B-B6F3-82C5D296388C}"/>
              </a:ext>
            </a:extLst>
          </p:cNvPr>
          <p:cNvSpPr/>
          <p:nvPr/>
        </p:nvSpPr>
        <p:spPr>
          <a:xfrm rot="16200000">
            <a:off x="-1113197" y="1023258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73">
            <a:extLst>
              <a:ext uri="{FF2B5EF4-FFF2-40B4-BE49-F238E27FC236}">
                <a16:creationId xmlns:a16="http://schemas.microsoft.com/office/drawing/2014/main" id="{C673C600-BF8A-2819-0DF9-887FF9F61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683091" y="5372100"/>
            <a:ext cx="3351177" cy="1485900"/>
          </a:xfrm>
          <a:prstGeom prst="rect">
            <a:avLst/>
          </a:prstGeom>
        </p:spPr>
      </p:pic>
      <p:sp>
        <p:nvSpPr>
          <p:cNvPr id="10" name="Rectángulo 3">
            <a:extLst>
              <a:ext uri="{FF2B5EF4-FFF2-40B4-BE49-F238E27FC236}">
                <a16:creationId xmlns:a16="http://schemas.microsoft.com/office/drawing/2014/main" id="{2E7FA24E-63E6-EDF0-F9D0-9D829BAD553F}"/>
              </a:ext>
            </a:extLst>
          </p:cNvPr>
          <p:cNvSpPr/>
          <p:nvPr/>
        </p:nvSpPr>
        <p:spPr>
          <a:xfrm>
            <a:off x="386296" y="900833"/>
            <a:ext cx="8413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 know PowerPoint can be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overwhelming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with all the layouts, shapes, charts, and fonts. On top of that, creating slides you’re really satisfied with can take up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HOURS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of your busy schedule. But not today! Focus on polishing your ideas and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leave the designing to 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6B79A65-B9B7-4AB8-B2F1-247439884420}"/>
              </a:ext>
            </a:extLst>
          </p:cNvPr>
          <p:cNvSpPr txBox="1"/>
          <p:nvPr/>
        </p:nvSpPr>
        <p:spPr>
          <a:xfrm>
            <a:off x="393001" y="2257743"/>
            <a:ext cx="7518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How about using this template as your first draft?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Just fill in the content and send it our way. We’ll make sure your final PowerPoint looks exactly as you envision it! </a:t>
            </a: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3">
            <a:extLst>
              <a:ext uri="{FF2B5EF4-FFF2-40B4-BE49-F238E27FC236}">
                <a16:creationId xmlns:a16="http://schemas.microsoft.com/office/drawing/2014/main" id="{E124117C-C65C-F94F-8E30-3D99C64F105D}"/>
              </a:ext>
            </a:extLst>
          </p:cNvPr>
          <p:cNvSpPr/>
          <p:nvPr/>
        </p:nvSpPr>
        <p:spPr>
          <a:xfrm>
            <a:off x="414596" y="365680"/>
            <a:ext cx="1136280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Conclusions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strong negative effect on the total booking sales overweighs the benefit of the improvement in purchase/view rate and length of stay.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the other hand, the length of stay increased by 1.30% while the sales per night dropped by 7.87%, which decreases faster than it increases. This means even with the longer stay time, we can still end up with a decrease in total sales.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Rectángulo 3">
            <a:extLst>
              <a:ext uri="{FF2B5EF4-FFF2-40B4-BE49-F238E27FC236}">
                <a16:creationId xmlns:a16="http://schemas.microsoft.com/office/drawing/2014/main" id="{B0F5CAFF-C419-CD2C-ABCE-175E3CAFC2C6}"/>
              </a:ext>
            </a:extLst>
          </p:cNvPr>
          <p:cNvSpPr/>
          <p:nvPr/>
        </p:nvSpPr>
        <p:spPr>
          <a:xfrm>
            <a:off x="442896" y="3424200"/>
            <a:ext cx="613958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Recommendations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 webpage that displays star ratings instead of customer ratings!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1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</TotalTime>
  <Words>507</Words>
  <Application>Microsoft Office PowerPoint</Application>
  <PresentationFormat>宽屏</PresentationFormat>
  <Paragraphs>81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the hotels</dc:title>
  <dc:creator>Cindy Zhang</dc:creator>
  <cp:lastModifiedBy>Cindy Zhang</cp:lastModifiedBy>
  <cp:revision>6</cp:revision>
  <dcterms:created xsi:type="dcterms:W3CDTF">2023-05-06T22:07:42Z</dcterms:created>
  <dcterms:modified xsi:type="dcterms:W3CDTF">2023-05-12T10:53:13Z</dcterms:modified>
</cp:coreProperties>
</file>