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10693400"/>
  <p:notesSz cx="106934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nalfatecnicos.net/pregunta.php?id=85" TargetMode="External"/><Relationship Id="rId3" Type="http://schemas.openxmlformats.org/officeDocument/2006/relationships/hyperlink" Target="http://e-/" TargetMode="External"/><Relationship Id="rId4" Type="http://schemas.openxmlformats.org/officeDocument/2006/relationships/hyperlink" Target="http://www.arcotel.gob.ec/wp-content/uploads/2015/01/boletin-febrero-2020-.pdf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104765" cy="79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29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CAPITULO </a:t>
            </a:r>
            <a:r>
              <a:rPr dirty="0" sz="1200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 indent="319405">
              <a:lnSpc>
                <a:spcPct val="159200"/>
              </a:lnSpc>
            </a:pPr>
            <a:r>
              <a:rPr dirty="0" sz="1200" spc="-5" b="1">
                <a:latin typeface="Times New Roman"/>
                <a:cs typeface="Times New Roman"/>
              </a:rPr>
              <a:t>INTRODUCCIÓN A </a:t>
            </a:r>
            <a:r>
              <a:rPr dirty="0" sz="1200" b="1">
                <a:latin typeface="Times New Roman"/>
                <a:cs typeface="Times New Roman"/>
              </a:rPr>
              <a:t>LAS </a:t>
            </a:r>
            <a:r>
              <a:rPr dirty="0" sz="1200" spc="-5" b="1">
                <a:latin typeface="Times New Roman"/>
                <a:cs typeface="Times New Roman"/>
              </a:rPr>
              <a:t>REDES DE COMUNICACIONES MÓVILES  PROBLEMAS FUNDAMENTALES EN COMUNICACIONES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MÓVILES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9924" y="1775840"/>
            <a:ext cx="1645285" cy="63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9924" y="1775840"/>
            <a:ext cx="1645285" cy="63373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25"/>
              </a:spcBef>
            </a:pPr>
            <a:r>
              <a:rPr dirty="0" sz="1200" spc="-15" b="1">
                <a:latin typeface="Times New Roman"/>
                <a:cs typeface="Times New Roman"/>
              </a:rPr>
              <a:t>Propagación 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-16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Antenas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924" y="2412618"/>
            <a:ext cx="1645285" cy="1539875"/>
          </a:xfrm>
          <a:prstGeom prst="rect">
            <a:avLst/>
          </a:prstGeom>
          <a:solidFill>
            <a:srgbClr val="FFE8CA">
              <a:alpha val="90194"/>
            </a:srgbClr>
          </a:solidFill>
        </p:spPr>
        <p:txBody>
          <a:bodyPr wrap="square" lIns="0" tIns="57150" rIns="0" bIns="0" rtlCol="0" vert="horz">
            <a:spAutoFit/>
          </a:bodyPr>
          <a:lstStyle/>
          <a:p>
            <a:pPr marL="178435" marR="316865" indent="-114300">
              <a:lnSpc>
                <a:spcPct val="87900"/>
              </a:lnSpc>
              <a:spcBef>
                <a:spcPts val="450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30">
                <a:latin typeface="Georgia"/>
                <a:cs typeface="Georgia"/>
              </a:rPr>
              <a:t>Modelos  </a:t>
            </a:r>
            <a:r>
              <a:rPr dirty="0" sz="1200" spc="-25">
                <a:latin typeface="Georgia"/>
                <a:cs typeface="Georgia"/>
              </a:rPr>
              <a:t>Deterministicos</a:t>
            </a:r>
            <a:r>
              <a:rPr dirty="0" sz="1200" spc="-65">
                <a:latin typeface="Georgia"/>
                <a:cs typeface="Georgia"/>
              </a:rPr>
              <a:t> </a:t>
            </a:r>
            <a:r>
              <a:rPr dirty="0" sz="1200" spc="10">
                <a:latin typeface="Georgia"/>
                <a:cs typeface="Georgia"/>
              </a:rPr>
              <a:t>y  </a:t>
            </a:r>
            <a:r>
              <a:rPr dirty="0" sz="1200" spc="-20">
                <a:latin typeface="Georgia"/>
                <a:cs typeface="Georgia"/>
              </a:rPr>
              <a:t>Probabilisticos</a:t>
            </a:r>
            <a:endParaRPr sz="1200">
              <a:latin typeface="Georgia"/>
              <a:cs typeface="Georgia"/>
            </a:endParaRPr>
          </a:p>
          <a:p>
            <a:pPr marL="178435" marR="321310" indent="-114300">
              <a:lnSpc>
                <a:spcPts val="1270"/>
              </a:lnSpc>
              <a:spcBef>
                <a:spcPts val="220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30">
                <a:latin typeface="Georgia"/>
                <a:cs typeface="Georgia"/>
              </a:rPr>
              <a:t>Canales </a:t>
            </a:r>
            <a:r>
              <a:rPr dirty="0" sz="1200" spc="-15">
                <a:latin typeface="Georgia"/>
                <a:cs typeface="Georgia"/>
              </a:rPr>
              <a:t>de</a:t>
            </a:r>
            <a:r>
              <a:rPr dirty="0" sz="1200" spc="-105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Banda  </a:t>
            </a:r>
            <a:r>
              <a:rPr dirty="0" sz="1200" spc="-40">
                <a:latin typeface="Georgia"/>
                <a:cs typeface="Georgia"/>
              </a:rPr>
              <a:t>Ancha</a:t>
            </a:r>
            <a:endParaRPr sz="1200">
              <a:latin typeface="Georgia"/>
              <a:cs typeface="Georgia"/>
            </a:endParaRPr>
          </a:p>
          <a:p>
            <a:pPr marL="178435" indent="-114935">
              <a:lnSpc>
                <a:spcPts val="1350"/>
              </a:lnSpc>
              <a:spcBef>
                <a:spcPts val="25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30">
                <a:latin typeface="Georgia"/>
                <a:cs typeface="Georgia"/>
              </a:rPr>
              <a:t>Canales </a:t>
            </a:r>
            <a:r>
              <a:rPr dirty="0" sz="1200" spc="-15">
                <a:latin typeface="Georgia"/>
                <a:cs typeface="Georgia"/>
              </a:rPr>
              <a:t>de</a:t>
            </a:r>
            <a:r>
              <a:rPr dirty="0" sz="1200" spc="-40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Banda</a:t>
            </a:r>
            <a:endParaRPr sz="1200">
              <a:latin typeface="Georgia"/>
              <a:cs typeface="Georgia"/>
            </a:endParaRPr>
          </a:p>
          <a:p>
            <a:pPr algn="r" marR="892175">
              <a:lnSpc>
                <a:spcPts val="1350"/>
              </a:lnSpc>
            </a:pPr>
            <a:r>
              <a:rPr dirty="0" sz="1200" spc="-95">
                <a:latin typeface="Georgia"/>
                <a:cs typeface="Georgia"/>
              </a:rPr>
              <a:t>E</a:t>
            </a:r>
            <a:r>
              <a:rPr dirty="0" sz="1200" spc="-5">
                <a:latin typeface="Georgia"/>
                <a:cs typeface="Georgia"/>
              </a:rPr>
              <a:t>st</a:t>
            </a:r>
            <a:r>
              <a:rPr dirty="0" sz="1200" spc="-25">
                <a:latin typeface="Georgia"/>
                <a:cs typeface="Georgia"/>
              </a:rPr>
              <a:t>r</a:t>
            </a:r>
            <a:r>
              <a:rPr dirty="0" sz="1200" spc="-15">
                <a:latin typeface="Georgia"/>
                <a:cs typeface="Georgia"/>
              </a:rPr>
              <a:t>ec</a:t>
            </a:r>
            <a:r>
              <a:rPr dirty="0" sz="1200" spc="-25">
                <a:latin typeface="Georgia"/>
                <a:cs typeface="Georgia"/>
              </a:rPr>
              <a:t>h</a:t>
            </a:r>
            <a:r>
              <a:rPr dirty="0" sz="1200" spc="-20">
                <a:latin typeface="Georgia"/>
                <a:cs typeface="Georgia"/>
              </a:rPr>
              <a:t>a</a:t>
            </a:r>
            <a:endParaRPr sz="1200">
              <a:latin typeface="Georgia"/>
              <a:cs typeface="Georgia"/>
            </a:endParaRPr>
          </a:p>
          <a:p>
            <a:pPr algn="r" marL="114300" marR="929005" indent="-114300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114300" algn="l"/>
              </a:tabLst>
            </a:pPr>
            <a:r>
              <a:rPr dirty="0" sz="1200" spc="-65">
                <a:latin typeface="Georgia"/>
                <a:cs typeface="Georgia"/>
              </a:rPr>
              <a:t>A</a:t>
            </a:r>
            <a:r>
              <a:rPr dirty="0" sz="1200" spc="-35">
                <a:latin typeface="Georgia"/>
                <a:cs typeface="Georgia"/>
              </a:rPr>
              <a:t>n</a:t>
            </a:r>
            <a:r>
              <a:rPr dirty="0" sz="1200" spc="-30">
                <a:latin typeface="Georgia"/>
                <a:cs typeface="Georgia"/>
              </a:rPr>
              <a:t>t</a:t>
            </a:r>
            <a:r>
              <a:rPr dirty="0" sz="1200" spc="-20">
                <a:latin typeface="Georgia"/>
                <a:cs typeface="Georgia"/>
              </a:rPr>
              <a:t>en</a:t>
            </a:r>
            <a:r>
              <a:rPr dirty="0" sz="1200" spc="-20">
                <a:latin typeface="Georgia"/>
                <a:cs typeface="Georgia"/>
              </a:rPr>
              <a:t>as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5548" y="1775840"/>
            <a:ext cx="1645285" cy="633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95548" y="1775840"/>
            <a:ext cx="1645285" cy="633730"/>
          </a:xfrm>
          <a:prstGeom prst="rect">
            <a:avLst/>
          </a:prstGeom>
          <a:ln w="6350">
            <a:solidFill>
              <a:srgbClr val="2FE845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85725" marR="361315">
              <a:lnSpc>
                <a:spcPct val="87900"/>
              </a:lnSpc>
              <a:spcBef>
                <a:spcPts val="565"/>
              </a:spcBef>
            </a:pPr>
            <a:r>
              <a:rPr dirty="0" sz="1200" spc="-15" b="1">
                <a:latin typeface="Times New Roman"/>
                <a:cs typeface="Times New Roman"/>
              </a:rPr>
              <a:t>Tansmisión</a:t>
            </a:r>
            <a:r>
              <a:rPr dirty="0" sz="1200" spc="-16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Digital  </a:t>
            </a:r>
            <a:r>
              <a:rPr dirty="0" sz="1200" spc="10" b="1">
                <a:latin typeface="Times New Roman"/>
                <a:cs typeface="Times New Roman"/>
              </a:rPr>
              <a:t>sobre </a:t>
            </a:r>
            <a:r>
              <a:rPr dirty="0" sz="1200" b="1">
                <a:latin typeface="Times New Roman"/>
                <a:cs typeface="Times New Roman"/>
              </a:rPr>
              <a:t>canales  </a:t>
            </a:r>
            <a:r>
              <a:rPr dirty="0" sz="1200" spc="-10" b="1">
                <a:latin typeface="Times New Roman"/>
                <a:cs typeface="Times New Roman"/>
              </a:rPr>
              <a:t>inalámbricos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5548" y="2412618"/>
            <a:ext cx="1645285" cy="1539875"/>
          </a:xfrm>
          <a:prstGeom prst="rect">
            <a:avLst/>
          </a:prstGeom>
          <a:solidFill>
            <a:srgbClr val="CEF8D1">
              <a:alpha val="90194"/>
            </a:srgbClr>
          </a:solidFill>
        </p:spPr>
        <p:txBody>
          <a:bodyPr wrap="square" lIns="0" tIns="34925" rIns="0" bIns="0" rtlCol="0" vert="horz">
            <a:spAutoFit/>
          </a:bodyPr>
          <a:lstStyle/>
          <a:p>
            <a:pPr marL="178435" indent="-114935">
              <a:lnSpc>
                <a:spcPct val="100000"/>
              </a:lnSpc>
              <a:spcBef>
                <a:spcPts val="275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40">
                <a:latin typeface="Georgia"/>
                <a:cs typeface="Georgia"/>
              </a:rPr>
              <a:t>Modulación</a:t>
            </a:r>
            <a:endParaRPr sz="1200">
              <a:latin typeface="Georgia"/>
              <a:cs typeface="Georgia"/>
            </a:endParaRPr>
          </a:p>
          <a:p>
            <a:pPr marL="178435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30">
                <a:latin typeface="Georgia"/>
                <a:cs typeface="Georgia"/>
              </a:rPr>
              <a:t>Equalización</a:t>
            </a:r>
            <a:endParaRPr sz="1200">
              <a:latin typeface="Georgia"/>
              <a:cs typeface="Georgia"/>
            </a:endParaRPr>
          </a:p>
          <a:p>
            <a:pPr marL="178435" indent="-114935">
              <a:lnSpc>
                <a:spcPct val="100000"/>
              </a:lnSpc>
              <a:spcBef>
                <a:spcPts val="40"/>
              </a:spcBef>
              <a:buFont typeface="Trebuchet MS"/>
              <a:buChar char="•"/>
              <a:tabLst>
                <a:tab pos="179070" algn="l"/>
              </a:tabLst>
            </a:pPr>
            <a:r>
              <a:rPr dirty="0" sz="1200" spc="-30">
                <a:latin typeface="Georgia"/>
                <a:cs typeface="Georgia"/>
              </a:rPr>
              <a:t>Diversidad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1211" y="1775840"/>
            <a:ext cx="1645285" cy="633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71211" y="1775840"/>
            <a:ext cx="1645285" cy="633730"/>
          </a:xfrm>
          <a:prstGeom prst="rect">
            <a:avLst/>
          </a:prstGeom>
          <a:ln w="6350">
            <a:solidFill>
              <a:srgbClr val="5B9BD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86360" marR="502920">
              <a:lnSpc>
                <a:spcPct val="87900"/>
              </a:lnSpc>
              <a:spcBef>
                <a:spcPts val="565"/>
              </a:spcBef>
            </a:pPr>
            <a:r>
              <a:rPr dirty="0" sz="1200" b="1">
                <a:latin typeface="Times New Roman"/>
                <a:cs typeface="Times New Roman"/>
              </a:rPr>
              <a:t>Sistemas </a:t>
            </a:r>
            <a:r>
              <a:rPr dirty="0" sz="1200" spc="25" b="1">
                <a:latin typeface="Times New Roman"/>
                <a:cs typeface="Times New Roman"/>
              </a:rPr>
              <a:t>de  </a:t>
            </a:r>
            <a:r>
              <a:rPr dirty="0" sz="1200" spc="-190" b="1">
                <a:latin typeface="Times New Roman"/>
                <a:cs typeface="Times New Roman"/>
              </a:rPr>
              <a:t>C</a:t>
            </a:r>
            <a:r>
              <a:rPr dirty="0" sz="1200" spc="10" b="1">
                <a:latin typeface="Times New Roman"/>
                <a:cs typeface="Times New Roman"/>
              </a:rPr>
              <a:t>o</a:t>
            </a: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spc="-20" b="1">
                <a:latin typeface="Times New Roman"/>
                <a:cs typeface="Times New Roman"/>
              </a:rPr>
              <a:t>u</a:t>
            </a:r>
            <a:r>
              <a:rPr dirty="0" sz="1200" spc="-10" b="1">
                <a:latin typeface="Times New Roman"/>
                <a:cs typeface="Times New Roman"/>
              </a:rPr>
              <a:t>n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20" b="1">
                <a:latin typeface="Times New Roman"/>
                <a:cs typeface="Times New Roman"/>
              </a:rPr>
              <a:t>c</a:t>
            </a:r>
            <a:r>
              <a:rPr dirty="0" sz="1200" spc="-25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r>
              <a:rPr dirty="0" sz="1200" spc="20" b="1">
                <a:latin typeface="Times New Roman"/>
                <a:cs typeface="Times New Roman"/>
              </a:rPr>
              <a:t>o</a:t>
            </a:r>
            <a:r>
              <a:rPr dirty="0" sz="1200" spc="-10" b="1">
                <a:latin typeface="Times New Roman"/>
                <a:cs typeface="Times New Roman"/>
              </a:rPr>
              <a:t>n</a:t>
            </a:r>
            <a:r>
              <a:rPr dirty="0" sz="1200" spc="40" b="1">
                <a:latin typeface="Times New Roman"/>
                <a:cs typeface="Times New Roman"/>
              </a:rPr>
              <a:t>e</a:t>
            </a:r>
            <a:r>
              <a:rPr dirty="0" sz="1200" spc="35" b="1">
                <a:latin typeface="Times New Roman"/>
                <a:cs typeface="Times New Roman"/>
              </a:rPr>
              <a:t>s  </a:t>
            </a:r>
            <a:r>
              <a:rPr dirty="0" sz="1200" spc="-15" b="1">
                <a:latin typeface="Times New Roman"/>
                <a:cs typeface="Times New Roman"/>
              </a:rPr>
              <a:t>Móviles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1211" y="2412618"/>
            <a:ext cx="1645285" cy="1539875"/>
          </a:xfrm>
          <a:prstGeom prst="rect">
            <a:avLst/>
          </a:prstGeom>
          <a:solidFill>
            <a:srgbClr val="D2DEEE">
              <a:alpha val="90194"/>
            </a:srgbClr>
          </a:solidFill>
        </p:spPr>
        <p:txBody>
          <a:bodyPr wrap="square" lIns="0" tIns="34925" rIns="0" bIns="0" rtlCol="0" vert="horz">
            <a:spAutoFit/>
          </a:bodyPr>
          <a:lstStyle/>
          <a:p>
            <a:pPr marL="179070" indent="-114935">
              <a:lnSpc>
                <a:spcPct val="100000"/>
              </a:lnSpc>
              <a:spcBef>
                <a:spcPts val="275"/>
              </a:spcBef>
              <a:buFont typeface="Trebuchet MS"/>
              <a:buChar char="•"/>
              <a:tabLst>
                <a:tab pos="179705" algn="l"/>
              </a:tabLst>
            </a:pPr>
            <a:r>
              <a:rPr dirty="0" sz="1200" spc="-20">
                <a:latin typeface="Georgia"/>
                <a:cs typeface="Georgia"/>
              </a:rPr>
              <a:t>Acceso</a:t>
            </a:r>
            <a:r>
              <a:rPr dirty="0" sz="1200" spc="-30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Múltiple</a:t>
            </a:r>
            <a:endParaRPr sz="1200">
              <a:latin typeface="Georgia"/>
              <a:cs typeface="Georgia"/>
            </a:endParaRPr>
          </a:p>
          <a:p>
            <a:pPr marL="17907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179705" algn="l"/>
              </a:tabLst>
            </a:pPr>
            <a:r>
              <a:rPr dirty="0" sz="1200" spc="-35">
                <a:latin typeface="Georgia"/>
                <a:cs typeface="Georgia"/>
              </a:rPr>
              <a:t>Telefonía</a:t>
            </a:r>
            <a:r>
              <a:rPr dirty="0" sz="1200" spc="-30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Celular</a:t>
            </a:r>
            <a:endParaRPr sz="1200">
              <a:latin typeface="Georgia"/>
              <a:cs typeface="Georgia"/>
            </a:endParaRPr>
          </a:p>
          <a:p>
            <a:pPr marL="179070" marR="605155" indent="-114300">
              <a:lnSpc>
                <a:spcPts val="1270"/>
              </a:lnSpc>
              <a:spcBef>
                <a:spcPts val="220"/>
              </a:spcBef>
              <a:buFont typeface="Trebuchet MS"/>
              <a:buChar char="•"/>
              <a:tabLst>
                <a:tab pos="179705" algn="l"/>
              </a:tabLst>
            </a:pPr>
            <a:r>
              <a:rPr dirty="0" sz="1200" spc="-25">
                <a:latin typeface="Georgia"/>
                <a:cs typeface="Georgia"/>
              </a:rPr>
              <a:t>Sistemas  </a:t>
            </a:r>
            <a:r>
              <a:rPr dirty="0" sz="1200" spc="-90">
                <a:latin typeface="Georgia"/>
                <a:cs typeface="Georgia"/>
              </a:rPr>
              <a:t>I</a:t>
            </a:r>
            <a:r>
              <a:rPr dirty="0" sz="1200" spc="-40">
                <a:latin typeface="Georgia"/>
                <a:cs typeface="Georgia"/>
              </a:rPr>
              <a:t>n</a:t>
            </a:r>
            <a:r>
              <a:rPr dirty="0" sz="1200" spc="-30">
                <a:latin typeface="Georgia"/>
                <a:cs typeface="Georgia"/>
              </a:rPr>
              <a:t>a</a:t>
            </a:r>
            <a:r>
              <a:rPr dirty="0" sz="1200" spc="-25">
                <a:latin typeface="Georgia"/>
                <a:cs typeface="Georgia"/>
              </a:rPr>
              <a:t>lámbricos</a:t>
            </a:r>
            <a:endParaRPr sz="1200">
              <a:latin typeface="Georgia"/>
              <a:cs typeface="Georgia"/>
            </a:endParaRPr>
          </a:p>
          <a:p>
            <a:pPr marL="179070" marR="468630" indent="-114300">
              <a:lnSpc>
                <a:spcPts val="1270"/>
              </a:lnSpc>
              <a:spcBef>
                <a:spcPts val="210"/>
              </a:spcBef>
              <a:buFont typeface="Trebuchet MS"/>
              <a:buChar char="•"/>
              <a:tabLst>
                <a:tab pos="179705" algn="l"/>
              </a:tabLst>
            </a:pPr>
            <a:r>
              <a:rPr dirty="0" sz="1200" spc="-30">
                <a:latin typeface="Georgia"/>
                <a:cs typeface="Georgia"/>
              </a:rPr>
              <a:t>Redes </a:t>
            </a:r>
            <a:r>
              <a:rPr dirty="0" sz="1200" spc="-15">
                <a:latin typeface="Georgia"/>
                <a:cs typeface="Georgia"/>
              </a:rPr>
              <a:t>de</a:t>
            </a:r>
            <a:r>
              <a:rPr dirty="0" sz="1200" spc="-80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Datos  </a:t>
            </a:r>
            <a:r>
              <a:rPr dirty="0" sz="1200" spc="-30">
                <a:latin typeface="Georgia"/>
                <a:cs typeface="Georgia"/>
              </a:rPr>
              <a:t>Inalámbricos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6960" y="4468367"/>
            <a:ext cx="5616575" cy="5001895"/>
            <a:chOff x="1076960" y="4468367"/>
            <a:chExt cx="5616575" cy="5001895"/>
          </a:xfrm>
        </p:grpSpPr>
        <p:sp>
          <p:nvSpPr>
            <p:cNvPr id="13" name="object 13"/>
            <p:cNvSpPr/>
            <p:nvPr/>
          </p:nvSpPr>
          <p:spPr>
            <a:xfrm>
              <a:off x="1080135" y="4574908"/>
              <a:ext cx="5610225" cy="1102995"/>
            </a:xfrm>
            <a:custGeom>
              <a:avLst/>
              <a:gdLst/>
              <a:ahLst/>
              <a:cxnLst/>
              <a:rect l="l" t="t" r="r" b="b"/>
              <a:pathLst>
                <a:path w="5610225" h="1102995">
                  <a:moveTo>
                    <a:pt x="0" y="1102499"/>
                  </a:moveTo>
                  <a:lnTo>
                    <a:pt x="5610224" y="1102499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1102499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56360" y="4468367"/>
              <a:ext cx="3934205" cy="2125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80135" y="5818492"/>
              <a:ext cx="5610225" cy="1102995"/>
            </a:xfrm>
            <a:custGeom>
              <a:avLst/>
              <a:gdLst/>
              <a:ahLst/>
              <a:cxnLst/>
              <a:rect l="l" t="t" r="r" b="b"/>
              <a:pathLst>
                <a:path w="5610225" h="1102995">
                  <a:moveTo>
                    <a:pt x="0" y="1102499"/>
                  </a:moveTo>
                  <a:lnTo>
                    <a:pt x="5610224" y="1102499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1102499"/>
                  </a:lnTo>
                  <a:close/>
                </a:path>
              </a:pathLst>
            </a:custGeom>
            <a:ln w="6350">
              <a:solidFill>
                <a:srgbClr val="B1F5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56360" y="5711951"/>
              <a:ext cx="3934205" cy="2125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0135" y="7147318"/>
              <a:ext cx="5610225" cy="882015"/>
            </a:xfrm>
            <a:custGeom>
              <a:avLst/>
              <a:gdLst/>
              <a:ahLst/>
              <a:cxnLst/>
              <a:rect l="l" t="t" r="r" b="b"/>
              <a:pathLst>
                <a:path w="5610225" h="882015">
                  <a:moveTo>
                    <a:pt x="0" y="882002"/>
                  </a:moveTo>
                  <a:lnTo>
                    <a:pt x="5610224" y="882002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882002"/>
                  </a:lnTo>
                  <a:close/>
                </a:path>
              </a:pathLst>
            </a:custGeom>
            <a:ln w="6350">
              <a:solidFill>
                <a:srgbClr val="46EB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6360" y="6955510"/>
              <a:ext cx="4601718" cy="296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0135" y="8170329"/>
              <a:ext cx="5610225" cy="661670"/>
            </a:xfrm>
            <a:custGeom>
              <a:avLst/>
              <a:gdLst/>
              <a:ahLst/>
              <a:cxnLst/>
              <a:rect l="l" t="t" r="r" b="b"/>
              <a:pathLst>
                <a:path w="5610225" h="661670">
                  <a:moveTo>
                    <a:pt x="0" y="661504"/>
                  </a:moveTo>
                  <a:lnTo>
                    <a:pt x="5610224" y="661504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661504"/>
                  </a:lnTo>
                  <a:close/>
                </a:path>
              </a:pathLst>
            </a:custGeom>
            <a:ln w="6350">
              <a:solidFill>
                <a:srgbClr val="39E2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56360" y="8063483"/>
              <a:ext cx="3934205" cy="2125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80135" y="8973058"/>
              <a:ext cx="5610225" cy="176530"/>
            </a:xfrm>
            <a:custGeom>
              <a:avLst/>
              <a:gdLst/>
              <a:ahLst/>
              <a:cxnLst/>
              <a:rect l="l" t="t" r="r" b="b"/>
              <a:pathLst>
                <a:path w="5610225" h="176529">
                  <a:moveTo>
                    <a:pt x="0" y="176403"/>
                  </a:moveTo>
                  <a:lnTo>
                    <a:pt x="5610224" y="176403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176403"/>
                  </a:lnTo>
                  <a:close/>
                </a:path>
              </a:pathLst>
            </a:custGeom>
            <a:ln w="6350">
              <a:solidFill>
                <a:srgbClr val="49DC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56360" y="8865108"/>
              <a:ext cx="3934205" cy="2141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80135" y="9290519"/>
              <a:ext cx="5610225" cy="176530"/>
            </a:xfrm>
            <a:custGeom>
              <a:avLst/>
              <a:gdLst/>
              <a:ahLst/>
              <a:cxnLst/>
              <a:rect l="l" t="t" r="r" b="b"/>
              <a:pathLst>
                <a:path w="5610225" h="176529">
                  <a:moveTo>
                    <a:pt x="0" y="176403"/>
                  </a:moveTo>
                  <a:lnTo>
                    <a:pt x="5610224" y="176403"/>
                  </a:lnTo>
                  <a:lnTo>
                    <a:pt x="5610224" y="0"/>
                  </a:lnTo>
                  <a:lnTo>
                    <a:pt x="0" y="0"/>
                  </a:lnTo>
                  <a:lnTo>
                    <a:pt x="0" y="176403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56360" y="9183623"/>
              <a:ext cx="3934205" cy="2125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68120" y="4055490"/>
            <a:ext cx="4654550" cy="533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DIFICULTADESA LAS QUE SE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ENFRENTA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</a:pPr>
            <a:r>
              <a:rPr dirty="0" sz="1400" spc="-70" b="1">
                <a:latin typeface="Times New Roman"/>
                <a:cs typeface="Times New Roman"/>
              </a:rPr>
              <a:t>El </a:t>
            </a:r>
            <a:r>
              <a:rPr dirty="0" sz="1400" spc="-15" b="1">
                <a:latin typeface="Times New Roman"/>
                <a:cs typeface="Times New Roman"/>
              </a:rPr>
              <a:t>canal</a:t>
            </a:r>
            <a:r>
              <a:rPr dirty="0" sz="1400" spc="-1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inalámbrico</a:t>
            </a:r>
            <a:endParaRPr sz="1400">
              <a:latin typeface="Times New Roman"/>
              <a:cs typeface="Times New Roman"/>
            </a:endParaRPr>
          </a:p>
          <a:p>
            <a:pPr marL="561340" indent="-114935">
              <a:lnSpc>
                <a:spcPct val="100000"/>
              </a:lnSpc>
              <a:spcBef>
                <a:spcPts val="209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0">
                <a:latin typeface="Georgia"/>
                <a:cs typeface="Georgia"/>
              </a:rPr>
              <a:t>Atenuación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4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45">
                <a:latin typeface="Georgia"/>
                <a:cs typeface="Georgia"/>
              </a:rPr>
              <a:t>Ruido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0">
                <a:latin typeface="Georgia"/>
                <a:cs typeface="Georgia"/>
              </a:rPr>
              <a:t>Impredictibilidad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0">
                <a:latin typeface="Georgia"/>
                <a:cs typeface="Georgia"/>
              </a:rPr>
              <a:t>Seguridad</a:t>
            </a:r>
            <a:endParaRPr sz="1400">
              <a:latin typeface="Georgia"/>
              <a:cs typeface="Georgia"/>
            </a:endParaRPr>
          </a:p>
          <a:p>
            <a:pPr marL="450850">
              <a:lnSpc>
                <a:spcPct val="100000"/>
              </a:lnSpc>
              <a:spcBef>
                <a:spcPts val="1055"/>
              </a:spcBef>
            </a:pPr>
            <a:r>
              <a:rPr dirty="0" sz="1400" spc="-30" b="1">
                <a:latin typeface="Times New Roman"/>
                <a:cs typeface="Times New Roman"/>
              </a:rPr>
              <a:t>Movilidad </a:t>
            </a:r>
            <a:r>
              <a:rPr dirty="0" sz="1400" spc="30" b="1">
                <a:latin typeface="Times New Roman"/>
                <a:cs typeface="Times New Roman"/>
              </a:rPr>
              <a:t>de </a:t>
            </a:r>
            <a:r>
              <a:rPr dirty="0" sz="1400" spc="25" b="1">
                <a:latin typeface="Times New Roman"/>
                <a:cs typeface="Times New Roman"/>
              </a:rPr>
              <a:t>los</a:t>
            </a:r>
            <a:r>
              <a:rPr dirty="0" sz="1400" spc="-2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usuarios</a:t>
            </a:r>
            <a:endParaRPr sz="1400">
              <a:latin typeface="Times New Roman"/>
              <a:cs typeface="Times New Roman"/>
            </a:endParaRPr>
          </a:p>
          <a:p>
            <a:pPr marL="561340" indent="-114935">
              <a:lnSpc>
                <a:spcPct val="100000"/>
              </a:lnSpc>
              <a:spcBef>
                <a:spcPts val="204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25">
                <a:latin typeface="Georgia"/>
                <a:cs typeface="Georgia"/>
              </a:rPr>
              <a:t>Localización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5">
                <a:latin typeface="Georgia"/>
                <a:cs typeface="Georgia"/>
              </a:rPr>
              <a:t>Movilidad </a:t>
            </a:r>
            <a:r>
              <a:rPr dirty="0" sz="1400" spc="-25">
                <a:latin typeface="Georgia"/>
                <a:cs typeface="Georgia"/>
              </a:rPr>
              <a:t>durante la </a:t>
            </a:r>
            <a:r>
              <a:rPr dirty="0" sz="1400" spc="-35">
                <a:latin typeface="Georgia"/>
                <a:cs typeface="Georgia"/>
              </a:rPr>
              <a:t>llamada</a:t>
            </a:r>
            <a:r>
              <a:rPr dirty="0" sz="1400" spc="-110">
                <a:latin typeface="Georgia"/>
                <a:cs typeface="Georgia"/>
              </a:rPr>
              <a:t> </a:t>
            </a:r>
            <a:r>
              <a:rPr dirty="0" sz="1400" spc="-10">
                <a:latin typeface="Georgia"/>
                <a:cs typeface="Georgia"/>
              </a:rPr>
              <a:t>(handover)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5">
                <a:latin typeface="Georgia"/>
                <a:cs typeface="Georgia"/>
              </a:rPr>
              <a:t>Variabilidad </a:t>
            </a:r>
            <a:r>
              <a:rPr dirty="0" sz="1400" spc="-10">
                <a:latin typeface="Georgia"/>
                <a:cs typeface="Georgia"/>
              </a:rPr>
              <a:t>de </a:t>
            </a:r>
            <a:r>
              <a:rPr dirty="0" sz="1400" spc="-15">
                <a:latin typeface="Georgia"/>
                <a:cs typeface="Georgia"/>
              </a:rPr>
              <a:t>los </a:t>
            </a:r>
            <a:r>
              <a:rPr dirty="0" sz="1400" spc="-20">
                <a:latin typeface="Georgia"/>
                <a:cs typeface="Georgia"/>
              </a:rPr>
              <a:t>patrones </a:t>
            </a:r>
            <a:r>
              <a:rPr dirty="0" sz="1400" spc="-10">
                <a:latin typeface="Georgia"/>
                <a:cs typeface="Georgia"/>
              </a:rPr>
              <a:t>de</a:t>
            </a:r>
            <a:r>
              <a:rPr dirty="0" sz="1400" spc="-145">
                <a:latin typeface="Georgia"/>
                <a:cs typeface="Georgia"/>
              </a:rPr>
              <a:t> </a:t>
            </a:r>
            <a:r>
              <a:rPr dirty="0" sz="1400" spc="-25">
                <a:latin typeface="Georgia"/>
                <a:cs typeface="Georgia"/>
              </a:rPr>
              <a:t>tráfico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5">
                <a:latin typeface="Georgia"/>
                <a:cs typeface="Georgia"/>
              </a:rPr>
              <a:t>Variabilidad </a:t>
            </a:r>
            <a:r>
              <a:rPr dirty="0" sz="1400" spc="-15">
                <a:latin typeface="Georgia"/>
                <a:cs typeface="Georgia"/>
              </a:rPr>
              <a:t>del</a:t>
            </a:r>
            <a:r>
              <a:rPr dirty="0" sz="1400" spc="-70">
                <a:latin typeface="Georgia"/>
                <a:cs typeface="Georgia"/>
              </a:rPr>
              <a:t> </a:t>
            </a:r>
            <a:r>
              <a:rPr dirty="0" sz="1400" spc="-30">
                <a:latin typeface="Georgia"/>
                <a:cs typeface="Georgia"/>
              </a:rPr>
              <a:t>canal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rebuchet MS"/>
              <a:buChar char="•"/>
            </a:pPr>
            <a:endParaRPr sz="1200">
              <a:latin typeface="Georgia"/>
              <a:cs typeface="Georgia"/>
            </a:endParaRPr>
          </a:p>
          <a:p>
            <a:pPr marL="455295">
              <a:lnSpc>
                <a:spcPct val="100000"/>
              </a:lnSpc>
            </a:pPr>
            <a:r>
              <a:rPr dirty="0" sz="1400" spc="-45" b="1">
                <a:latin typeface="Times New Roman"/>
                <a:cs typeface="Times New Roman"/>
              </a:rPr>
              <a:t>Alta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densidad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de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usuarios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Times New Roman"/>
                <a:cs typeface="Times New Roman"/>
              </a:rPr>
              <a:t>que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requieren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tasas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muy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altas</a:t>
            </a:r>
            <a:endParaRPr sz="1400">
              <a:latin typeface="Times New Roman"/>
              <a:cs typeface="Times New Roman"/>
            </a:endParaRPr>
          </a:p>
          <a:p>
            <a:pPr marL="561340" indent="-114935">
              <a:lnSpc>
                <a:spcPct val="100000"/>
              </a:lnSpc>
              <a:spcBef>
                <a:spcPts val="54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25">
                <a:latin typeface="Georgia"/>
                <a:cs typeface="Georgia"/>
              </a:rPr>
              <a:t>Interferencia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4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25">
                <a:latin typeface="Georgia"/>
                <a:cs typeface="Georgia"/>
              </a:rPr>
              <a:t>Necesidad </a:t>
            </a:r>
            <a:r>
              <a:rPr dirty="0" sz="1400" spc="-10">
                <a:latin typeface="Georgia"/>
                <a:cs typeface="Georgia"/>
              </a:rPr>
              <a:t>de </a:t>
            </a:r>
            <a:r>
              <a:rPr dirty="0" sz="1400" spc="-30">
                <a:latin typeface="Georgia"/>
                <a:cs typeface="Georgia"/>
              </a:rPr>
              <a:t>gran </a:t>
            </a:r>
            <a:r>
              <a:rPr dirty="0" sz="1400" spc="-25">
                <a:latin typeface="Georgia"/>
                <a:cs typeface="Georgia"/>
              </a:rPr>
              <a:t>capacidad</a:t>
            </a:r>
            <a:r>
              <a:rPr dirty="0" sz="1400" spc="-130">
                <a:latin typeface="Georgia"/>
                <a:cs typeface="Georgia"/>
              </a:rPr>
              <a:t> </a:t>
            </a:r>
            <a:r>
              <a:rPr dirty="0" sz="1400" spc="-25">
                <a:latin typeface="Georgia"/>
                <a:cs typeface="Georgia"/>
              </a:rPr>
              <a:t>agregada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25">
                <a:latin typeface="Georgia"/>
                <a:cs typeface="Georgia"/>
              </a:rPr>
              <a:t>Señalización</a:t>
            </a:r>
            <a:endParaRPr sz="1400">
              <a:latin typeface="Georgia"/>
              <a:cs typeface="Georgia"/>
            </a:endParaRPr>
          </a:p>
          <a:p>
            <a:pPr marL="450850">
              <a:lnSpc>
                <a:spcPct val="100000"/>
              </a:lnSpc>
              <a:spcBef>
                <a:spcPts val="1050"/>
              </a:spcBef>
            </a:pPr>
            <a:r>
              <a:rPr dirty="0" sz="1400" spc="-25" b="1">
                <a:latin typeface="Times New Roman"/>
                <a:cs typeface="Times New Roman"/>
              </a:rPr>
              <a:t>Portabilidad </a:t>
            </a:r>
            <a:r>
              <a:rPr dirty="0" sz="1400" spc="30" b="1">
                <a:latin typeface="Times New Roman"/>
                <a:cs typeface="Times New Roman"/>
              </a:rPr>
              <a:t>de </a:t>
            </a:r>
            <a:r>
              <a:rPr dirty="0" sz="1400" spc="25" b="1">
                <a:latin typeface="Times New Roman"/>
                <a:cs typeface="Times New Roman"/>
              </a:rPr>
              <a:t>los</a:t>
            </a:r>
            <a:r>
              <a:rPr dirty="0" sz="1400" spc="-27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dispositivos</a:t>
            </a:r>
            <a:endParaRPr sz="1400">
              <a:latin typeface="Times New Roman"/>
              <a:cs typeface="Times New Roman"/>
            </a:endParaRPr>
          </a:p>
          <a:p>
            <a:pPr marL="561340" indent="-114935">
              <a:lnSpc>
                <a:spcPct val="100000"/>
              </a:lnSpc>
              <a:spcBef>
                <a:spcPts val="204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40">
                <a:latin typeface="Georgia"/>
                <a:cs typeface="Georgia"/>
              </a:rPr>
              <a:t>Consumo</a:t>
            </a:r>
            <a:endParaRPr sz="1400">
              <a:latin typeface="Georgia"/>
              <a:cs typeface="Georgia"/>
            </a:endParaRPr>
          </a:p>
          <a:p>
            <a:pPr marL="561340" indent="-114935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561975" algn="l"/>
              </a:tabLst>
            </a:pPr>
            <a:r>
              <a:rPr dirty="0" sz="1400" spc="-35">
                <a:latin typeface="Georgia"/>
                <a:cs typeface="Georgia"/>
              </a:rPr>
              <a:t>Complejidad </a:t>
            </a:r>
            <a:r>
              <a:rPr dirty="0" sz="1400" spc="15">
                <a:latin typeface="Georgia"/>
                <a:cs typeface="Georgia"/>
              </a:rPr>
              <a:t>y </a:t>
            </a:r>
            <a:r>
              <a:rPr dirty="0" sz="1400" spc="-35">
                <a:latin typeface="Georgia"/>
                <a:cs typeface="Georgia"/>
              </a:rPr>
              <a:t>tamño </a:t>
            </a:r>
            <a:r>
              <a:rPr dirty="0" sz="1400" spc="-10">
                <a:latin typeface="Georgia"/>
                <a:cs typeface="Georgia"/>
              </a:rPr>
              <a:t>de </a:t>
            </a:r>
            <a:r>
              <a:rPr dirty="0" sz="1400" spc="-20">
                <a:latin typeface="Georgia"/>
                <a:cs typeface="Georgia"/>
              </a:rPr>
              <a:t>las</a:t>
            </a:r>
            <a:r>
              <a:rPr dirty="0" sz="1400" spc="-150">
                <a:latin typeface="Georgia"/>
                <a:cs typeface="Georgia"/>
              </a:rPr>
              <a:t> </a:t>
            </a:r>
            <a:r>
              <a:rPr dirty="0" sz="1400" spc="-25">
                <a:latin typeface="Georgia"/>
                <a:cs typeface="Georgia"/>
              </a:rPr>
              <a:t>antenas</a:t>
            </a:r>
            <a:endParaRPr sz="1400">
              <a:latin typeface="Georgia"/>
              <a:cs typeface="Georgia"/>
            </a:endParaRPr>
          </a:p>
          <a:p>
            <a:pPr marL="450850" marR="1360170">
              <a:lnSpc>
                <a:spcPct val="148900"/>
              </a:lnSpc>
              <a:spcBef>
                <a:spcPts val="200"/>
              </a:spcBef>
            </a:pPr>
            <a:r>
              <a:rPr dirty="0" sz="1400" spc="-25" b="1">
                <a:latin typeface="Times New Roman"/>
                <a:cs typeface="Times New Roman"/>
              </a:rPr>
              <a:t>Limitación</a:t>
            </a:r>
            <a:r>
              <a:rPr dirty="0" sz="1400" spc="-120" b="1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Times New Roman"/>
                <a:cs typeface="Times New Roman"/>
              </a:rPr>
              <a:t>del</a:t>
            </a:r>
            <a:r>
              <a:rPr dirty="0" sz="1400" spc="-100" b="1">
                <a:latin typeface="Times New Roman"/>
                <a:cs typeface="Times New Roman"/>
              </a:rPr>
              <a:t> </a:t>
            </a:r>
            <a:r>
              <a:rPr dirty="0" sz="1400" spc="10" b="1">
                <a:latin typeface="Times New Roman"/>
                <a:cs typeface="Times New Roman"/>
              </a:rPr>
              <a:t>espectro</a:t>
            </a:r>
            <a:r>
              <a:rPr dirty="0" sz="1400" spc="-114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radioeléctrico  Servicios</a:t>
            </a:r>
            <a:r>
              <a:rPr dirty="0" sz="1400" spc="-114" b="1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de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bajo</a:t>
            </a:r>
            <a:r>
              <a:rPr dirty="0" sz="1400" spc="-110" b="1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coste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-30" b="1">
                <a:latin typeface="Times New Roman"/>
                <a:cs typeface="Times New Roman"/>
              </a:rPr>
              <a:t>para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el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usuario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5426075" cy="1736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INTRODUCCIÓN A </a:t>
            </a:r>
            <a:r>
              <a:rPr dirty="0" sz="1200" b="1">
                <a:latin typeface="Times New Roman"/>
                <a:cs typeface="Times New Roman"/>
              </a:rPr>
              <a:t>LAS </a:t>
            </a:r>
            <a:r>
              <a:rPr dirty="0" sz="1200" spc="-5" b="1">
                <a:latin typeface="Times New Roman"/>
                <a:cs typeface="Times New Roman"/>
              </a:rPr>
              <a:t>COMUNICACIONES INALÁMBRICAS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MÓVILES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MÓVIL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4200"/>
              </a:lnSpc>
              <a:spcBef>
                <a:spcPts val="77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Tanto las antenas </a:t>
            </a:r>
            <a:r>
              <a:rPr dirty="0" sz="1200">
                <a:latin typeface="Times New Roman"/>
                <a:cs typeface="Times New Roman"/>
              </a:rPr>
              <a:t>como </a:t>
            </a:r>
            <a:r>
              <a:rPr dirty="0" sz="1200" spc="-5">
                <a:latin typeface="Times New Roman"/>
                <a:cs typeface="Times New Roman"/>
              </a:rPr>
              <a:t>los terminales son emisores-receptores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ondas  electromagnéticas con frecuencias entre </a:t>
            </a:r>
            <a:r>
              <a:rPr dirty="0" sz="1200">
                <a:latin typeface="Times New Roman"/>
                <a:cs typeface="Times New Roman"/>
              </a:rPr>
              <a:t>900 y 2000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03299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operadora </a:t>
            </a:r>
            <a:r>
              <a:rPr dirty="0" sz="1200" spc="-5">
                <a:latin typeface="Times New Roman"/>
                <a:cs typeface="Times New Roman"/>
              </a:rPr>
              <a:t>reparte el área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cobertura en </a:t>
            </a:r>
            <a:r>
              <a:rPr dirty="0" sz="1200">
                <a:latin typeface="Times New Roman"/>
                <a:cs typeface="Times New Roman"/>
              </a:rPr>
              <a:t>varios </a:t>
            </a:r>
            <a:r>
              <a:rPr dirty="0" sz="1200" spc="-5">
                <a:latin typeface="Times New Roman"/>
                <a:cs typeface="Times New Roman"/>
              </a:rPr>
              <a:t>espacios llamados células,  normalmente hexagonales.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 cada célula </a:t>
            </a:r>
            <a:r>
              <a:rPr dirty="0" sz="1200" spc="-5">
                <a:latin typeface="Times New Roman"/>
                <a:cs typeface="Times New Roman"/>
              </a:rPr>
              <a:t>hay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base que será una </a:t>
            </a:r>
            <a:r>
              <a:rPr dirty="0" sz="1200" spc="-5">
                <a:latin typeface="Times New Roman"/>
                <a:cs typeface="Times New Roman"/>
              </a:rPr>
              <a:t>antena </a:t>
            </a:r>
            <a:r>
              <a:rPr dirty="0" sz="1200">
                <a:latin typeface="Times New Roman"/>
                <a:cs typeface="Times New Roman"/>
              </a:rPr>
              <a:t>que tiene una </a:t>
            </a:r>
            <a:r>
              <a:rPr dirty="0" sz="1200" spc="-5">
                <a:latin typeface="Times New Roman"/>
                <a:cs typeface="Times New Roman"/>
              </a:rPr>
              <a:t>amplitud  para emitir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recibir en </a:t>
            </a:r>
            <a:r>
              <a:rPr dirty="0" sz="1200">
                <a:latin typeface="Times New Roman"/>
                <a:cs typeface="Times New Roman"/>
              </a:rPr>
              <a:t>ese </a:t>
            </a:r>
            <a:r>
              <a:rPr dirty="0" sz="1200" spc="-5">
                <a:latin typeface="Times New Roman"/>
                <a:cs typeface="Times New Roman"/>
              </a:rPr>
              <a:t>hexágono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espacio (célula)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712334"/>
            <a:ext cx="4862830" cy="17907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CRITERIOS IMPORTANTES EN LA EVALUACIÓN DE UN SISTEMA  INALÁMBRICO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Capacidad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Costo por</a:t>
            </a:r>
            <a:r>
              <a:rPr dirty="0" sz="1200" spc="-5">
                <a:latin typeface="Times New Roman"/>
                <a:cs typeface="Times New Roman"/>
              </a:rPr>
              <a:t> usuario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Movilidad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Calidad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Velocidad </a:t>
            </a:r>
            <a:r>
              <a:rPr dirty="0" sz="1200">
                <a:latin typeface="Times New Roman"/>
                <a:cs typeface="Times New Roman"/>
              </a:rPr>
              <a:t>de transmisión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datos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INALÁMBRICA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3628" y="9588194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588" y="2714243"/>
            <a:ext cx="4485386" cy="190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58339" y="6608088"/>
            <a:ext cx="3425190" cy="3142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5428615" cy="6055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 DE COMUNICACIÓN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PERSONAL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INALÁMBRICO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3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Soportar baja</a:t>
            </a:r>
            <a:r>
              <a:rPr dirty="0" sz="1200">
                <a:latin typeface="Times New Roman"/>
                <a:cs typeface="Times New Roman"/>
              </a:rPr>
              <a:t> movilidad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6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Baja potencia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Comunicación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ambos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sentidos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CELULAR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ANALÓGICA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5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Tecnologías: </a:t>
            </a:r>
            <a:r>
              <a:rPr dirty="0" sz="1200" spc="-5">
                <a:latin typeface="Times New Roman"/>
                <a:cs typeface="Times New Roman"/>
              </a:rPr>
              <a:t>FDMA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Sistemas: </a:t>
            </a:r>
            <a:r>
              <a:rPr dirty="0" sz="1200">
                <a:latin typeface="Times New Roman"/>
                <a:cs typeface="Times New Roman"/>
              </a:rPr>
              <a:t>AMPS, </a:t>
            </a:r>
            <a:r>
              <a:rPr dirty="0" sz="1200" spc="-5">
                <a:latin typeface="Times New Roman"/>
                <a:cs typeface="Times New Roman"/>
              </a:rPr>
              <a:t>TACS, NMT, RMTS,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NTT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CELULAR DIGITAL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5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Tecnología: </a:t>
            </a:r>
            <a:r>
              <a:rPr dirty="0" sz="1200" spc="-5">
                <a:latin typeface="Times New Roman"/>
                <a:cs typeface="Times New Roman"/>
              </a:rPr>
              <a:t>TDMA,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CDMA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Sistemas: </a:t>
            </a:r>
            <a:r>
              <a:rPr dirty="0" sz="1200" spc="-5">
                <a:latin typeface="Times New Roman"/>
                <a:cs typeface="Times New Roman"/>
              </a:rPr>
              <a:t>GSM (TDMA-8, </a:t>
            </a:r>
            <a:r>
              <a:rPr dirty="0" sz="1200">
                <a:latin typeface="Times New Roman"/>
                <a:cs typeface="Times New Roman"/>
              </a:rPr>
              <a:t>Europa), </a:t>
            </a:r>
            <a:r>
              <a:rPr dirty="0" sz="1200" spc="-5">
                <a:latin typeface="Times New Roman"/>
                <a:cs typeface="Times New Roman"/>
              </a:rPr>
              <a:t>IS-136 (TDMA-3, Telcel), IS-95 </a:t>
            </a:r>
            <a:r>
              <a:rPr dirty="0" sz="1200">
                <a:latin typeface="Times New Roman"/>
                <a:cs typeface="Times New Roman"/>
              </a:rPr>
              <a:t>(CDMA,  </a:t>
            </a:r>
            <a:r>
              <a:rPr dirty="0" sz="1200" spc="-5">
                <a:latin typeface="Times New Roman"/>
                <a:cs typeface="Times New Roman"/>
              </a:rPr>
              <a:t>Iusacell)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INALÁMBRICA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IS-136, </a:t>
            </a:r>
            <a:r>
              <a:rPr dirty="0" sz="1200" spc="-10">
                <a:latin typeface="Times New Roman"/>
                <a:cs typeface="Times New Roman"/>
              </a:rPr>
              <a:t>IS- </a:t>
            </a:r>
            <a:r>
              <a:rPr dirty="0" sz="1200">
                <a:latin typeface="Times New Roman"/>
                <a:cs typeface="Times New Roman"/>
              </a:rPr>
              <a:t>95 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GSM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6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Soporte de mayor </a:t>
            </a:r>
            <a:r>
              <a:rPr dirty="0" sz="1200" spc="-5">
                <a:latin typeface="Times New Roman"/>
                <a:cs typeface="Times New Roman"/>
              </a:rPr>
              <a:t>tráfico Mejor calidad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voz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Mayor duración </a:t>
            </a:r>
            <a:r>
              <a:rPr dirty="0" sz="1200">
                <a:latin typeface="Times New Roman"/>
                <a:cs typeface="Times New Roman"/>
              </a:rPr>
              <a:t>de la batería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Radiopuertos más simples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económicos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Servicio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mensajes </a:t>
            </a:r>
            <a:r>
              <a:rPr dirty="0" sz="1200">
                <a:latin typeface="Times New Roman"/>
                <a:cs typeface="Times New Roman"/>
              </a:rPr>
              <a:t>cortos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(SMS)</a:t>
            </a:r>
            <a:endParaRPr sz="1200">
              <a:latin typeface="Times New Roman"/>
              <a:cs typeface="Times New Roman"/>
            </a:endParaRPr>
          </a:p>
          <a:p>
            <a:pPr marL="469265" marR="2043430" indent="-457200">
              <a:lnSpc>
                <a:spcPct val="158500"/>
              </a:lnSpc>
              <a:spcBef>
                <a:spcPts val="10"/>
              </a:spcBef>
            </a:pPr>
            <a:r>
              <a:rPr dirty="0" sz="1200" spc="-5" b="1">
                <a:latin typeface="Times New Roman"/>
                <a:cs typeface="Times New Roman"/>
              </a:rPr>
              <a:t>TELEFONÍA INALÁMBRICA FIJA (WLL, FWA)  </a:t>
            </a:r>
            <a:r>
              <a:rPr dirty="0" sz="1200" b="1">
                <a:latin typeface="Times New Roman"/>
                <a:cs typeface="Times New Roman"/>
              </a:rPr>
              <a:t>WLL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85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 licenciadas</a:t>
            </a:r>
            <a:endParaRPr sz="1200">
              <a:latin typeface="Times New Roman"/>
              <a:cs typeface="Times New Roman"/>
            </a:endParaRPr>
          </a:p>
          <a:p>
            <a:pPr lvl="1" marL="926465" marR="9525" indent="-228600">
              <a:lnSpc>
                <a:spcPct val="103299"/>
              </a:lnSpc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Por tratarse </a:t>
            </a:r>
            <a:r>
              <a:rPr dirty="0" sz="1200">
                <a:latin typeface="Times New Roman"/>
                <a:cs typeface="Times New Roman"/>
              </a:rPr>
              <a:t>de frecuencias de </a:t>
            </a:r>
            <a:r>
              <a:rPr dirty="0" sz="1200" spc="-5">
                <a:latin typeface="Times New Roman"/>
                <a:cs typeface="Times New Roman"/>
              </a:rPr>
              <a:t>uso compartido, con el correspondiente  riesgo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saturación </a:t>
            </a:r>
            <a:r>
              <a:rPr dirty="0" sz="1200">
                <a:latin typeface="Times New Roman"/>
                <a:cs typeface="Times New Roman"/>
              </a:rPr>
              <a:t>e indisponibilidad de la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basa en tecnologías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alta frecuencia (entre </a:t>
            </a:r>
            <a:r>
              <a:rPr dirty="0" sz="1200">
                <a:latin typeface="Times New Roman"/>
                <a:cs typeface="Times New Roman"/>
              </a:rPr>
              <a:t>28 y 40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GHz)</a:t>
            </a:r>
            <a:endParaRPr sz="1200">
              <a:latin typeface="Times New Roman"/>
              <a:cs typeface="Times New Roman"/>
            </a:endParaRPr>
          </a:p>
          <a:p>
            <a:pPr lvl="1" marL="926465" marR="7620" indent="-228600">
              <a:lnSpc>
                <a:spcPct val="103299"/>
              </a:lnSpc>
              <a:spcBef>
                <a:spcPts val="1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 requieren </a:t>
            </a:r>
            <a:r>
              <a:rPr dirty="0" sz="1200">
                <a:latin typeface="Times New Roman"/>
                <a:cs typeface="Times New Roman"/>
              </a:rPr>
              <a:t>de la </a:t>
            </a:r>
            <a:r>
              <a:rPr dirty="0" sz="1200" spc="-5">
                <a:latin typeface="Times New Roman"/>
                <a:cs typeface="Times New Roman"/>
              </a:rPr>
              <a:t>instalación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antenas permiten teléfonos inalámbricos  fijos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terminales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móviles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794" y="7032370"/>
            <a:ext cx="6130289" cy="2428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870" y="872743"/>
            <a:ext cx="4739640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FWA</a:t>
            </a:r>
            <a:endParaRPr sz="12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03299"/>
              </a:lnSpc>
              <a:spcBef>
                <a:spcPts val="805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 tipo de </a:t>
            </a:r>
            <a:r>
              <a:rPr dirty="0" sz="1200" spc="-5">
                <a:latin typeface="Times New Roman"/>
                <a:cs typeface="Times New Roman"/>
              </a:rPr>
              <a:t>comunicación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de banda ancha </a:t>
            </a:r>
            <a:r>
              <a:rPr dirty="0" sz="1200" spc="-5">
                <a:latin typeface="Times New Roman"/>
                <a:cs typeface="Times New Roman"/>
              </a:rPr>
              <a:t>inalámbrica,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se  realiza </a:t>
            </a:r>
            <a:r>
              <a:rPr dirty="0" sz="1200">
                <a:latin typeface="Times New Roman"/>
                <a:cs typeface="Times New Roman"/>
              </a:rPr>
              <a:t>entre </a:t>
            </a:r>
            <a:r>
              <a:rPr dirty="0" sz="1200" spc="-5">
                <a:latin typeface="Times New Roman"/>
                <a:cs typeface="Times New Roman"/>
              </a:rPr>
              <a:t>dos ubicaciones fijas, conectadas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través </a:t>
            </a:r>
            <a:r>
              <a:rPr dirty="0" sz="1200">
                <a:latin typeface="Times New Roman"/>
                <a:cs typeface="Times New Roman"/>
              </a:rPr>
              <a:t>de dispositivos y  </a:t>
            </a:r>
            <a:r>
              <a:rPr dirty="0" sz="1200" spc="-5">
                <a:latin typeface="Times New Roman"/>
                <a:cs typeface="Times New Roman"/>
              </a:rPr>
              <a:t>equipos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acceso inalámbrico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fijo</a:t>
            </a:r>
            <a:endParaRPr sz="120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Requieren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instalación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antenas fijas en las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384674"/>
            <a:ext cx="3648075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Sistemas PCS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8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Operan en las bandas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radio </a:t>
            </a:r>
            <a:r>
              <a:rPr dirty="0" sz="1200">
                <a:latin typeface="Times New Roman"/>
                <a:cs typeface="Times New Roman"/>
              </a:rPr>
              <a:t>de 1800 o 1900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Movilidad personal </a:t>
            </a:r>
            <a:r>
              <a:rPr dirty="0" sz="1200">
                <a:latin typeface="Times New Roman"/>
                <a:cs typeface="Times New Roman"/>
              </a:rPr>
              <a:t>y movilidad de</a:t>
            </a:r>
            <a:r>
              <a:rPr dirty="0" sz="1200" spc="-5">
                <a:latin typeface="Times New Roman"/>
                <a:cs typeface="Times New Roman"/>
              </a:rPr>
              <a:t> terminal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Servicios multimedia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calidad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6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Único numero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Alta</a:t>
            </a:r>
            <a:r>
              <a:rPr dirty="0" sz="1200" spc="-5">
                <a:latin typeface="Times New Roman"/>
                <a:cs typeface="Times New Roman"/>
              </a:rPr>
              <a:t> capacidad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Handset universal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Seguridad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2172174"/>
            <a:ext cx="5401310" cy="203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2414" y="6124955"/>
            <a:ext cx="4471035" cy="3486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5425440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Satelital (GMPCS)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3299"/>
              </a:lnSpc>
              <a:spcBef>
                <a:spcPts val="80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GMPCS </a:t>
            </a:r>
            <a:r>
              <a:rPr dirty="0" sz="1200" spc="-5">
                <a:latin typeface="Times New Roman"/>
                <a:cs typeface="Times New Roman"/>
              </a:rPr>
              <a:t>es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sistema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comunicación personal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proporciona cobertura  transnacional,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constelación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satélites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accesibles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  terminales pequeñas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fácilmente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transportables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Voz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de baja </a:t>
            </a:r>
            <a:r>
              <a:rPr dirty="0" sz="1200" spc="-5">
                <a:latin typeface="Times New Roman"/>
                <a:cs typeface="Times New Roman"/>
              </a:rPr>
              <a:t>velocidad en tiempo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841874"/>
            <a:ext cx="303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Espectro electromagnético de radio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frecuencia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990" y="2184494"/>
            <a:ext cx="4375526" cy="247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919" y="5156085"/>
            <a:ext cx="6257544" cy="450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44694"/>
            <a:ext cx="5579110" cy="108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CRECIMIENTO DE LA TELEFONÍA CELULAR EN </a:t>
            </a:r>
            <a:r>
              <a:rPr dirty="0" sz="1200" b="1">
                <a:latin typeface="Times New Roman"/>
                <a:cs typeface="Times New Roman"/>
              </a:rPr>
              <a:t>EL </a:t>
            </a:r>
            <a:r>
              <a:rPr dirty="0" sz="1200" spc="-5" b="1">
                <a:latin typeface="Times New Roman"/>
                <a:cs typeface="Times New Roman"/>
              </a:rPr>
              <a:t>ECUADOR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9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Participación de </a:t>
            </a:r>
            <a:r>
              <a:rPr dirty="0" sz="1200" b="1">
                <a:latin typeface="Times New Roman"/>
                <a:cs typeface="Times New Roman"/>
              </a:rPr>
              <a:t>mercado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919" y="938245"/>
            <a:ext cx="6539177" cy="3606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0135" y="5730366"/>
            <a:ext cx="5400675" cy="3419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54201"/>
            <a:ext cx="5425440" cy="6299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200" spc="-5" b="1">
                <a:latin typeface="Times New Roman"/>
                <a:cs typeface="Times New Roman"/>
              </a:rPr>
              <a:t>MODALIDAD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Durante el </a:t>
            </a:r>
            <a:r>
              <a:rPr dirty="0" sz="1200">
                <a:latin typeface="Times New Roman"/>
                <a:cs typeface="Times New Roman"/>
              </a:rPr>
              <a:t>periodo 2008-2019, la modalidad </a:t>
            </a:r>
            <a:r>
              <a:rPr dirty="0" sz="1200" spc="-5">
                <a:latin typeface="Times New Roman"/>
                <a:cs typeface="Times New Roman"/>
              </a:rPr>
              <a:t>prepago </a:t>
            </a:r>
            <a:r>
              <a:rPr dirty="0" sz="1200">
                <a:latin typeface="Times New Roman"/>
                <a:cs typeface="Times New Roman"/>
              </a:rPr>
              <a:t>ha </a:t>
            </a:r>
            <a:r>
              <a:rPr dirty="0" sz="1200" spc="-5">
                <a:latin typeface="Times New Roman"/>
                <a:cs typeface="Times New Roman"/>
              </a:rPr>
              <a:t>experimentado </a:t>
            </a:r>
            <a:r>
              <a:rPr dirty="0" sz="1200" spc="5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crecimiento  del </a:t>
            </a:r>
            <a:r>
              <a:rPr dirty="0" sz="1200">
                <a:latin typeface="Times New Roman"/>
                <a:cs typeface="Times New Roman"/>
              </a:rPr>
              <a:t>1,16%, </a:t>
            </a:r>
            <a:r>
              <a:rPr dirty="0" sz="1200" spc="-5">
                <a:latin typeface="Times New Roman"/>
                <a:cs typeface="Times New Roman"/>
              </a:rPr>
              <a:t>mientras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>
                <a:latin typeface="Times New Roman"/>
                <a:cs typeface="Times New Roman"/>
              </a:rPr>
              <a:t>modalidad </a:t>
            </a:r>
            <a:r>
              <a:rPr dirty="0" sz="1200" spc="-5">
                <a:latin typeface="Times New Roman"/>
                <a:cs typeface="Times New Roman"/>
              </a:rPr>
              <a:t>pospago </a:t>
            </a:r>
            <a:r>
              <a:rPr dirty="0" sz="1200">
                <a:latin typeface="Times New Roman"/>
                <a:cs typeface="Times New Roman"/>
              </a:rPr>
              <a:t>ha tenido un </a:t>
            </a:r>
            <a:r>
              <a:rPr dirty="0" sz="1200" spc="-5">
                <a:latin typeface="Times New Roman"/>
                <a:cs typeface="Times New Roman"/>
              </a:rPr>
              <a:t>crecimiento del </a:t>
            </a:r>
            <a:r>
              <a:rPr dirty="0" sz="1200">
                <a:latin typeface="Times New Roman"/>
                <a:cs typeface="Times New Roman"/>
              </a:rPr>
              <a:t>10,49%.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819012"/>
            <a:ext cx="2447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Líneas activas por </a:t>
            </a:r>
            <a:r>
              <a:rPr dirty="0" sz="1200" b="1">
                <a:latin typeface="Times New Roman"/>
                <a:cs typeface="Times New Roman"/>
              </a:rPr>
              <a:t>tipo </a:t>
            </a:r>
            <a:r>
              <a:rPr dirty="0" sz="1200" spc="-5" b="1">
                <a:latin typeface="Times New Roman"/>
                <a:cs typeface="Times New Roman"/>
              </a:rPr>
              <a:t>de servicio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342" y="1602104"/>
            <a:ext cx="5128895" cy="412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9272" y="6132575"/>
            <a:ext cx="2095504" cy="361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2451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ESPECTRO DE FRECUENCIAS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0820" y="1187449"/>
          <a:ext cx="5588000" cy="190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270"/>
                <a:gridCol w="1304925"/>
                <a:gridCol w="1350645"/>
                <a:gridCol w="2160269"/>
              </a:tblGrid>
              <a:tr h="27127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Operador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Propietario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Servicios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Tecnología 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-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15" b="1">
                          <a:latin typeface="Times New Roman"/>
                          <a:cs typeface="Times New Roman"/>
                        </a:rPr>
                        <a:t>espectro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3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545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40" b="1">
                          <a:latin typeface="Times New Roman"/>
                          <a:cs typeface="Times New Roman"/>
                        </a:rPr>
                        <a:t>Claro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Georgia"/>
                          <a:cs typeface="Georgia"/>
                        </a:rPr>
                        <a:t>América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Móvil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  <a:spcBef>
                          <a:spcPts val="795"/>
                        </a:spcBef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Telefonía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ts val="131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Banda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Ancha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Móvil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10"/>
                        </a:lnSpc>
                        <a:spcBef>
                          <a:spcPts val="145"/>
                        </a:spcBef>
                      </a:pPr>
                      <a:r>
                        <a:rPr dirty="0" sz="1100" spc="-35">
                          <a:latin typeface="Georgia"/>
                          <a:cs typeface="Georgia"/>
                        </a:rPr>
                        <a:t>850MHz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1900MHz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30" b="1">
                          <a:latin typeface="Times New Roman"/>
                          <a:cs typeface="Times New Roman"/>
                        </a:rPr>
                        <a:t>GSM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850MHz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1900MHz</a:t>
                      </a:r>
                      <a:r>
                        <a:rPr dirty="0" sz="1100" spc="-114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UMTE/HSPA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00"/>
                        </a:lnSpc>
                      </a:pPr>
                      <a:r>
                        <a:rPr dirty="0" sz="1100" spc="5">
                          <a:latin typeface="Georgia"/>
                          <a:cs typeface="Georgia"/>
                        </a:rPr>
                        <a:t>1700/2100 </a:t>
                      </a:r>
                      <a:r>
                        <a:rPr dirty="0" sz="1100" spc="-85">
                          <a:latin typeface="Georgia"/>
                          <a:cs typeface="Georgia"/>
                        </a:rPr>
                        <a:t>MHz</a:t>
                      </a:r>
                      <a:r>
                        <a:rPr dirty="0" sz="1100" spc="-7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10" b="1">
                          <a:latin typeface="Times New Roman"/>
                          <a:cs typeface="Times New Roman"/>
                        </a:rPr>
                        <a:t>LTE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105" b="1">
                          <a:latin typeface="Times New Roman"/>
                          <a:cs typeface="Times New Roman"/>
                        </a:rPr>
                        <a:t>CNT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Estado </a:t>
                      </a:r>
                      <a:r>
                        <a:rPr dirty="0" sz="1100" spc="-10">
                          <a:latin typeface="Georgia"/>
                          <a:cs typeface="Georgia"/>
                        </a:rPr>
                        <a:t>de</a:t>
                      </a:r>
                      <a:r>
                        <a:rPr dirty="0" sz="11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Ecuador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  <a:spcBef>
                          <a:spcPts val="760"/>
                        </a:spcBef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Telefonía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ts val="130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Banda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Ancha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Móvil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965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1900 </a:t>
                      </a:r>
                      <a:r>
                        <a:rPr dirty="0" sz="1100" spc="-85">
                          <a:latin typeface="Georgia"/>
                          <a:cs typeface="Georgia"/>
                        </a:rPr>
                        <a:t>MHz</a:t>
                      </a:r>
                      <a:r>
                        <a:rPr dirty="0" sz="1100" spc="-6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30" b="1">
                          <a:latin typeface="Times New Roman"/>
                          <a:cs typeface="Times New Roman"/>
                        </a:rPr>
                        <a:t>GSM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1900 </a:t>
                      </a:r>
                      <a:r>
                        <a:rPr dirty="0" sz="1100" spc="-85">
                          <a:latin typeface="Georgia"/>
                          <a:cs typeface="Georgia"/>
                        </a:rPr>
                        <a:t>MHz </a:t>
                      </a:r>
                      <a:r>
                        <a:rPr dirty="0" sz="1100" spc="-95" b="1">
                          <a:latin typeface="Times New Roman"/>
                          <a:cs typeface="Times New Roman"/>
                        </a:rPr>
                        <a:t>UMTS </a:t>
                      </a:r>
                      <a:r>
                        <a:rPr dirty="0" sz="1100" spc="23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10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80" b="1">
                          <a:latin typeface="Times New Roman"/>
                          <a:cs typeface="Times New Roman"/>
                        </a:rPr>
                        <a:t>HSPA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10"/>
                        </a:lnSpc>
                      </a:pPr>
                      <a:r>
                        <a:rPr dirty="0" sz="1100" spc="-15">
                          <a:latin typeface="Georgia"/>
                          <a:cs typeface="Georgia"/>
                        </a:rPr>
                        <a:t>1700/2100MHz </a:t>
                      </a:r>
                      <a:r>
                        <a:rPr dirty="0" sz="1100" spc="-55">
                          <a:latin typeface="Georgia"/>
                          <a:cs typeface="Georgia"/>
                        </a:rPr>
                        <a:t>700MHz</a:t>
                      </a:r>
                      <a:r>
                        <a:rPr dirty="0" sz="1100" spc="-6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10" b="1">
                          <a:latin typeface="Times New Roman"/>
                          <a:cs typeface="Times New Roman"/>
                        </a:rPr>
                        <a:t>LTE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Movistar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Telefónica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  <a:spcBef>
                          <a:spcPts val="795"/>
                        </a:spcBef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Telefonía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ts val="130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Banda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Ancha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Móvil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1009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  <a:spcBef>
                          <a:spcPts val="145"/>
                        </a:spcBef>
                      </a:pPr>
                      <a:r>
                        <a:rPr dirty="0" sz="1100" spc="-35">
                          <a:latin typeface="Georgia"/>
                          <a:cs typeface="Georgia"/>
                        </a:rPr>
                        <a:t>850MHz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100" spc="-35">
                          <a:latin typeface="Georgia"/>
                          <a:cs typeface="Georgia"/>
                        </a:rPr>
                        <a:t>1900MHz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30" b="1">
                          <a:latin typeface="Times New Roman"/>
                          <a:cs typeface="Times New Roman"/>
                        </a:rPr>
                        <a:t>GSM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30">
                          <a:latin typeface="Georgia"/>
                          <a:cs typeface="Georgia"/>
                        </a:rPr>
                        <a:t>850MHz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1900MHz</a:t>
                      </a:r>
                      <a:r>
                        <a:rPr dirty="0" sz="1100" spc="-114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60" b="1">
                          <a:latin typeface="Times New Roman"/>
                          <a:cs typeface="Times New Roman"/>
                        </a:rPr>
                        <a:t>UMTE/HSPA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10"/>
                        </a:lnSpc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1900MHz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10" b="1">
                          <a:latin typeface="Times New Roman"/>
                          <a:cs typeface="Times New Roman"/>
                        </a:rPr>
                        <a:t>LTE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8120" y="3355975"/>
            <a:ext cx="3016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LÍNEAS MÓVILES </a:t>
            </a:r>
            <a:r>
              <a:rPr dirty="0" sz="1200" spc="-10" b="1">
                <a:latin typeface="Times New Roman"/>
                <a:cs typeface="Times New Roman"/>
              </a:rPr>
              <a:t>POR </a:t>
            </a:r>
            <a:r>
              <a:rPr dirty="0" sz="1200" spc="-5" b="1">
                <a:latin typeface="Times New Roman"/>
                <a:cs typeface="Times New Roman"/>
              </a:rPr>
              <a:t>TECNOLOGÍA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7785354"/>
            <a:ext cx="116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2776" y="8323664"/>
          <a:ext cx="4977765" cy="1392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4632325"/>
              </a:tblGrid>
              <a:tr h="437953">
                <a:tc>
                  <a:txBody>
                    <a:bodyPr/>
                    <a:lstStyle/>
                    <a:p>
                      <a:pPr algn="r" marR="3302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W. Castaño, J. Giron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 O.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Granada,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2014.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https://es.slideshare.net/cristobalquispequispe/telefonia-movil-40065967.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7372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0640" marR="280670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Goldberg, Paging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Messaging Technologies: Versatile Wireless  Workhorses,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1998.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437166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0640" marR="121285">
                        <a:lnSpc>
                          <a:spcPct val="103299"/>
                        </a:lnSpc>
                        <a:spcBef>
                          <a:spcPts val="4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Santamaria, «BIBING,»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2012.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línea]. Available:  http://bibing.us.es/proyectos/abreproy/11761/fichero/Volumen1%252F6-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80135" y="3669791"/>
            <a:ext cx="5401310" cy="338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2776" y="920326"/>
          <a:ext cx="558990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5243830"/>
              </a:tblGrid>
              <a:tr h="438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Cap%C3%ADtulo2+-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+Redes+inal%C3%A1mbricas+de+%C3%A1rea+personal+%28WPAN%29.pdf+.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7398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40640" marR="1357630">
                        <a:lnSpc>
                          <a:spcPct val="103299"/>
                        </a:lnSpc>
                        <a:spcBef>
                          <a:spcPts val="4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Analfatécnicos, «Manual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radialistas,» [En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línea].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 http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s://www.analfatecni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os.net/pregunta.php?id=85.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</a:tr>
              <a:tr h="707135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0640" marR="187325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CATEDU, «Plataforma educativa CATEDU,» [En línea]. Availa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ble: </a:t>
                      </a:r>
                      <a:r>
                        <a:rPr dirty="0" sz="1200">
                          <a:latin typeface="Times New Roman"/>
                          <a:cs typeface="Times New Roman"/>
                          <a:hlinkClick r:id="rId3"/>
                        </a:rPr>
                        <a:t>http://e-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ducativa.catedu.es/44700165/aula/archivos/repositorio/3000/3233/html/3_aplicaci  ones_de_las_ondas_electromagnticas_telecomunicaciones.html.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518160"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[6]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0640" marR="119380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ARCOTEL, «ARCOTEL,»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2019.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 línea]. Available:  htt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4"/>
                        </a:rPr>
                        <a:t>ps://www.arcotel.gob.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4"/>
                        </a:rPr>
                        <a:t>c/wp-content/uploads/2015/01/boletin-febrero-2020-.pdf.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248977">
                <a:tc>
                  <a:txBody>
                    <a:bodyPr/>
                    <a:lstStyle/>
                    <a:p>
                      <a:pPr algn="r" marR="33020">
                        <a:lnSpc>
                          <a:spcPts val="136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6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C. Robledo,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Introduccion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 la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Telefonia Celular,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2007.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5426710" cy="202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INTRODUCCIÓN A </a:t>
            </a:r>
            <a:r>
              <a:rPr dirty="0" sz="1200" b="1">
                <a:latin typeface="Times New Roman"/>
                <a:cs typeface="Times New Roman"/>
              </a:rPr>
              <a:t>LA </a:t>
            </a:r>
            <a:r>
              <a:rPr dirty="0" sz="1200" spc="-5" b="1">
                <a:latin typeface="Times New Roman"/>
                <a:cs typeface="Times New Roman"/>
              </a:rPr>
              <a:t>TELEFONÍA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400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Los teléfonos celulares </a:t>
            </a:r>
            <a:r>
              <a:rPr dirty="0" sz="1200">
                <a:latin typeface="Times New Roman"/>
                <a:cs typeface="Times New Roman"/>
              </a:rPr>
              <a:t>han </a:t>
            </a:r>
            <a:r>
              <a:rPr dirty="0" sz="1200" spc="-5">
                <a:latin typeface="Times New Roman"/>
                <a:cs typeface="Times New Roman"/>
              </a:rPr>
              <a:t>revolucionado el área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comunicaciones, redefiniendo  cómo percibimos las comunicaciones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voz. </a:t>
            </a:r>
            <a:r>
              <a:rPr dirty="0" sz="1200" spc="5">
                <a:latin typeface="Times New Roman"/>
                <a:cs typeface="Times New Roman"/>
              </a:rPr>
              <a:t>Se </a:t>
            </a:r>
            <a:r>
              <a:rPr dirty="0" sz="1200" spc="-5">
                <a:latin typeface="Times New Roman"/>
                <a:cs typeface="Times New Roman"/>
              </a:rPr>
              <a:t>mantuvieron fuera del alcance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 </a:t>
            </a:r>
            <a:r>
              <a:rPr dirty="0" sz="1200" spc="-5">
                <a:latin typeface="Times New Roman"/>
                <a:cs typeface="Times New Roman"/>
              </a:rPr>
              <a:t>mayoría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consumidores debido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los altos costos involucrados. Las </a:t>
            </a:r>
            <a:r>
              <a:rPr dirty="0" sz="1200">
                <a:latin typeface="Times New Roman"/>
                <a:cs typeface="Times New Roman"/>
              </a:rPr>
              <a:t>compañías  </a:t>
            </a:r>
            <a:r>
              <a:rPr dirty="0" sz="1200" spc="-5">
                <a:latin typeface="Times New Roman"/>
                <a:cs typeface="Times New Roman"/>
              </a:rPr>
              <a:t>proveedoras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servicios invirtieron tiempo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recursos en encontrar </a:t>
            </a:r>
            <a:r>
              <a:rPr dirty="0" sz="1200">
                <a:latin typeface="Times New Roman"/>
                <a:cs typeface="Times New Roman"/>
              </a:rPr>
              <a:t>nuevos </a:t>
            </a:r>
            <a:r>
              <a:rPr dirty="0" sz="1200" spc="-5">
                <a:latin typeface="Times New Roman"/>
                <a:cs typeface="Times New Roman"/>
              </a:rPr>
              <a:t>sistemas </a:t>
            </a:r>
            <a:r>
              <a:rPr dirty="0" sz="1200">
                <a:latin typeface="Times New Roman"/>
                <a:cs typeface="Times New Roman"/>
              </a:rPr>
              <a:t>de  mayor </a:t>
            </a:r>
            <a:r>
              <a:rPr dirty="0" sz="1200" spc="-5">
                <a:latin typeface="Times New Roman"/>
                <a:cs typeface="Times New Roman"/>
              </a:rPr>
              <a:t>capacidad, </a:t>
            </a:r>
            <a:r>
              <a:rPr dirty="0" sz="1200">
                <a:latin typeface="Times New Roman"/>
                <a:cs typeface="Times New Roman"/>
              </a:rPr>
              <a:t>y, por </a:t>
            </a:r>
            <a:r>
              <a:rPr dirty="0" sz="1200" spc="-5">
                <a:latin typeface="Times New Roman"/>
                <a:cs typeface="Times New Roman"/>
              </a:rPr>
              <a:t>ende, </a:t>
            </a:r>
            <a:r>
              <a:rPr dirty="0" sz="1200">
                <a:latin typeface="Times New Roman"/>
                <a:cs typeface="Times New Roman"/>
              </a:rPr>
              <a:t>menor </a:t>
            </a:r>
            <a:r>
              <a:rPr dirty="0" sz="1200" spc="-5">
                <a:latin typeface="Times New Roman"/>
                <a:cs typeface="Times New Roman"/>
              </a:rPr>
              <a:t>costo.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telefonía celular es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sistema </a:t>
            </a:r>
            <a:r>
              <a:rPr dirty="0" sz="1200">
                <a:latin typeface="Times New Roman"/>
                <a:cs typeface="Times New Roman"/>
              </a:rPr>
              <a:t>de  </a:t>
            </a:r>
            <a:r>
              <a:rPr dirty="0" sz="1200" spc="-5">
                <a:latin typeface="Times New Roman"/>
                <a:cs typeface="Times New Roman"/>
              </a:rPr>
              <a:t>comunicación </a:t>
            </a:r>
            <a:r>
              <a:rPr dirty="0" sz="1200">
                <a:latin typeface="Times New Roman"/>
                <a:cs typeface="Times New Roman"/>
              </a:rPr>
              <a:t>totalmente </a:t>
            </a:r>
            <a:r>
              <a:rPr dirty="0" sz="1200" spc="-5">
                <a:latin typeface="Times New Roman"/>
                <a:cs typeface="Times New Roman"/>
              </a:rPr>
              <a:t>inalámbrica.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HISTORIA </a:t>
            </a:r>
            <a:r>
              <a:rPr dirty="0" sz="1200" spc="-5" b="1">
                <a:latin typeface="Times New Roman"/>
                <a:cs typeface="Times New Roman"/>
              </a:rPr>
              <a:t>DE LA TELEFONÍA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40" y="1132342"/>
            <a:ext cx="8776954" cy="282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5985" y="4007383"/>
            <a:ext cx="8900160" cy="2636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407534"/>
            <a:ext cx="5229860" cy="394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TECNOLOGÍAS DE COMUNICACIONES </a:t>
            </a:r>
            <a:r>
              <a:rPr dirty="0" sz="1200" b="1">
                <a:latin typeface="Times New Roman"/>
                <a:cs typeface="Times New Roman"/>
              </a:rPr>
              <a:t>MÓVILES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EXISTENTES</a:t>
            </a:r>
            <a:endParaRPr sz="1200">
              <a:latin typeface="Times New Roman"/>
              <a:cs typeface="Times New Roman"/>
            </a:endParaRPr>
          </a:p>
          <a:p>
            <a:pPr marL="12700" marR="3655060">
              <a:lnSpc>
                <a:spcPct val="159200"/>
              </a:lnSpc>
            </a:pPr>
            <a:r>
              <a:rPr dirty="0" sz="1200" spc="-5" b="1">
                <a:latin typeface="Times New Roman"/>
                <a:cs typeface="Times New Roman"/>
              </a:rPr>
              <a:t>Buscapersonas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(Paging)  </a:t>
            </a: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Los buscapersonas están diseñados </a:t>
            </a:r>
            <a:r>
              <a:rPr dirty="0" sz="1200">
                <a:latin typeface="Times New Roman"/>
                <a:cs typeface="Times New Roman"/>
              </a:rPr>
              <a:t>para oír un </a:t>
            </a:r>
            <a:r>
              <a:rPr dirty="0" sz="1200" spc="-5">
                <a:latin typeface="Times New Roman"/>
                <a:cs typeface="Times New Roman"/>
              </a:rPr>
              <a:t>canal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endParaRPr sz="1200">
              <a:latin typeface="Times New Roman"/>
              <a:cs typeface="Times New Roman"/>
            </a:endParaRPr>
          </a:p>
          <a:p>
            <a:pPr marL="469265" marR="170815" indent="-228600">
              <a:lnSpc>
                <a:spcPct val="102499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Información contenida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esta frecuencia </a:t>
            </a:r>
            <a:r>
              <a:rPr dirty="0" sz="1200">
                <a:latin typeface="Times New Roman"/>
                <a:cs typeface="Times New Roman"/>
              </a:rPr>
              <a:t>puede ser un tono, voz o </a:t>
            </a:r>
            <a:r>
              <a:rPr dirty="0" sz="1200" spc="-5">
                <a:latin typeface="Times New Roman"/>
                <a:cs typeface="Times New Roman"/>
              </a:rPr>
              <a:t>datos </a:t>
            </a:r>
            <a:r>
              <a:rPr dirty="0" sz="1200">
                <a:latin typeface="Times New Roman"/>
                <a:cs typeface="Times New Roman"/>
              </a:rPr>
              <a:t>en  </a:t>
            </a:r>
            <a:r>
              <a:rPr dirty="0" sz="1200" spc="-5">
                <a:latin typeface="Times New Roman"/>
                <a:cs typeface="Times New Roman"/>
              </a:rPr>
              <a:t>forma digital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los sistemas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buscapersonas es fundamental el </a:t>
            </a:r>
            <a:r>
              <a:rPr dirty="0" sz="1200">
                <a:latin typeface="Times New Roman"/>
                <a:cs typeface="Times New Roman"/>
              </a:rPr>
              <a:t>protocolo de </a:t>
            </a:r>
            <a:r>
              <a:rPr dirty="0" sz="1200" spc="-5">
                <a:latin typeface="Times New Roman"/>
                <a:cs typeface="Times New Roman"/>
              </a:rPr>
              <a:t>señalización  </a:t>
            </a: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  <a:p>
            <a:pPr marL="12700" marR="3780790">
              <a:lnSpc>
                <a:spcPts val="2290"/>
              </a:lnSpc>
              <a:spcBef>
                <a:spcPts val="209"/>
              </a:spcBef>
            </a:pPr>
            <a:r>
              <a:rPr dirty="0" sz="1200" spc="-5" b="1">
                <a:latin typeface="Times New Roman"/>
                <a:cs typeface="Times New Roman"/>
              </a:rPr>
              <a:t>Bandas de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Frecuencia  SISTEMAS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SBU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470 – 472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482 – 487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929 – 932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SISTEMAS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SBB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901 – 902 </a:t>
            </a:r>
            <a:r>
              <a:rPr dirty="0" sz="1200" spc="-5">
                <a:latin typeface="Times New Roman"/>
                <a:cs typeface="Times New Roman"/>
              </a:rPr>
              <a:t>MHz (Estación terminal </a:t>
            </a:r>
            <a:r>
              <a:rPr dirty="0" sz="1200">
                <a:latin typeface="Times New Roman"/>
                <a:cs typeface="Times New Roman"/>
              </a:rPr>
              <a:t>– </a:t>
            </a:r>
            <a:r>
              <a:rPr dirty="0" sz="1200" spc="-5">
                <a:latin typeface="Times New Roman"/>
                <a:cs typeface="Times New Roman"/>
              </a:rPr>
              <a:t>Estación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940 – 941 </a:t>
            </a:r>
            <a:r>
              <a:rPr dirty="0" sz="1200" spc="-5">
                <a:latin typeface="Times New Roman"/>
                <a:cs typeface="Times New Roman"/>
              </a:rPr>
              <a:t>MHz (Estación base </a:t>
            </a:r>
            <a:r>
              <a:rPr dirty="0" sz="1200">
                <a:latin typeface="Times New Roman"/>
                <a:cs typeface="Times New Roman"/>
              </a:rPr>
              <a:t>– </a:t>
            </a:r>
            <a:r>
              <a:rPr dirty="0" sz="1200" spc="-5">
                <a:latin typeface="Times New Roman"/>
                <a:cs typeface="Times New Roman"/>
              </a:rPr>
              <a:t>Estación </a:t>
            </a:r>
            <a:r>
              <a:rPr dirty="0" sz="1200">
                <a:latin typeface="Times New Roman"/>
                <a:cs typeface="Times New Roman"/>
              </a:rPr>
              <a:t>terminal)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4042" y="899487"/>
            <a:ext cx="3969685" cy="341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3740022"/>
            <a:ext cx="5429250" cy="9842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SATÉLITES 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COMUNICACIONES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800"/>
              </a:lnSpc>
              <a:spcBef>
                <a:spcPts val="785"/>
              </a:spcBef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ermiten al </a:t>
            </a:r>
            <a:r>
              <a:rPr dirty="0" sz="1200">
                <a:latin typeface="Times New Roman"/>
                <a:cs typeface="Times New Roman"/>
              </a:rPr>
              <a:t>usuario </a:t>
            </a:r>
            <a:r>
              <a:rPr dirty="0" sz="1200" spc="-5">
                <a:latin typeface="Times New Roman"/>
                <a:cs typeface="Times New Roman"/>
              </a:rPr>
              <a:t>final del servicio, </a:t>
            </a:r>
            <a:r>
              <a:rPr dirty="0" sz="1200">
                <a:latin typeface="Times New Roman"/>
                <a:cs typeface="Times New Roman"/>
              </a:rPr>
              <a:t>mediante un </a:t>
            </a:r>
            <a:r>
              <a:rPr dirty="0" sz="1200" spc="-5">
                <a:latin typeface="Times New Roman"/>
                <a:cs typeface="Times New Roman"/>
              </a:rPr>
              <a:t>equipo terminal </a:t>
            </a:r>
            <a:r>
              <a:rPr dirty="0" sz="1200">
                <a:latin typeface="Times New Roman"/>
                <a:cs typeface="Times New Roman"/>
              </a:rPr>
              <a:t>móvil o fijo,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disponer 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comunicación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transmisión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recepción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voz,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datos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información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cualquier  naturaleza,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lleguen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usuario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manera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mediante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enlaces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satelitales.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514" y="896111"/>
            <a:ext cx="2819400" cy="2838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5002" y="4840786"/>
            <a:ext cx="6544034" cy="338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171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Asignacion de frecuencias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117718"/>
            <a:ext cx="5421630" cy="139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RADIO MÓVIL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Características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Es análoga,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hace uso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frecuencias únicas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enviar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recibir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señales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Comunicación es en </a:t>
            </a:r>
            <a:r>
              <a:rPr dirty="0" sz="1200">
                <a:latin typeface="Times New Roman"/>
                <a:cs typeface="Times New Roman"/>
              </a:rPr>
              <a:t>un sólo sentido a la </a:t>
            </a:r>
            <a:r>
              <a:rPr dirty="0" sz="1200" spc="-5">
                <a:latin typeface="Times New Roman"/>
                <a:cs typeface="Times New Roman"/>
              </a:rPr>
              <a:t>vez </a:t>
            </a:r>
            <a:r>
              <a:rPr dirty="0" sz="1200">
                <a:latin typeface="Times New Roman"/>
                <a:cs typeface="Times New Roman"/>
              </a:rPr>
              <a:t>(half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duplex)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3299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Usado en servicios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emergencia, el sector del transporte </a:t>
            </a:r>
            <a:r>
              <a:rPr dirty="0" sz="1200">
                <a:latin typeface="Times New Roman"/>
                <a:cs typeface="Times New Roman"/>
              </a:rPr>
              <a:t>y la industria de la  </a:t>
            </a:r>
            <a:r>
              <a:rPr dirty="0" sz="1200" spc="-5">
                <a:latin typeface="Times New Roman"/>
                <a:cs typeface="Times New Roman"/>
              </a:rPr>
              <a:t>seguridad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1187195"/>
            <a:ext cx="5556249" cy="383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9589" y="6613105"/>
            <a:ext cx="3961765" cy="2971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5426710" cy="280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REDES INALÁMBRICAS DE ÁREA PERSONAL (WPAN </a:t>
            </a:r>
            <a:r>
              <a:rPr dirty="0" sz="1200" b="1">
                <a:latin typeface="Times New Roman"/>
                <a:cs typeface="Times New Roman"/>
              </a:rPr>
              <a:t>- IEEE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802.15)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Bluetooth (sustitución </a:t>
            </a:r>
            <a:r>
              <a:rPr dirty="0" sz="1200" spc="-10" b="1">
                <a:latin typeface="Times New Roman"/>
                <a:cs typeface="Times New Roman"/>
              </a:rPr>
              <a:t>de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cables)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Distancia </a:t>
            </a:r>
            <a:r>
              <a:rPr dirty="0" sz="1200">
                <a:latin typeface="Times New Roman"/>
                <a:cs typeface="Times New Roman"/>
              </a:rPr>
              <a:t>de comunicación de </a:t>
            </a:r>
            <a:r>
              <a:rPr dirty="0" sz="1200" spc="-5">
                <a:latin typeface="Times New Roman"/>
                <a:cs typeface="Times New Roman"/>
              </a:rPr>
              <a:t>hasta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km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 </a:t>
            </a:r>
            <a:r>
              <a:rPr dirty="0" sz="1200">
                <a:latin typeface="Times New Roman"/>
                <a:cs typeface="Times New Roman"/>
              </a:rPr>
              <a:t>libre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2,4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Tiempo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retardo </a:t>
            </a:r>
            <a:r>
              <a:rPr dirty="0" sz="1200">
                <a:latin typeface="Times New Roman"/>
                <a:cs typeface="Times New Roman"/>
              </a:rPr>
              <a:t>reducido </a:t>
            </a:r>
            <a:r>
              <a:rPr dirty="0" sz="1200" spc="-5">
                <a:latin typeface="Times New Roman"/>
                <a:cs typeface="Times New Roman"/>
              </a:rPr>
              <a:t>(5-10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ms)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Ultrawideband (alta precisión </a:t>
            </a:r>
            <a:r>
              <a:rPr dirty="0" sz="1200" b="1">
                <a:latin typeface="Times New Roman"/>
                <a:cs typeface="Times New Roman"/>
              </a:rPr>
              <a:t>y tasa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transmisión)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Frecuencias desde </a:t>
            </a:r>
            <a:r>
              <a:rPr dirty="0" sz="1200">
                <a:latin typeface="Times New Roman"/>
                <a:cs typeface="Times New Roman"/>
              </a:rPr>
              <a:t>3.1 GHz </a:t>
            </a:r>
            <a:r>
              <a:rPr dirty="0" sz="1200" spc="-5">
                <a:latin typeface="Times New Roman"/>
                <a:cs typeface="Times New Roman"/>
              </a:rPr>
              <a:t>hasta </a:t>
            </a:r>
            <a:r>
              <a:rPr dirty="0" sz="1200">
                <a:latin typeface="Times New Roman"/>
                <a:cs typeface="Times New Roman"/>
              </a:rPr>
              <a:t>10.6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alcance es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10m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Potencias radiadas </a:t>
            </a:r>
            <a:r>
              <a:rPr dirty="0" sz="1200">
                <a:latin typeface="Times New Roman"/>
                <a:cs typeface="Times New Roman"/>
              </a:rPr>
              <a:t>de 100 – 250 mW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Zigbee </a:t>
            </a:r>
            <a:r>
              <a:rPr dirty="0" sz="1200" spc="-5" b="1">
                <a:latin typeface="Times New Roman"/>
                <a:cs typeface="Times New Roman"/>
              </a:rPr>
              <a:t>(consumo energético </a:t>
            </a:r>
            <a:r>
              <a:rPr dirty="0" sz="1200" b="1">
                <a:latin typeface="Times New Roman"/>
                <a:cs typeface="Times New Roman"/>
              </a:rPr>
              <a:t>mínimo)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Velocidades comprendidas entre </a:t>
            </a:r>
            <a:r>
              <a:rPr dirty="0" sz="1200">
                <a:latin typeface="Times New Roman"/>
                <a:cs typeface="Times New Roman"/>
              </a:rPr>
              <a:t>20 kB/s y 250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kB/s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Rangos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alcance son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10 m a 75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 lvl="1" marL="926465" marR="5080" indent="-228600">
              <a:lnSpc>
                <a:spcPct val="103299"/>
              </a:lnSpc>
              <a:spcBef>
                <a:spcPts val="5"/>
              </a:spcBef>
              <a:buFont typeface="Wingdings"/>
              <a:buChar char="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Bandas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ISM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(6)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2,4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GHz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(Mundial),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868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Europa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915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MHz  EEUU</a:t>
            </a:r>
            <a:r>
              <a:rPr dirty="0" sz="1200">
                <a:latin typeface="Times New Roman"/>
                <a:cs typeface="Times New Roman"/>
              </a:rPr>
              <a:t> [3]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8396478"/>
            <a:ext cx="5250815" cy="138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REDES INALÁMBRICAS DE ÁREA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METROPOLITANA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b="1">
                <a:latin typeface="Times New Roman"/>
                <a:cs typeface="Times New Roman"/>
              </a:rPr>
              <a:t>IEEE 802.16 /</a:t>
            </a:r>
            <a:r>
              <a:rPr dirty="0" sz="1200" spc="-5" b="1">
                <a:latin typeface="Times New Roman"/>
                <a:cs typeface="Times New Roman"/>
              </a:rPr>
              <a:t> WI-MAAX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Redes Ad-Hoc: autoconfigurabilidad,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adaptatividad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Redes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sensores: </a:t>
            </a:r>
            <a:r>
              <a:rPr dirty="0" sz="1200">
                <a:latin typeface="Times New Roman"/>
                <a:cs typeface="Times New Roman"/>
              </a:rPr>
              <a:t>bajo coste, la </a:t>
            </a:r>
            <a:r>
              <a:rPr dirty="0" sz="1200" spc="-5">
                <a:latin typeface="Times New Roman"/>
                <a:cs typeface="Times New Roman"/>
              </a:rPr>
              <a:t>energía es </a:t>
            </a:r>
            <a:r>
              <a:rPr dirty="0" sz="1200">
                <a:latin typeface="Times New Roman"/>
                <a:cs typeface="Times New Roman"/>
              </a:rPr>
              <a:t>un elemento </a:t>
            </a:r>
            <a:r>
              <a:rPr dirty="0" sz="1200" spc="-5">
                <a:latin typeface="Times New Roman"/>
                <a:cs typeface="Times New Roman"/>
              </a:rPr>
              <a:t>clave </a:t>
            </a:r>
            <a:r>
              <a:rPr dirty="0" sz="1200">
                <a:latin typeface="Times New Roman"/>
                <a:cs typeface="Times New Roman"/>
              </a:rPr>
              <a:t>de diseño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2499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Redes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control </a:t>
            </a:r>
            <a:r>
              <a:rPr dirty="0" sz="1200">
                <a:latin typeface="Times New Roman"/>
                <a:cs typeface="Times New Roman"/>
              </a:rPr>
              <a:t>distribuidas: </a:t>
            </a:r>
            <a:r>
              <a:rPr dirty="0" sz="1200" spc="-5">
                <a:latin typeface="Times New Roman"/>
                <a:cs typeface="Times New Roman"/>
              </a:rPr>
              <a:t>incrementan considerablemente las capacidades 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automatización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045" y="3968749"/>
            <a:ext cx="6885940" cy="39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348098"/>
            <a:ext cx="2693035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COMPARACIÓN 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PRESTACIONES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ALCANCE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7312532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ASA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896111"/>
            <a:ext cx="5401310" cy="306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6704" y="4983974"/>
            <a:ext cx="3872680" cy="2183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9010" y="7626045"/>
            <a:ext cx="4067479" cy="2133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2743"/>
            <a:ext cx="821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CONSU</a:t>
            </a:r>
            <a:r>
              <a:rPr dirty="0" sz="1200" spc="-10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8430" y="1187195"/>
            <a:ext cx="4744720" cy="243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15414" y="4404334"/>
            <a:ext cx="4702175" cy="989965"/>
            <a:chOff x="1415414" y="4404334"/>
            <a:chExt cx="4702175" cy="989965"/>
          </a:xfrm>
        </p:grpSpPr>
        <p:sp>
          <p:nvSpPr>
            <p:cNvPr id="5" name="object 5"/>
            <p:cNvSpPr/>
            <p:nvPr/>
          </p:nvSpPr>
          <p:spPr>
            <a:xfrm>
              <a:off x="1418589" y="4556023"/>
              <a:ext cx="4695825" cy="835025"/>
            </a:xfrm>
            <a:custGeom>
              <a:avLst/>
              <a:gdLst/>
              <a:ahLst/>
              <a:cxnLst/>
              <a:rect l="l" t="t" r="r" b="b"/>
              <a:pathLst>
                <a:path w="4695825" h="835025">
                  <a:moveTo>
                    <a:pt x="4695825" y="0"/>
                  </a:moveTo>
                  <a:lnTo>
                    <a:pt x="0" y="0"/>
                  </a:lnTo>
                  <a:lnTo>
                    <a:pt x="0" y="834745"/>
                  </a:lnTo>
                  <a:lnTo>
                    <a:pt x="4695825" y="834745"/>
                  </a:lnTo>
                  <a:lnTo>
                    <a:pt x="4695825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8589" y="4556023"/>
              <a:ext cx="4695825" cy="835025"/>
            </a:xfrm>
            <a:custGeom>
              <a:avLst/>
              <a:gdLst/>
              <a:ahLst/>
              <a:cxnLst/>
              <a:rect l="l" t="t" r="r" b="b"/>
              <a:pathLst>
                <a:path w="4695825" h="835025">
                  <a:moveTo>
                    <a:pt x="0" y="834745"/>
                  </a:moveTo>
                  <a:lnTo>
                    <a:pt x="4695825" y="834745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834745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48967" y="4404334"/>
              <a:ext cx="3292602" cy="301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415414" y="5440654"/>
            <a:ext cx="4702175" cy="800735"/>
            <a:chOff x="1415414" y="5440654"/>
            <a:chExt cx="4702175" cy="800735"/>
          </a:xfrm>
        </p:grpSpPr>
        <p:sp>
          <p:nvSpPr>
            <p:cNvPr id="9" name="object 9"/>
            <p:cNvSpPr/>
            <p:nvPr/>
          </p:nvSpPr>
          <p:spPr>
            <a:xfrm>
              <a:off x="1418589" y="5592368"/>
              <a:ext cx="4695825" cy="645795"/>
            </a:xfrm>
            <a:custGeom>
              <a:avLst/>
              <a:gdLst/>
              <a:ahLst/>
              <a:cxnLst/>
              <a:rect l="l" t="t" r="r" b="b"/>
              <a:pathLst>
                <a:path w="4695825" h="645795">
                  <a:moveTo>
                    <a:pt x="4695825" y="0"/>
                  </a:moveTo>
                  <a:lnTo>
                    <a:pt x="0" y="0"/>
                  </a:lnTo>
                  <a:lnTo>
                    <a:pt x="0" y="645744"/>
                  </a:lnTo>
                  <a:lnTo>
                    <a:pt x="4695825" y="645744"/>
                  </a:lnTo>
                  <a:lnTo>
                    <a:pt x="4695825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8589" y="5592368"/>
              <a:ext cx="4695825" cy="645795"/>
            </a:xfrm>
            <a:custGeom>
              <a:avLst/>
              <a:gdLst/>
              <a:ahLst/>
              <a:cxnLst/>
              <a:rect l="l" t="t" r="r" b="b"/>
              <a:pathLst>
                <a:path w="4695825" h="645795">
                  <a:moveTo>
                    <a:pt x="0" y="645744"/>
                  </a:moveTo>
                  <a:lnTo>
                    <a:pt x="4695825" y="645744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645744"/>
                  </a:lnTo>
                  <a:close/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8967" y="5440654"/>
              <a:ext cx="3292602" cy="301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415414" y="6287998"/>
            <a:ext cx="4702175" cy="958850"/>
            <a:chOff x="1415414" y="6287998"/>
            <a:chExt cx="4702175" cy="958850"/>
          </a:xfrm>
        </p:grpSpPr>
        <p:sp>
          <p:nvSpPr>
            <p:cNvPr id="13" name="object 13"/>
            <p:cNvSpPr/>
            <p:nvPr/>
          </p:nvSpPr>
          <p:spPr>
            <a:xfrm>
              <a:off x="1418589" y="6439814"/>
              <a:ext cx="4695825" cy="803275"/>
            </a:xfrm>
            <a:custGeom>
              <a:avLst/>
              <a:gdLst/>
              <a:ahLst/>
              <a:cxnLst/>
              <a:rect l="l" t="t" r="r" b="b"/>
              <a:pathLst>
                <a:path w="4695825" h="803275">
                  <a:moveTo>
                    <a:pt x="4695825" y="0"/>
                  </a:moveTo>
                  <a:lnTo>
                    <a:pt x="0" y="0"/>
                  </a:lnTo>
                  <a:lnTo>
                    <a:pt x="0" y="803249"/>
                  </a:lnTo>
                  <a:lnTo>
                    <a:pt x="4695825" y="803249"/>
                  </a:lnTo>
                  <a:lnTo>
                    <a:pt x="4695825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18589" y="6439814"/>
              <a:ext cx="4695825" cy="803275"/>
            </a:xfrm>
            <a:custGeom>
              <a:avLst/>
              <a:gdLst/>
              <a:ahLst/>
              <a:cxnLst/>
              <a:rect l="l" t="t" r="r" b="b"/>
              <a:pathLst>
                <a:path w="4695825" h="803275">
                  <a:moveTo>
                    <a:pt x="0" y="803249"/>
                  </a:moveTo>
                  <a:lnTo>
                    <a:pt x="4695825" y="803249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803249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48967" y="6287998"/>
              <a:ext cx="3292602" cy="301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415414" y="7293825"/>
            <a:ext cx="4702175" cy="1193800"/>
            <a:chOff x="1415414" y="7293825"/>
            <a:chExt cx="4702175" cy="1193800"/>
          </a:xfrm>
        </p:grpSpPr>
        <p:sp>
          <p:nvSpPr>
            <p:cNvPr id="17" name="object 17"/>
            <p:cNvSpPr/>
            <p:nvPr/>
          </p:nvSpPr>
          <p:spPr>
            <a:xfrm>
              <a:off x="1418589" y="7444612"/>
              <a:ext cx="4695825" cy="1039494"/>
            </a:xfrm>
            <a:custGeom>
              <a:avLst/>
              <a:gdLst/>
              <a:ahLst/>
              <a:cxnLst/>
              <a:rect l="l" t="t" r="r" b="b"/>
              <a:pathLst>
                <a:path w="4695825" h="1039495">
                  <a:moveTo>
                    <a:pt x="4695825" y="0"/>
                  </a:moveTo>
                  <a:lnTo>
                    <a:pt x="0" y="0"/>
                  </a:lnTo>
                  <a:lnTo>
                    <a:pt x="0" y="1039495"/>
                  </a:lnTo>
                  <a:lnTo>
                    <a:pt x="4695825" y="1039495"/>
                  </a:lnTo>
                  <a:lnTo>
                    <a:pt x="4695825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8589" y="7444612"/>
              <a:ext cx="4695825" cy="1039494"/>
            </a:xfrm>
            <a:custGeom>
              <a:avLst/>
              <a:gdLst/>
              <a:ahLst/>
              <a:cxnLst/>
              <a:rect l="l" t="t" r="r" b="b"/>
              <a:pathLst>
                <a:path w="4695825" h="1039495">
                  <a:moveTo>
                    <a:pt x="0" y="1039495"/>
                  </a:moveTo>
                  <a:lnTo>
                    <a:pt x="4695825" y="1039495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1039495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48967" y="7293825"/>
              <a:ext cx="3292602" cy="299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415414" y="8534374"/>
            <a:ext cx="4702175" cy="800735"/>
            <a:chOff x="1415414" y="8534374"/>
            <a:chExt cx="4702175" cy="800735"/>
          </a:xfrm>
        </p:grpSpPr>
        <p:sp>
          <p:nvSpPr>
            <p:cNvPr id="21" name="object 21"/>
            <p:cNvSpPr/>
            <p:nvPr/>
          </p:nvSpPr>
          <p:spPr>
            <a:xfrm>
              <a:off x="1418589" y="8685707"/>
              <a:ext cx="4695825" cy="645795"/>
            </a:xfrm>
            <a:custGeom>
              <a:avLst/>
              <a:gdLst/>
              <a:ahLst/>
              <a:cxnLst/>
              <a:rect l="l" t="t" r="r" b="b"/>
              <a:pathLst>
                <a:path w="4695825" h="645795">
                  <a:moveTo>
                    <a:pt x="4695825" y="0"/>
                  </a:moveTo>
                  <a:lnTo>
                    <a:pt x="0" y="0"/>
                  </a:lnTo>
                  <a:lnTo>
                    <a:pt x="0" y="645744"/>
                  </a:lnTo>
                  <a:lnTo>
                    <a:pt x="4695825" y="645744"/>
                  </a:lnTo>
                  <a:lnTo>
                    <a:pt x="4695825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18589" y="8685707"/>
              <a:ext cx="4695825" cy="645795"/>
            </a:xfrm>
            <a:custGeom>
              <a:avLst/>
              <a:gdLst/>
              <a:ahLst/>
              <a:cxnLst/>
              <a:rect l="l" t="t" r="r" b="b"/>
              <a:pathLst>
                <a:path w="4695825" h="645795">
                  <a:moveTo>
                    <a:pt x="0" y="645744"/>
                  </a:moveTo>
                  <a:lnTo>
                    <a:pt x="4695825" y="645744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645744"/>
                  </a:lnTo>
                  <a:close/>
                </a:path>
              </a:pathLst>
            </a:custGeom>
            <a:ln w="63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48967" y="8534374"/>
              <a:ext cx="3292602" cy="301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68120" y="4028058"/>
            <a:ext cx="4427220" cy="522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EFECTOS </a:t>
            </a:r>
            <a:r>
              <a:rPr dirty="0" sz="1200" spc="-5" b="1">
                <a:latin typeface="Times New Roman"/>
                <a:cs typeface="Times New Roman"/>
              </a:rPr>
              <a:t>NOCIVOS </a:t>
            </a:r>
            <a:r>
              <a:rPr dirty="0" sz="1200" b="1">
                <a:latin typeface="Times New Roman"/>
                <a:cs typeface="Times New Roman"/>
              </a:rPr>
              <a:t>DEL </a:t>
            </a:r>
            <a:r>
              <a:rPr dirty="0" sz="1200" spc="-5" b="1">
                <a:latin typeface="Times New Roman"/>
                <a:cs typeface="Times New Roman"/>
              </a:rPr>
              <a:t>CANAL INALÁMBRICO </a:t>
            </a:r>
            <a:r>
              <a:rPr dirty="0" sz="1200" b="1">
                <a:latin typeface="Times New Roman"/>
                <a:cs typeface="Times New Roman"/>
              </a:rPr>
              <a:t>MÓVIL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Desvanecimientos </a:t>
            </a:r>
            <a:r>
              <a:rPr dirty="0" sz="1200" spc="15" b="1">
                <a:latin typeface="Times New Roman"/>
                <a:cs typeface="Times New Roman"/>
              </a:rPr>
              <a:t>del</a:t>
            </a:r>
            <a:r>
              <a:rPr dirty="0" sz="1200" spc="-180" b="1">
                <a:latin typeface="Times New Roman"/>
                <a:cs typeface="Times New Roman"/>
              </a:rPr>
              <a:t> </a:t>
            </a:r>
            <a:r>
              <a:rPr dirty="0" sz="1200" spc="-15" b="1">
                <a:latin typeface="Times New Roman"/>
                <a:cs typeface="Times New Roman"/>
              </a:rPr>
              <a:t>canal</a:t>
            </a:r>
            <a:endParaRPr sz="1200">
              <a:latin typeface="Times New Roman"/>
              <a:cs typeface="Times New Roman"/>
            </a:endParaRPr>
          </a:p>
          <a:p>
            <a:pPr marL="829310" indent="-114935">
              <a:lnSpc>
                <a:spcPct val="100000"/>
              </a:lnSpc>
              <a:spcBef>
                <a:spcPts val="835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30">
                <a:latin typeface="Georgia"/>
                <a:cs typeface="Georgia"/>
              </a:rPr>
              <a:t>Distancia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25">
                <a:latin typeface="Georgia"/>
                <a:cs typeface="Georgia"/>
              </a:rPr>
              <a:t>Reflexiones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30">
                <a:latin typeface="Georgia"/>
                <a:cs typeface="Georgia"/>
              </a:rPr>
              <a:t>Obstáculos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•"/>
            </a:pPr>
            <a:endParaRPr sz="1300">
              <a:latin typeface="Georgia"/>
              <a:cs typeface="Georgia"/>
            </a:endParaRPr>
          </a:p>
          <a:p>
            <a:pPr marL="7239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Interferencia </a:t>
            </a:r>
            <a:r>
              <a:rPr dirty="0" sz="1200" spc="-20" b="1">
                <a:latin typeface="Times New Roman"/>
                <a:cs typeface="Times New Roman"/>
              </a:rPr>
              <a:t>Inter</a:t>
            </a:r>
            <a:r>
              <a:rPr dirty="0" sz="1200" spc="-1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simbólica</a:t>
            </a:r>
            <a:endParaRPr sz="1200">
              <a:latin typeface="Times New Roman"/>
              <a:cs typeface="Times New Roman"/>
            </a:endParaRPr>
          </a:p>
          <a:p>
            <a:pPr marL="829310" indent="-114935">
              <a:lnSpc>
                <a:spcPct val="100000"/>
              </a:lnSpc>
              <a:spcBef>
                <a:spcPts val="835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25">
                <a:latin typeface="Georgia"/>
                <a:cs typeface="Georgia"/>
              </a:rPr>
              <a:t>Reflexiones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35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40">
                <a:latin typeface="Georgia"/>
                <a:cs typeface="Georgia"/>
              </a:rPr>
              <a:t>Multicamino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Georgia"/>
              <a:cs typeface="Georgia"/>
            </a:endParaRPr>
          </a:p>
          <a:p>
            <a:pPr marL="723900">
              <a:lnSpc>
                <a:spcPct val="100000"/>
              </a:lnSpc>
            </a:pPr>
            <a:r>
              <a:rPr dirty="0" sz="1200" spc="-15" b="1">
                <a:latin typeface="Times New Roman"/>
                <a:cs typeface="Times New Roman"/>
              </a:rPr>
              <a:t>Interferencia</a:t>
            </a:r>
            <a:r>
              <a:rPr dirty="0" sz="1200" spc="-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proveniente</a:t>
            </a:r>
            <a:r>
              <a:rPr dirty="0" sz="1200" spc="-85" b="1">
                <a:latin typeface="Times New Roman"/>
                <a:cs typeface="Times New Roman"/>
              </a:rPr>
              <a:t> </a:t>
            </a:r>
            <a:r>
              <a:rPr dirty="0" sz="1200" spc="25" b="1">
                <a:latin typeface="Times New Roman"/>
                <a:cs typeface="Times New Roman"/>
              </a:rPr>
              <a:t>de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otras</a:t>
            </a:r>
            <a:r>
              <a:rPr dirty="0" sz="1200" spc="-85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fuentes</a:t>
            </a:r>
            <a:endParaRPr sz="1200">
              <a:latin typeface="Times New Roman"/>
              <a:cs typeface="Times New Roman"/>
            </a:endParaRPr>
          </a:p>
          <a:p>
            <a:pPr marL="829310" indent="-114935">
              <a:lnSpc>
                <a:spcPct val="100000"/>
              </a:lnSpc>
              <a:spcBef>
                <a:spcPts val="835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30">
                <a:latin typeface="Georgia"/>
                <a:cs typeface="Georgia"/>
              </a:rPr>
              <a:t>Transmisión </a:t>
            </a:r>
            <a:r>
              <a:rPr dirty="0" sz="1200" spc="-15">
                <a:latin typeface="Georgia"/>
                <a:cs typeface="Georgia"/>
              </a:rPr>
              <a:t>en </a:t>
            </a:r>
            <a:r>
              <a:rPr dirty="0" sz="1200" spc="-25">
                <a:latin typeface="Georgia"/>
                <a:cs typeface="Georgia"/>
              </a:rPr>
              <a:t>bandas</a:t>
            </a:r>
            <a:r>
              <a:rPr dirty="0" sz="1200" spc="-5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compartidas</a:t>
            </a:r>
            <a:endParaRPr sz="1200">
              <a:latin typeface="Georgia"/>
              <a:cs typeface="Georgia"/>
            </a:endParaRPr>
          </a:p>
          <a:p>
            <a:pPr marL="829310" marR="5080" indent="-114300">
              <a:lnSpc>
                <a:spcPts val="1270"/>
              </a:lnSpc>
              <a:spcBef>
                <a:spcPts val="22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30">
                <a:latin typeface="Georgia"/>
                <a:cs typeface="Georgia"/>
              </a:rPr>
              <a:t>Reutilización </a:t>
            </a:r>
            <a:r>
              <a:rPr dirty="0" sz="1200" spc="-15">
                <a:latin typeface="Georgia"/>
                <a:cs typeface="Georgia"/>
              </a:rPr>
              <a:t>de </a:t>
            </a:r>
            <a:r>
              <a:rPr dirty="0" sz="1200" spc="-20">
                <a:latin typeface="Georgia"/>
                <a:cs typeface="Georgia"/>
              </a:rPr>
              <a:t>frecuencias </a:t>
            </a:r>
            <a:r>
              <a:rPr dirty="0" sz="1200" spc="-10">
                <a:latin typeface="Georgia"/>
                <a:cs typeface="Georgia"/>
              </a:rPr>
              <a:t>o </a:t>
            </a:r>
            <a:r>
              <a:rPr dirty="0" sz="1200" spc="-20">
                <a:latin typeface="Georgia"/>
                <a:cs typeface="Georgia"/>
              </a:rPr>
              <a:t>interferencia </a:t>
            </a:r>
            <a:r>
              <a:rPr dirty="0" sz="1200" spc="-15">
                <a:latin typeface="Georgia"/>
                <a:cs typeface="Georgia"/>
              </a:rPr>
              <a:t>de </a:t>
            </a:r>
            <a:r>
              <a:rPr dirty="0" sz="1200" spc="-20">
                <a:latin typeface="Georgia"/>
                <a:cs typeface="Georgia"/>
              </a:rPr>
              <a:t>usuarios  </a:t>
            </a:r>
            <a:r>
              <a:rPr dirty="0" sz="1200" spc="-15">
                <a:latin typeface="Georgia"/>
                <a:cs typeface="Georgia"/>
              </a:rPr>
              <a:t>vecinos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50">
              <a:latin typeface="Georgia"/>
              <a:cs typeface="Georgia"/>
            </a:endParaRPr>
          </a:p>
          <a:p>
            <a:pPr marL="723900">
              <a:lnSpc>
                <a:spcPct val="100000"/>
              </a:lnSpc>
            </a:pPr>
            <a:r>
              <a:rPr dirty="0" sz="1200" spc="-30" b="1">
                <a:latin typeface="Times New Roman"/>
                <a:cs typeface="Times New Roman"/>
              </a:rPr>
              <a:t>Ruido</a:t>
            </a:r>
            <a:r>
              <a:rPr dirty="0" sz="1200" spc="-9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aditivo</a:t>
            </a:r>
            <a:endParaRPr sz="1200">
              <a:latin typeface="Times New Roman"/>
              <a:cs typeface="Times New Roman"/>
            </a:endParaRPr>
          </a:p>
          <a:p>
            <a:pPr marL="829310" indent="-1149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35">
                <a:latin typeface="Georgia"/>
                <a:cs typeface="Georgia"/>
              </a:rPr>
              <a:t>Temperatura </a:t>
            </a:r>
            <a:r>
              <a:rPr dirty="0" sz="1200" spc="-15">
                <a:latin typeface="Georgia"/>
                <a:cs typeface="Georgia"/>
              </a:rPr>
              <a:t>de </a:t>
            </a:r>
            <a:r>
              <a:rPr dirty="0" sz="1200" spc="-20">
                <a:latin typeface="Georgia"/>
                <a:cs typeface="Georgia"/>
              </a:rPr>
              <a:t>ruido </a:t>
            </a:r>
            <a:r>
              <a:rPr dirty="0" sz="1200" spc="-15">
                <a:latin typeface="Georgia"/>
                <a:cs typeface="Georgia"/>
              </a:rPr>
              <a:t>de </a:t>
            </a:r>
            <a:r>
              <a:rPr dirty="0" sz="1200" spc="-25">
                <a:latin typeface="Georgia"/>
                <a:cs typeface="Georgia"/>
              </a:rPr>
              <a:t>la</a:t>
            </a:r>
            <a:r>
              <a:rPr dirty="0" sz="1200" spc="-30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antena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45">
                <a:latin typeface="Georgia"/>
                <a:cs typeface="Georgia"/>
              </a:rPr>
              <a:t>Ruido </a:t>
            </a:r>
            <a:r>
              <a:rPr dirty="0" sz="1200" spc="-15">
                <a:latin typeface="Georgia"/>
                <a:cs typeface="Georgia"/>
              </a:rPr>
              <a:t>de los bloques de</a:t>
            </a:r>
            <a:r>
              <a:rPr dirty="0" sz="1200" spc="-40">
                <a:latin typeface="Georgia"/>
                <a:cs typeface="Georgia"/>
              </a:rPr>
              <a:t> </a:t>
            </a:r>
            <a:r>
              <a:rPr dirty="0" sz="1200" spc="-15">
                <a:latin typeface="Georgia"/>
                <a:cs typeface="Georgia"/>
              </a:rPr>
              <a:t>recepción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25">
                <a:latin typeface="Georgia"/>
                <a:cs typeface="Georgia"/>
              </a:rPr>
              <a:t>Atenuadores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50"/>
              </a:spcBef>
              <a:buFont typeface="Trebuchet MS"/>
              <a:buChar char="•"/>
              <a:tabLst>
                <a:tab pos="829944" algn="l"/>
              </a:tabLst>
            </a:pPr>
            <a:r>
              <a:rPr dirty="0" sz="1200" spc="-50">
                <a:latin typeface="Georgia"/>
                <a:cs typeface="Georgia"/>
              </a:rPr>
              <a:t>Ruido</a:t>
            </a:r>
            <a:r>
              <a:rPr dirty="0" sz="1200" spc="-25">
                <a:latin typeface="Georgia"/>
                <a:cs typeface="Georgia"/>
              </a:rPr>
              <a:t> ambiente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Georgia"/>
              <a:cs typeface="Georgia"/>
            </a:endParaRPr>
          </a:p>
          <a:p>
            <a:pPr marL="723900">
              <a:lnSpc>
                <a:spcPct val="100000"/>
              </a:lnSpc>
            </a:pPr>
            <a:r>
              <a:rPr dirty="0" sz="1200" spc="-40" b="1">
                <a:latin typeface="Times New Roman"/>
                <a:cs typeface="Times New Roman"/>
              </a:rPr>
              <a:t>Otras</a:t>
            </a:r>
            <a:r>
              <a:rPr dirty="0" sz="1200" spc="-90" b="1">
                <a:latin typeface="Times New Roman"/>
                <a:cs typeface="Times New Roman"/>
              </a:rPr>
              <a:t> </a:t>
            </a:r>
            <a:r>
              <a:rPr dirty="0" sz="1200" spc="10" b="1">
                <a:latin typeface="Times New Roman"/>
                <a:cs typeface="Times New Roman"/>
              </a:rPr>
              <a:t>fuentes</a:t>
            </a:r>
            <a:endParaRPr sz="1200">
              <a:latin typeface="Times New Roman"/>
              <a:cs typeface="Times New Roman"/>
            </a:endParaRPr>
          </a:p>
          <a:p>
            <a:pPr marL="829310" indent="-1149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0">
                <a:latin typeface="Georgia"/>
                <a:cs typeface="Georgia"/>
              </a:rPr>
              <a:t>Ruido</a:t>
            </a:r>
            <a:r>
              <a:rPr dirty="0" sz="1200" spc="-25">
                <a:latin typeface="Georgia"/>
                <a:cs typeface="Georgia"/>
              </a:rPr>
              <a:t> multiplicativo</a:t>
            </a:r>
            <a:endParaRPr sz="1200">
              <a:latin typeface="Georgia"/>
              <a:cs typeface="Georgia"/>
            </a:endParaRPr>
          </a:p>
          <a:p>
            <a:pPr marL="829310" indent="-1149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829944" algn="l"/>
              </a:tabLst>
            </a:pPr>
            <a:r>
              <a:rPr dirty="0" sz="1200" spc="-50">
                <a:latin typeface="Georgia"/>
                <a:cs typeface="Georgia"/>
              </a:rPr>
              <a:t>Ruido </a:t>
            </a:r>
            <a:r>
              <a:rPr dirty="0" sz="1200" spc="-20">
                <a:latin typeface="Georgia"/>
                <a:cs typeface="Georgia"/>
              </a:rPr>
              <a:t>en </a:t>
            </a:r>
            <a:r>
              <a:rPr dirty="0" sz="1200" spc="-10">
                <a:latin typeface="Georgia"/>
                <a:cs typeface="Georgia"/>
              </a:rPr>
              <a:t>el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transmisor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Freire Alvarez Anthony Fabian</dc:creator>
  <dcterms:created xsi:type="dcterms:W3CDTF">2023-02-06T21:59:24Z</dcterms:created>
  <dcterms:modified xsi:type="dcterms:W3CDTF">2023-02-06T21:59:24Z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