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Relationship Id="rId3" Type="http://schemas.openxmlformats.org/officeDocument/2006/relationships/image" Target="../media/image37.png"/><Relationship Id="rId4" Type="http://schemas.openxmlformats.org/officeDocument/2006/relationships/image" Target="../media/image3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4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Relationship Id="rId3" Type="http://schemas.openxmlformats.org/officeDocument/2006/relationships/image" Target="../media/image4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3" Type="http://schemas.openxmlformats.org/officeDocument/2006/relationships/image" Target="../media/image5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Relationship Id="rId3" Type="http://schemas.openxmlformats.org/officeDocument/2006/relationships/image" Target="../media/image52.jpg"/><Relationship Id="rId4" Type="http://schemas.openxmlformats.org/officeDocument/2006/relationships/image" Target="../media/image5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jpg"/><Relationship Id="rId3" Type="http://schemas.openxmlformats.org/officeDocument/2006/relationships/image" Target="../media/image55.png"/><Relationship Id="rId4" Type="http://schemas.openxmlformats.org/officeDocument/2006/relationships/image" Target="../media/image56.jpg"/><Relationship Id="rId5" Type="http://schemas.openxmlformats.org/officeDocument/2006/relationships/image" Target="../media/image57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Relationship Id="rId3" Type="http://schemas.openxmlformats.org/officeDocument/2006/relationships/image" Target="../media/image5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jpg"/><Relationship Id="rId3" Type="http://schemas.openxmlformats.org/officeDocument/2006/relationships/image" Target="../media/image61.jpg"/><Relationship Id="rId4" Type="http://schemas.openxmlformats.org/officeDocument/2006/relationships/image" Target="../media/image62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sma.com/latinamerica/wp-content/uploads/2012/08/GSMA-Mobile-" TargetMode="External"/><Relationship Id="rId3" Type="http://schemas.openxmlformats.org/officeDocument/2006/relationships/hyperlink" Target="http://bibing.us.es/proyectos/abreproy/12081/fichero/OFDMA%2By%2BSC-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4671695" cy="791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9776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CAPÍTULO II</a:t>
            </a:r>
            <a:endParaRPr sz="1200">
              <a:latin typeface="Times New Roman"/>
              <a:cs typeface="Times New Roman"/>
            </a:endParaRPr>
          </a:p>
          <a:p>
            <a:pPr marL="12700" marR="5080" indent="1083310">
              <a:lnSpc>
                <a:spcPct val="159200"/>
              </a:lnSpc>
            </a:pPr>
            <a:r>
              <a:rPr dirty="0" sz="1200" spc="-5" b="1">
                <a:latin typeface="Times New Roman"/>
                <a:cs typeface="Times New Roman"/>
              </a:rPr>
              <a:t>PANORAMA DE LOS SISTEMAS INALÁMBRICOS  ARQUITECTURA DEL SISTEMA CELULAR Y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PCS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127118"/>
            <a:ext cx="1219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COMPONENTES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1755" y="1786508"/>
            <a:ext cx="48768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32560" y="7795259"/>
            <a:ext cx="4711446" cy="550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47109" y="7751190"/>
            <a:ext cx="48958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54">
                <a:latin typeface="Trebuchet MS"/>
                <a:cs typeface="Trebuchet MS"/>
              </a:rPr>
              <a:t>M</a:t>
            </a:r>
            <a:r>
              <a:rPr dirty="0" sz="2000" spc="-65">
                <a:latin typeface="Trebuchet MS"/>
                <a:cs typeface="Trebuchet MS"/>
              </a:rPr>
              <a:t>S</a:t>
            </a:r>
            <a:r>
              <a:rPr dirty="0" sz="2000" spc="-125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3830" y="8079333"/>
            <a:ext cx="2359025" cy="257175"/>
          </a:xfrm>
          <a:prstGeom prst="rect">
            <a:avLst/>
          </a:prstGeom>
          <a:solidFill>
            <a:srgbClr val="FFE8CA">
              <a:alpha val="90194"/>
            </a:srgbClr>
          </a:solidFill>
        </p:spPr>
        <p:txBody>
          <a:bodyPr wrap="square" lIns="0" tIns="1905" rIns="0" bIns="0" rtlCol="0" vert="horz">
            <a:spAutoFit/>
          </a:bodyPr>
          <a:lstStyle/>
          <a:p>
            <a:pPr marL="306705">
              <a:lnSpc>
                <a:spcPct val="100000"/>
              </a:lnSpc>
              <a:spcBef>
                <a:spcPts val="15"/>
              </a:spcBef>
            </a:pPr>
            <a:r>
              <a:rPr dirty="0" sz="1400" spc="-25">
                <a:latin typeface="Trebuchet MS"/>
                <a:cs typeface="Trebuchet MS"/>
              </a:rPr>
              <a:t>Mobile </a:t>
            </a:r>
            <a:r>
              <a:rPr dirty="0" sz="1400" spc="-70">
                <a:latin typeface="Trebuchet MS"/>
                <a:cs typeface="Trebuchet MS"/>
              </a:rPr>
              <a:t>Switching</a:t>
            </a:r>
            <a:r>
              <a:rPr dirty="0" sz="1400" spc="-254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Center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2854" y="8079333"/>
            <a:ext cx="2352675" cy="257175"/>
          </a:xfrm>
          <a:prstGeom prst="rect">
            <a:avLst/>
          </a:prstGeom>
          <a:solidFill>
            <a:srgbClr val="FDF8CC">
              <a:alpha val="90194"/>
            </a:srgbClr>
          </a:solidFill>
        </p:spPr>
        <p:txBody>
          <a:bodyPr wrap="square" lIns="0" tIns="190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15"/>
              </a:spcBef>
            </a:pPr>
            <a:r>
              <a:rPr dirty="0" sz="1400" spc="-70">
                <a:latin typeface="Trebuchet MS"/>
                <a:cs typeface="Trebuchet MS"/>
              </a:rPr>
              <a:t>Centro </a:t>
            </a:r>
            <a:r>
              <a:rPr dirty="0" sz="1400" spc="-65">
                <a:latin typeface="Trebuchet MS"/>
                <a:cs typeface="Trebuchet MS"/>
              </a:rPr>
              <a:t>de Conmutación</a:t>
            </a:r>
            <a:r>
              <a:rPr dirty="0" sz="1400" spc="-265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Móvil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2560" y="6966191"/>
            <a:ext cx="4711446" cy="8435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95878" y="6921245"/>
            <a:ext cx="3905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70">
                <a:latin typeface="Trebuchet MS"/>
                <a:cs typeface="Trebuchet MS"/>
              </a:rPr>
              <a:t>B</a:t>
            </a:r>
            <a:r>
              <a:rPr dirty="0" sz="2000" spc="-70">
                <a:latin typeface="Trebuchet MS"/>
                <a:cs typeface="Trebuchet MS"/>
              </a:rPr>
              <a:t>S</a:t>
            </a:r>
            <a:r>
              <a:rPr dirty="0" sz="2000" spc="-55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3830" y="7260513"/>
            <a:ext cx="2359025" cy="257175"/>
          </a:xfrm>
          <a:prstGeom prst="rect">
            <a:avLst/>
          </a:prstGeom>
          <a:solidFill>
            <a:srgbClr val="F0FBCC">
              <a:alpha val="90194"/>
            </a:srgbClr>
          </a:solidFill>
        </p:spPr>
        <p:txBody>
          <a:bodyPr wrap="square" lIns="0" tIns="1905" rIns="0" bIns="0" rtlCol="0" vert="horz">
            <a:spAutoFit/>
          </a:bodyPr>
          <a:lstStyle/>
          <a:p>
            <a:pPr marL="339090">
              <a:lnSpc>
                <a:spcPct val="100000"/>
              </a:lnSpc>
              <a:spcBef>
                <a:spcPts val="15"/>
              </a:spcBef>
            </a:pPr>
            <a:r>
              <a:rPr dirty="0" sz="1400" spc="-55">
                <a:latin typeface="Trebuchet MS"/>
                <a:cs typeface="Trebuchet MS"/>
              </a:rPr>
              <a:t>Base </a:t>
            </a:r>
            <a:r>
              <a:rPr dirty="0" sz="1400" spc="-75">
                <a:latin typeface="Trebuchet MS"/>
                <a:cs typeface="Trebuchet MS"/>
              </a:rPr>
              <a:t>Station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Subsystem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2854" y="7260513"/>
            <a:ext cx="2352675" cy="257175"/>
          </a:xfrm>
          <a:prstGeom prst="rect">
            <a:avLst/>
          </a:prstGeom>
          <a:solidFill>
            <a:srgbClr val="DFF9CD">
              <a:alpha val="90194"/>
            </a:srgbClr>
          </a:solidFill>
        </p:spPr>
        <p:txBody>
          <a:bodyPr wrap="square" lIns="0" tIns="190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15"/>
              </a:spcBef>
            </a:pPr>
            <a:r>
              <a:rPr dirty="0" sz="1400" spc="-60">
                <a:latin typeface="Trebuchet MS"/>
                <a:cs typeface="Trebuchet MS"/>
              </a:rPr>
              <a:t>Subsistema </a:t>
            </a:r>
            <a:r>
              <a:rPr dirty="0" sz="1400" spc="-65">
                <a:latin typeface="Trebuchet MS"/>
                <a:cs typeface="Trebuchet MS"/>
              </a:rPr>
              <a:t>de </a:t>
            </a:r>
            <a:r>
              <a:rPr dirty="0" sz="1400" spc="-70">
                <a:latin typeface="Trebuchet MS"/>
                <a:cs typeface="Trebuchet MS"/>
              </a:rPr>
              <a:t>Estacion</a:t>
            </a:r>
            <a:r>
              <a:rPr dirty="0" sz="1400" spc="-254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Base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32560" y="6135623"/>
            <a:ext cx="4711446" cy="843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585209" y="6091554"/>
            <a:ext cx="4114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70">
                <a:latin typeface="Trebuchet MS"/>
                <a:cs typeface="Trebuchet MS"/>
              </a:rPr>
              <a:t>B</a:t>
            </a:r>
            <a:r>
              <a:rPr dirty="0" sz="2000" spc="-70">
                <a:latin typeface="Trebuchet MS"/>
                <a:cs typeface="Trebuchet MS"/>
              </a:rPr>
              <a:t>S</a:t>
            </a:r>
            <a:r>
              <a:rPr dirty="0" sz="2000" spc="-125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3830" y="6430822"/>
            <a:ext cx="4711700" cy="254000"/>
          </a:xfrm>
          <a:prstGeom prst="rect">
            <a:avLst/>
          </a:prstGeom>
          <a:solidFill>
            <a:srgbClr val="CEF7D7">
              <a:alpha val="90194"/>
            </a:srgbClr>
          </a:solidFill>
        </p:spPr>
        <p:txBody>
          <a:bodyPr wrap="square" lIns="0" tIns="1905" rIns="0" bIns="0" rtlCol="0" vert="horz">
            <a:spAutoFit/>
          </a:bodyPr>
          <a:lstStyle/>
          <a:p>
            <a:pPr marL="361950">
              <a:lnSpc>
                <a:spcPct val="100000"/>
              </a:lnSpc>
              <a:spcBef>
                <a:spcPts val="15"/>
              </a:spcBef>
              <a:tabLst>
                <a:tab pos="2487930" algn="l"/>
              </a:tabLst>
            </a:pPr>
            <a:r>
              <a:rPr dirty="0" sz="1400" spc="-55">
                <a:latin typeface="Trebuchet MS"/>
                <a:cs typeface="Trebuchet MS"/>
              </a:rPr>
              <a:t>Base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Station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Controller	</a:t>
            </a:r>
            <a:r>
              <a:rPr dirty="0" sz="1400" spc="-65">
                <a:latin typeface="Trebuchet MS"/>
                <a:cs typeface="Trebuchet MS"/>
              </a:rPr>
              <a:t>Controlador de </a:t>
            </a:r>
            <a:r>
              <a:rPr dirty="0" sz="1400" spc="-70">
                <a:latin typeface="Trebuchet MS"/>
                <a:cs typeface="Trebuchet MS"/>
              </a:rPr>
              <a:t>Estacion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Base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2560" y="5306555"/>
            <a:ext cx="4711446" cy="843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92829" y="5261609"/>
            <a:ext cx="3968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70">
                <a:latin typeface="Trebuchet MS"/>
                <a:cs typeface="Trebuchet MS"/>
              </a:rPr>
              <a:t>B</a:t>
            </a:r>
            <a:r>
              <a:rPr dirty="0" sz="2000" spc="-80">
                <a:latin typeface="Trebuchet MS"/>
                <a:cs typeface="Trebuchet MS"/>
              </a:rPr>
              <a:t>S</a:t>
            </a:r>
            <a:r>
              <a:rPr dirty="0" sz="2000" spc="-195">
                <a:latin typeface="Trebuchet MS"/>
                <a:cs typeface="Trebuchet MS"/>
              </a:rPr>
              <a:t>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3830" y="5601131"/>
            <a:ext cx="4711700" cy="254000"/>
          </a:xfrm>
          <a:prstGeom prst="rect">
            <a:avLst/>
          </a:prstGeom>
          <a:solidFill>
            <a:srgbClr val="D0F3EF">
              <a:alpha val="90194"/>
            </a:srgbClr>
          </a:solidFill>
        </p:spPr>
        <p:txBody>
          <a:bodyPr wrap="square" lIns="0" tIns="1270" rIns="0" bIns="0" rtlCol="0" vert="horz">
            <a:spAutoFit/>
          </a:bodyPr>
          <a:lstStyle/>
          <a:p>
            <a:pPr marL="316230">
              <a:lnSpc>
                <a:spcPct val="100000"/>
              </a:lnSpc>
              <a:spcBef>
                <a:spcPts val="10"/>
              </a:spcBef>
              <a:tabLst>
                <a:tab pos="2623820" algn="l"/>
              </a:tabLst>
            </a:pPr>
            <a:r>
              <a:rPr dirty="0" sz="1400" spc="-55">
                <a:latin typeface="Trebuchet MS"/>
                <a:cs typeface="Trebuchet MS"/>
              </a:rPr>
              <a:t>Base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Station</a:t>
            </a:r>
            <a:r>
              <a:rPr dirty="0" sz="1400" spc="-85">
                <a:latin typeface="Trebuchet MS"/>
                <a:cs typeface="Trebuchet MS"/>
              </a:rPr>
              <a:t> Transceiver	</a:t>
            </a:r>
            <a:r>
              <a:rPr dirty="0" sz="1400" spc="-70">
                <a:latin typeface="Trebuchet MS"/>
                <a:cs typeface="Trebuchet MS"/>
              </a:rPr>
              <a:t>Estacion </a:t>
            </a:r>
            <a:r>
              <a:rPr dirty="0" sz="1400" spc="-55">
                <a:latin typeface="Trebuchet MS"/>
                <a:cs typeface="Trebuchet MS"/>
              </a:rPr>
              <a:t>Base</a:t>
            </a:r>
            <a:r>
              <a:rPr dirty="0" sz="1400" spc="-160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Transceiver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32560" y="4477511"/>
            <a:ext cx="4711446" cy="8420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614165" y="4431918"/>
            <a:ext cx="3524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90">
                <a:latin typeface="Trebuchet MS"/>
                <a:cs typeface="Trebuchet MS"/>
              </a:rPr>
              <a:t>MS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3830" y="4771567"/>
            <a:ext cx="4711700" cy="254000"/>
          </a:xfrm>
          <a:prstGeom prst="rect">
            <a:avLst/>
          </a:prstGeom>
          <a:solidFill>
            <a:srgbClr val="D2DEEE">
              <a:alpha val="90194"/>
            </a:srgbClr>
          </a:solidFill>
        </p:spPr>
        <p:txBody>
          <a:bodyPr wrap="square" lIns="0" tIns="12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"/>
              </a:spcBef>
              <a:tabLst>
                <a:tab pos="2359025" algn="l"/>
              </a:tabLst>
            </a:pPr>
            <a:r>
              <a:rPr dirty="0" sz="1400" spc="-25">
                <a:latin typeface="Trebuchet MS"/>
                <a:cs typeface="Trebuchet MS"/>
              </a:rPr>
              <a:t>Mobile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Station	</a:t>
            </a:r>
            <a:r>
              <a:rPr dirty="0" sz="1400" spc="-70">
                <a:latin typeface="Trebuchet MS"/>
                <a:cs typeface="Trebuchet MS"/>
              </a:rPr>
              <a:t>Estacion</a:t>
            </a:r>
            <a:r>
              <a:rPr dirty="0" sz="1400" spc="-12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Movil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6678"/>
            <a:ext cx="4980305" cy="397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461645" marR="5080" indent="-449580">
              <a:lnSpc>
                <a:spcPct val="103299"/>
              </a:lnSpc>
              <a:spcBef>
                <a:spcPts val="50"/>
              </a:spcBef>
            </a:pPr>
            <a:r>
              <a:rPr dirty="0" sz="1200" spc="-5" b="1">
                <a:latin typeface="Times New Roman"/>
                <a:cs typeface="Times New Roman"/>
              </a:rPr>
              <a:t>PRINCIPALES RUTAS DE ROAMING ÍNTER-REGIONALES </a:t>
            </a:r>
            <a:r>
              <a:rPr dirty="0" sz="1200" b="1">
                <a:latin typeface="Times New Roman"/>
                <a:cs typeface="Times New Roman"/>
              </a:rPr>
              <a:t>E </a:t>
            </a:r>
            <a:r>
              <a:rPr dirty="0" sz="1200" spc="-5" b="1">
                <a:latin typeface="Times New Roman"/>
                <a:cs typeface="Times New Roman"/>
              </a:rPr>
              <a:t>INTRA-  REGIONALES EN AMÉRICA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LATINA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399"/>
            <a:ext cx="5731509" cy="3401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80203" y="5018243"/>
            <a:ext cx="4153392" cy="4712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024755" cy="109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231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PROBLEMAS EN LA PROPAGACIÓN DE ONDAS DE</a:t>
            </a:r>
            <a:r>
              <a:rPr dirty="0" sz="1200" spc="6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RADIO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latin typeface="Times New Roman"/>
                <a:cs typeface="Times New Roman"/>
              </a:rPr>
              <a:t>PÉRDIDAS EN </a:t>
            </a:r>
            <a:r>
              <a:rPr dirty="0" sz="1200" b="1">
                <a:latin typeface="Times New Roman"/>
                <a:cs typeface="Times New Roman"/>
              </a:rPr>
              <a:t>EL </a:t>
            </a:r>
            <a:r>
              <a:rPr dirty="0" sz="1200" spc="-5" b="1">
                <a:latin typeface="Times New Roman"/>
                <a:cs typeface="Times New Roman"/>
              </a:rPr>
              <a:t>ESPACIO LIBRE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(FSL)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EN UN RADIO </a:t>
            </a:r>
            <a:r>
              <a:rPr dirty="0" sz="1200" b="1">
                <a:latin typeface="Times New Roman"/>
                <a:cs typeface="Times New Roman"/>
              </a:rPr>
              <a:t>ENLACE </a:t>
            </a:r>
            <a:r>
              <a:rPr dirty="0" sz="1200" spc="-5" b="1">
                <a:latin typeface="Times New Roman"/>
                <a:cs typeface="Times New Roman"/>
              </a:rPr>
              <a:t>EN UN RADIO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ENLACE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6498716"/>
            <a:ext cx="48558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EN UN ENLACE DE BS </a:t>
            </a:r>
            <a:r>
              <a:rPr dirty="0" sz="1200" b="1">
                <a:latin typeface="Times New Roman"/>
                <a:cs typeface="Times New Roman"/>
              </a:rPr>
              <a:t>- </a:t>
            </a:r>
            <a:r>
              <a:rPr dirty="0" sz="1200" spc="-5" b="1">
                <a:latin typeface="Times New Roman"/>
                <a:cs typeface="Times New Roman"/>
              </a:rPr>
              <a:t>MS (Considerando los efectos por</a:t>
            </a:r>
            <a:r>
              <a:rPr dirty="0" sz="1200" spc="1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reflexión)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370569"/>
            <a:ext cx="2325370" cy="111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β </a:t>
            </a:r>
            <a:r>
              <a:rPr dirty="0" sz="1200" spc="-5" b="1">
                <a:latin typeface="Times New Roman"/>
                <a:cs typeface="Times New Roman"/>
              </a:rPr>
              <a:t>considera efectos por:</a:t>
            </a:r>
            <a:endParaRPr sz="1200">
              <a:latin typeface="Times New Roman"/>
              <a:cs typeface="Times New Roman"/>
            </a:endParaRPr>
          </a:p>
          <a:p>
            <a:pPr marL="461645" indent="-228600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1645" algn="l"/>
                <a:tab pos="462280" algn="l"/>
              </a:tabLst>
            </a:pPr>
            <a:r>
              <a:rPr dirty="0" sz="1200" spc="-5">
                <a:latin typeface="Times New Roman"/>
                <a:cs typeface="Times New Roman"/>
              </a:rPr>
              <a:t>Rugosidad del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terreno</a:t>
            </a:r>
            <a:endParaRPr sz="1200">
              <a:latin typeface="Times New Roman"/>
              <a:cs typeface="Times New Roman"/>
            </a:endParaRPr>
          </a:p>
          <a:p>
            <a:pPr marL="461645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1645" algn="l"/>
                <a:tab pos="462280" algn="l"/>
              </a:tabLst>
            </a:pPr>
            <a:r>
              <a:rPr dirty="0" sz="1200" spc="-5">
                <a:latin typeface="Times New Roman"/>
                <a:cs typeface="Times New Roman"/>
              </a:rPr>
              <a:t>Obstáculos </a:t>
            </a:r>
            <a:r>
              <a:rPr dirty="0" sz="1200">
                <a:latin typeface="Times New Roman"/>
                <a:cs typeface="Times New Roman"/>
              </a:rPr>
              <a:t>en la </a:t>
            </a:r>
            <a:r>
              <a:rPr dirty="0" sz="1200" spc="-5">
                <a:latin typeface="Times New Roman"/>
                <a:cs typeface="Times New Roman"/>
              </a:rPr>
              <a:t>línea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vista</a:t>
            </a:r>
            <a:endParaRPr sz="1200">
              <a:latin typeface="Times New Roman"/>
              <a:cs typeface="Times New Roman"/>
            </a:endParaRPr>
          </a:p>
          <a:p>
            <a:pPr marL="46164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1645" algn="l"/>
                <a:tab pos="462280" algn="l"/>
              </a:tabLst>
            </a:pPr>
            <a:r>
              <a:rPr dirty="0" sz="1200" spc="-5">
                <a:latin typeface="Times New Roman"/>
                <a:cs typeface="Times New Roman"/>
              </a:rPr>
              <a:t>Edificios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árboles</a:t>
            </a:r>
            <a:endParaRPr sz="1200">
              <a:latin typeface="Times New Roman"/>
              <a:cs typeface="Times New Roman"/>
            </a:endParaRPr>
          </a:p>
          <a:p>
            <a:pPr marL="46164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1645" algn="l"/>
                <a:tab pos="462280" algn="l"/>
              </a:tabLst>
            </a:pPr>
            <a:r>
              <a:rPr dirty="0" sz="1200" spc="-5">
                <a:latin typeface="Times New Roman"/>
                <a:cs typeface="Times New Roman"/>
              </a:rPr>
              <a:t>Áreas </a:t>
            </a:r>
            <a:r>
              <a:rPr dirty="0" sz="1200">
                <a:latin typeface="Times New Roman"/>
                <a:cs typeface="Times New Roman"/>
              </a:rPr>
              <a:t>montañosas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2088260"/>
            <a:ext cx="5731509" cy="4298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51080" y="6856455"/>
            <a:ext cx="4680878" cy="1339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416550" cy="688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NIVEL DE LA SEÑAL EN </a:t>
            </a:r>
            <a:r>
              <a:rPr dirty="0" sz="1200" b="1">
                <a:latin typeface="Times New Roman"/>
                <a:cs typeface="Times New Roman"/>
              </a:rPr>
              <a:t>EL RECEPTOR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(RSL)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Es el nivel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potencia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recibe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-5">
                <a:latin typeface="Times New Roman"/>
                <a:cs typeface="Times New Roman"/>
              </a:rPr>
              <a:t>receptor. </a:t>
            </a:r>
            <a:r>
              <a:rPr dirty="0" sz="1200">
                <a:latin typeface="Times New Roman"/>
                <a:cs typeface="Times New Roman"/>
              </a:rPr>
              <a:t>El nivel de </a:t>
            </a:r>
            <a:r>
              <a:rPr dirty="0" sz="1200" spc="-5">
                <a:latin typeface="Times New Roman"/>
                <a:cs typeface="Times New Roman"/>
              </a:rPr>
              <a:t>señal </a:t>
            </a:r>
            <a:r>
              <a:rPr dirty="0" sz="1200">
                <a:latin typeface="Times New Roman"/>
                <a:cs typeface="Times New Roman"/>
              </a:rPr>
              <a:t>(RSL) </a:t>
            </a:r>
            <a:r>
              <a:rPr dirty="0" sz="1200" spc="-5">
                <a:latin typeface="Times New Roman"/>
                <a:cs typeface="Times New Roman"/>
              </a:rPr>
              <a:t>se expresa en </a:t>
            </a:r>
            <a:r>
              <a:rPr dirty="0" sz="1200">
                <a:latin typeface="Times New Roman"/>
                <a:cs typeface="Times New Roman"/>
              </a:rPr>
              <a:t>una  unidad de </a:t>
            </a:r>
            <a:r>
              <a:rPr dirty="0" sz="1200" spc="-5">
                <a:latin typeface="Times New Roman"/>
                <a:cs typeface="Times New Roman"/>
              </a:rPr>
              <a:t>potencia </a:t>
            </a:r>
            <a:r>
              <a:rPr dirty="0" sz="1200">
                <a:latin typeface="Times New Roman"/>
                <a:cs typeface="Times New Roman"/>
              </a:rPr>
              <a:t>logarítmica (dBm), que generalmente </a:t>
            </a:r>
            <a:r>
              <a:rPr dirty="0" sz="1200" spc="-5">
                <a:latin typeface="Times New Roman"/>
                <a:cs typeface="Times New Roman"/>
              </a:rPr>
              <a:t>son valores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negativos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558666"/>
            <a:ext cx="5598795" cy="362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MODELOS DE PREDICCIÓN DE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PROPAGACIÓN</a:t>
            </a:r>
            <a:endParaRPr sz="1200">
              <a:latin typeface="Times New Roman"/>
              <a:cs typeface="Times New Roman"/>
            </a:endParaRPr>
          </a:p>
          <a:p>
            <a:pPr marL="12700" marR="78105">
              <a:lnSpc>
                <a:spcPct val="103299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Su función es </a:t>
            </a:r>
            <a:r>
              <a:rPr dirty="0" sz="1200">
                <a:latin typeface="Times New Roman"/>
                <a:cs typeface="Times New Roman"/>
              </a:rPr>
              <a:t>la predicción de la </a:t>
            </a:r>
            <a:r>
              <a:rPr dirty="0" sz="1200" spc="-5">
                <a:latin typeface="Times New Roman"/>
                <a:cs typeface="Times New Roman"/>
              </a:rPr>
              <a:t>perdida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señales para cualquier </a:t>
            </a:r>
            <a:r>
              <a:rPr dirty="0" sz="1200">
                <a:latin typeface="Times New Roman"/>
                <a:cs typeface="Times New Roman"/>
              </a:rPr>
              <a:t>distancia de </a:t>
            </a:r>
            <a:r>
              <a:rPr dirty="0" sz="1200" spc="-5">
                <a:latin typeface="Times New Roman"/>
                <a:cs typeface="Times New Roman"/>
              </a:rPr>
              <a:t>separación  entre el </a:t>
            </a:r>
            <a:r>
              <a:rPr dirty="0" sz="1200">
                <a:latin typeface="Times New Roman"/>
                <a:cs typeface="Times New Roman"/>
              </a:rPr>
              <a:t>transmisor y </a:t>
            </a:r>
            <a:r>
              <a:rPr dirty="0" sz="1200" spc="-5">
                <a:latin typeface="Times New Roman"/>
                <a:cs typeface="Times New Roman"/>
              </a:rPr>
              <a:t>el receptor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Variables </a:t>
            </a:r>
            <a:r>
              <a:rPr dirty="0" sz="1200" spc="-10" b="1">
                <a:latin typeface="Times New Roman"/>
                <a:cs typeface="Times New Roman"/>
              </a:rPr>
              <a:t>en </a:t>
            </a:r>
            <a:r>
              <a:rPr dirty="0" sz="1200" spc="-5" b="1">
                <a:latin typeface="Times New Roman"/>
                <a:cs typeface="Times New Roman"/>
              </a:rPr>
              <a:t>general en las </a:t>
            </a:r>
            <a:r>
              <a:rPr dirty="0" sz="1200" b="1">
                <a:latin typeface="Times New Roman"/>
                <a:cs typeface="Times New Roman"/>
              </a:rPr>
              <a:t>que </a:t>
            </a:r>
            <a:r>
              <a:rPr dirty="0" sz="1200" spc="-5" b="1">
                <a:latin typeface="Times New Roman"/>
                <a:cs typeface="Times New Roman"/>
              </a:rPr>
              <a:t>se basan estos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modelos: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Datos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elevación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terreno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Factores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corrección </a:t>
            </a:r>
            <a:r>
              <a:rPr dirty="0" sz="1200">
                <a:latin typeface="Times New Roman"/>
                <a:cs typeface="Times New Roman"/>
              </a:rPr>
              <a:t>debido a </a:t>
            </a:r>
            <a:r>
              <a:rPr dirty="0" sz="1200" spc="-5">
                <a:latin typeface="Times New Roman"/>
                <a:cs typeface="Times New Roman"/>
              </a:rPr>
              <a:t>edificios, bosque, </a:t>
            </a:r>
            <a:r>
              <a:rPr dirty="0" sz="1200">
                <a:latin typeface="Times New Roman"/>
                <a:cs typeface="Times New Roman"/>
              </a:rPr>
              <a:t>lagos,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Altura de la </a:t>
            </a:r>
            <a:r>
              <a:rPr dirty="0" sz="1200" spc="-5">
                <a:latin typeface="Times New Roman"/>
                <a:cs typeface="Times New Roman"/>
              </a:rPr>
              <a:t>antena, </a:t>
            </a:r>
            <a:r>
              <a:rPr dirty="0" sz="1200">
                <a:latin typeface="Times New Roman"/>
                <a:cs typeface="Times New Roman"/>
              </a:rPr>
              <a:t>patrón de </a:t>
            </a:r>
            <a:r>
              <a:rPr dirty="0" sz="1200" spc="-5">
                <a:latin typeface="Times New Roman"/>
                <a:cs typeface="Times New Roman"/>
              </a:rPr>
              <a:t>radiación </a:t>
            </a:r>
            <a:r>
              <a:rPr dirty="0" sz="1200">
                <a:latin typeface="Times New Roman"/>
                <a:cs typeface="Times New Roman"/>
              </a:rPr>
              <a:t>de la antena,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ERP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Patrón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distribución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tráfico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Planeación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frecuencias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[2]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Modelo </a:t>
            </a:r>
            <a:r>
              <a:rPr dirty="0" sz="1200" b="1">
                <a:latin typeface="Times New Roman"/>
                <a:cs typeface="Times New Roman"/>
              </a:rPr>
              <a:t>Hata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Es </a:t>
            </a:r>
            <a:r>
              <a:rPr dirty="0" sz="1200">
                <a:latin typeface="Times New Roman"/>
                <a:cs typeface="Times New Roman"/>
              </a:rPr>
              <a:t>uno de </a:t>
            </a:r>
            <a:r>
              <a:rPr dirty="0" sz="1200" spc="-5">
                <a:latin typeface="Times New Roman"/>
                <a:cs typeface="Times New Roman"/>
              </a:rPr>
              <a:t>los modelos más utilizados en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planificación </a:t>
            </a:r>
            <a:r>
              <a:rPr dirty="0" sz="1200">
                <a:latin typeface="Times New Roman"/>
                <a:cs typeface="Times New Roman"/>
              </a:rPr>
              <a:t>y dimensionamiento del </a:t>
            </a:r>
            <a:r>
              <a:rPr dirty="0" sz="1200" spc="-5">
                <a:latin typeface="Times New Roman"/>
                <a:cs typeface="Times New Roman"/>
              </a:rPr>
              <a:t>segmento 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propagación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sistemas inalámbricos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telecomunicaciones, </a:t>
            </a:r>
            <a:r>
              <a:rPr dirty="0" sz="1200">
                <a:latin typeface="Times New Roman"/>
                <a:cs typeface="Times New Roman"/>
              </a:rPr>
              <a:t>incluyendo </a:t>
            </a:r>
            <a:r>
              <a:rPr dirty="0" sz="1200" spc="-5">
                <a:latin typeface="Times New Roman"/>
                <a:cs typeface="Times New Roman"/>
              </a:rPr>
              <a:t>los sistemas  TDA.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[2]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latin typeface="Times New Roman"/>
                <a:cs typeface="Times New Roman"/>
              </a:rPr>
              <a:t>Usado en Ambientes </a:t>
            </a:r>
            <a:r>
              <a:rPr dirty="0" sz="1200">
                <a:latin typeface="Times New Roman"/>
                <a:cs typeface="Times New Roman"/>
              </a:rPr>
              <a:t>urbanos 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suburbanos.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5513" y="1761406"/>
            <a:ext cx="4651299" cy="1700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7426" y="7436325"/>
            <a:ext cx="5367245" cy="2281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1854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MÉTODOS DE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CALCULO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474846"/>
            <a:ext cx="5757545" cy="1357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MODELO WALFISCH-IKEGAMI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él se </a:t>
            </a:r>
            <a:r>
              <a:rPr dirty="0" sz="1200">
                <a:latin typeface="Times New Roman"/>
                <a:cs typeface="Times New Roman"/>
              </a:rPr>
              <a:t>incorpora </a:t>
            </a:r>
            <a:r>
              <a:rPr dirty="0" sz="1200" spc="5">
                <a:latin typeface="Times New Roman"/>
                <a:cs typeface="Times New Roman"/>
              </a:rPr>
              <a:t>la </a:t>
            </a:r>
            <a:r>
              <a:rPr dirty="0" sz="1200">
                <a:latin typeface="Times New Roman"/>
                <a:cs typeface="Times New Roman"/>
              </a:rPr>
              <a:t>influencia de </a:t>
            </a:r>
            <a:r>
              <a:rPr dirty="0" sz="1200" spc="-5">
                <a:latin typeface="Times New Roman"/>
                <a:cs typeface="Times New Roman"/>
              </a:rPr>
              <a:t>edificaciones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calles en las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se encuentra el </a:t>
            </a:r>
            <a:r>
              <a:rPr dirty="0" sz="1200">
                <a:latin typeface="Times New Roman"/>
                <a:cs typeface="Times New Roman"/>
              </a:rPr>
              <a:t>dispositivo  </a:t>
            </a:r>
            <a:r>
              <a:rPr dirty="0" sz="1200" spc="-5">
                <a:latin typeface="Times New Roman"/>
                <a:cs typeface="Times New Roman"/>
              </a:rPr>
              <a:t>receptor, </a:t>
            </a:r>
            <a:r>
              <a:rPr dirty="0" sz="1200">
                <a:latin typeface="Times New Roman"/>
                <a:cs typeface="Times New Roman"/>
              </a:rPr>
              <a:t>para una predicción más </a:t>
            </a:r>
            <a:r>
              <a:rPr dirty="0" sz="1200" spc="-5">
                <a:latin typeface="Times New Roman"/>
                <a:cs typeface="Times New Roman"/>
              </a:rPr>
              <a:t>precisa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las pérdidas </a:t>
            </a:r>
            <a:r>
              <a:rPr dirty="0" sz="1200">
                <a:latin typeface="Times New Roman"/>
                <a:cs typeface="Times New Roman"/>
              </a:rPr>
              <a:t>de propagación en </a:t>
            </a:r>
            <a:r>
              <a:rPr dirty="0" sz="1200" spc="-5">
                <a:latin typeface="Times New Roman"/>
                <a:cs typeface="Times New Roman"/>
              </a:rPr>
              <a:t>entornos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urbanos.  De acuerdo con [16], las pérdidas </a:t>
            </a:r>
            <a:r>
              <a:rPr dirty="0" sz="1200">
                <a:latin typeface="Times New Roman"/>
                <a:cs typeface="Times New Roman"/>
              </a:rPr>
              <a:t>pueden evaluarse </a:t>
            </a:r>
            <a:r>
              <a:rPr dirty="0" sz="1200" spc="-5">
                <a:latin typeface="Times New Roman"/>
                <a:cs typeface="Times New Roman"/>
              </a:rPr>
              <a:t>dependiendo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>
                <a:latin typeface="Times New Roman"/>
                <a:cs typeface="Times New Roman"/>
              </a:rPr>
              <a:t>la existencia o no de</a:t>
            </a:r>
            <a:r>
              <a:rPr dirty="0" sz="1200" spc="-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línea  de vista </a:t>
            </a:r>
            <a:r>
              <a:rPr dirty="0" sz="1200" spc="-5">
                <a:latin typeface="Times New Roman"/>
                <a:cs typeface="Times New Roman"/>
              </a:rPr>
              <a:t>entre el transmisor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el receptor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[3]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latin typeface="Times New Roman"/>
                <a:cs typeface="Times New Roman"/>
              </a:rPr>
              <a:t>Usado en Ambientes </a:t>
            </a:r>
            <a:r>
              <a:rPr dirty="0" sz="1200">
                <a:latin typeface="Times New Roman"/>
                <a:cs typeface="Times New Roman"/>
              </a:rPr>
              <a:t>urbanos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densos.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820280"/>
            <a:ext cx="261937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FORMULAS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Sistemas con línea </a:t>
            </a:r>
            <a:r>
              <a:rPr dirty="0" sz="1200">
                <a:latin typeface="Times New Roman"/>
                <a:cs typeface="Times New Roman"/>
              </a:rPr>
              <a:t>de vista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(LOS)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Sistemas sin </a:t>
            </a:r>
            <a:r>
              <a:rPr dirty="0" sz="1200">
                <a:latin typeface="Times New Roman"/>
                <a:cs typeface="Times New Roman"/>
              </a:rPr>
              <a:t>línea de vista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(NLOS)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0355" y="1496567"/>
            <a:ext cx="4419600" cy="1837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80911" y="4945879"/>
            <a:ext cx="5244168" cy="1735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02385" y="7726382"/>
            <a:ext cx="5096709" cy="1882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683250" cy="979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PROBLEMAS EN LA PROPAGACIÓN DE SISTEMAS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MÓVILES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latin typeface="Times New Roman"/>
                <a:cs typeface="Times New Roman"/>
              </a:rPr>
              <a:t>DESVANECIMIENTO </a:t>
            </a:r>
            <a:r>
              <a:rPr dirty="0" sz="1200" b="1">
                <a:latin typeface="Times New Roman"/>
                <a:cs typeface="Times New Roman"/>
              </a:rPr>
              <a:t>POR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MULTITRAYECTORIA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0"/>
              </a:spcBef>
            </a:pPr>
            <a:r>
              <a:rPr dirty="0" sz="1200" spc="-5">
                <a:latin typeface="Times New Roman"/>
                <a:cs typeface="Times New Roman"/>
              </a:rPr>
              <a:t>Se </a:t>
            </a:r>
            <a:r>
              <a:rPr dirty="0" sz="1200">
                <a:latin typeface="Times New Roman"/>
                <a:cs typeface="Times New Roman"/>
              </a:rPr>
              <a:t>da por la </a:t>
            </a:r>
            <a:r>
              <a:rPr dirty="0" sz="1200" spc="-5">
                <a:latin typeface="Times New Roman"/>
                <a:cs typeface="Times New Roman"/>
              </a:rPr>
              <a:t>existencia </a:t>
            </a:r>
            <a:r>
              <a:rPr dirty="0" sz="1200">
                <a:latin typeface="Times New Roman"/>
                <a:cs typeface="Times New Roman"/>
              </a:rPr>
              <a:t>de múltiples </a:t>
            </a:r>
            <a:r>
              <a:rPr dirty="0" sz="1200" spc="-5">
                <a:latin typeface="Times New Roman"/>
                <a:cs typeface="Times New Roman"/>
              </a:rPr>
              <a:t>trayectos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propagación </a:t>
            </a:r>
            <a:r>
              <a:rPr dirty="0" sz="1200">
                <a:latin typeface="Times New Roman"/>
                <a:cs typeface="Times New Roman"/>
              </a:rPr>
              <a:t>además </a:t>
            </a:r>
            <a:r>
              <a:rPr dirty="0" sz="1200" spc="-5">
                <a:latin typeface="Times New Roman"/>
                <a:cs typeface="Times New Roman"/>
              </a:rPr>
              <a:t>del directo. </a:t>
            </a:r>
            <a:r>
              <a:rPr dirty="0" sz="1200">
                <a:latin typeface="Times New Roman"/>
                <a:cs typeface="Times New Roman"/>
              </a:rPr>
              <a:t>Se produce  por </a:t>
            </a:r>
            <a:r>
              <a:rPr dirty="0" sz="1200" spc="-5">
                <a:latin typeface="Times New Roman"/>
                <a:cs typeface="Times New Roman"/>
              </a:rPr>
              <a:t>refracción </a:t>
            </a: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las </a:t>
            </a:r>
            <a:r>
              <a:rPr dirty="0" sz="1200">
                <a:latin typeface="Times New Roman"/>
                <a:cs typeface="Times New Roman"/>
              </a:rPr>
              <a:t>capas de la </a:t>
            </a:r>
            <a:r>
              <a:rPr dirty="0" sz="1200" spc="-5">
                <a:latin typeface="Times New Roman"/>
                <a:cs typeface="Times New Roman"/>
              </a:rPr>
              <a:t>atmosfera. </a:t>
            </a:r>
            <a:r>
              <a:rPr dirty="0" sz="1200">
                <a:latin typeface="Times New Roman"/>
                <a:cs typeface="Times New Roman"/>
              </a:rPr>
              <a:t>Produce </a:t>
            </a:r>
            <a:r>
              <a:rPr dirty="0" sz="1200" spc="-5">
                <a:latin typeface="Times New Roman"/>
                <a:cs typeface="Times New Roman"/>
              </a:rPr>
              <a:t>atenuación </a:t>
            </a:r>
            <a:r>
              <a:rPr dirty="0" sz="1200">
                <a:latin typeface="Times New Roman"/>
                <a:cs typeface="Times New Roman"/>
              </a:rPr>
              <a:t>y distorsión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[3]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941190"/>
            <a:ext cx="5757545" cy="2350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Problemas generados por </a:t>
            </a:r>
            <a:r>
              <a:rPr dirty="0" sz="1200" b="1">
                <a:latin typeface="Times New Roman"/>
                <a:cs typeface="Times New Roman"/>
              </a:rPr>
              <a:t>la </a:t>
            </a:r>
            <a:r>
              <a:rPr dirty="0" sz="1200" spc="-5" b="1">
                <a:latin typeface="Times New Roman"/>
                <a:cs typeface="Times New Roman"/>
              </a:rPr>
              <a:t>propagación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multitrayectoria: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Esparcimiento </a:t>
            </a:r>
            <a:r>
              <a:rPr dirty="0" sz="1200">
                <a:latin typeface="Times New Roman"/>
                <a:cs typeface="Times New Roman"/>
              </a:rPr>
              <a:t>por retardo </a:t>
            </a:r>
            <a:r>
              <a:rPr dirty="0" sz="1200" spc="-5">
                <a:latin typeface="Times New Roman"/>
                <a:cs typeface="Times New Roman"/>
              </a:rPr>
              <a:t>(Delay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Spread)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Desvanecimiento Rayleigh (Rayleigh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Fading)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Corrimientos 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5">
                <a:latin typeface="Times New Roman"/>
                <a:cs typeface="Times New Roman"/>
              </a:rPr>
              <a:t>efecto </a:t>
            </a:r>
            <a:r>
              <a:rPr dirty="0" sz="1200">
                <a:latin typeface="Times New Roman"/>
                <a:cs typeface="Times New Roman"/>
              </a:rPr>
              <a:t>Doppler </a:t>
            </a:r>
            <a:r>
              <a:rPr dirty="0" sz="1200" spc="-5">
                <a:latin typeface="Times New Roman"/>
                <a:cs typeface="Times New Roman"/>
              </a:rPr>
              <a:t>(Doppler</a:t>
            </a:r>
            <a:r>
              <a:rPr dirty="0" sz="1200">
                <a:latin typeface="Times New Roman"/>
                <a:cs typeface="Times New Roman"/>
              </a:rPr>
              <a:t> shifts)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DELAY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SPREAD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La dispersión del retardo es </a:t>
            </a:r>
            <a:r>
              <a:rPr dirty="0" sz="1200">
                <a:latin typeface="Times New Roman"/>
                <a:cs typeface="Times New Roman"/>
              </a:rPr>
              <a:t>una medida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riqueza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trayectos </a:t>
            </a:r>
            <a:r>
              <a:rPr dirty="0" sz="1200">
                <a:latin typeface="Times New Roman"/>
                <a:cs typeface="Times New Roman"/>
              </a:rPr>
              <a:t>múltiples de un </a:t>
            </a:r>
            <a:r>
              <a:rPr dirty="0" sz="1200" spc="-5">
                <a:latin typeface="Times New Roman"/>
                <a:cs typeface="Times New Roman"/>
              </a:rPr>
              <a:t>canal </a:t>
            </a:r>
            <a:r>
              <a:rPr dirty="0" sz="1200">
                <a:latin typeface="Times New Roman"/>
                <a:cs typeface="Times New Roman"/>
              </a:rPr>
              <a:t>de  </a:t>
            </a:r>
            <a:r>
              <a:rPr dirty="0" sz="1200" spc="-5">
                <a:latin typeface="Times New Roman"/>
                <a:cs typeface="Times New Roman"/>
              </a:rPr>
              <a:t>comunicaciones. Se interpreta como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diferencia entre el tiempo </a:t>
            </a:r>
            <a:r>
              <a:rPr dirty="0" sz="1200">
                <a:latin typeface="Times New Roman"/>
                <a:cs typeface="Times New Roman"/>
              </a:rPr>
              <a:t>de llegada </a:t>
            </a:r>
            <a:r>
              <a:rPr dirty="0" sz="1200" spc="-5">
                <a:latin typeface="Times New Roman"/>
                <a:cs typeface="Times New Roman"/>
              </a:rPr>
              <a:t>del componente  multitrayecto significativo </a:t>
            </a:r>
            <a:r>
              <a:rPr dirty="0" sz="1200">
                <a:latin typeface="Times New Roman"/>
                <a:cs typeface="Times New Roman"/>
              </a:rPr>
              <a:t>más </a:t>
            </a:r>
            <a:r>
              <a:rPr dirty="0" sz="1200" spc="-5">
                <a:latin typeface="Times New Roman"/>
                <a:cs typeface="Times New Roman"/>
              </a:rPr>
              <a:t>temprano (normalmente el componente </a:t>
            </a:r>
            <a:r>
              <a:rPr dirty="0" sz="1200">
                <a:latin typeface="Times New Roman"/>
                <a:cs typeface="Times New Roman"/>
              </a:rPr>
              <a:t>de línea de visión) y </a:t>
            </a:r>
            <a:r>
              <a:rPr dirty="0" sz="1200" spc="-5">
                <a:latin typeface="Times New Roman"/>
                <a:cs typeface="Times New Roman"/>
              </a:rPr>
              <a:t>el  tiempo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llegada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los </a:t>
            </a:r>
            <a:r>
              <a:rPr dirty="0" sz="1200">
                <a:latin typeface="Times New Roman"/>
                <a:cs typeface="Times New Roman"/>
              </a:rPr>
              <a:t>últimos </a:t>
            </a:r>
            <a:r>
              <a:rPr dirty="0" sz="1200" spc="-5">
                <a:latin typeface="Times New Roman"/>
                <a:cs typeface="Times New Roman"/>
              </a:rPr>
              <a:t>componentes multitrayecto.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[4]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8749" y="2064121"/>
            <a:ext cx="4551449" cy="1679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41540" y="6426406"/>
            <a:ext cx="3483011" cy="2812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690235" cy="1169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RAYLEIGH FADING</a:t>
            </a:r>
            <a:endParaRPr sz="1200">
              <a:latin typeface="Times New Roman"/>
              <a:cs typeface="Times New Roman"/>
            </a:endParaRPr>
          </a:p>
          <a:p>
            <a:pPr marL="12700" marR="267970">
              <a:lnSpc>
                <a:spcPct val="103299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Es </a:t>
            </a:r>
            <a:r>
              <a:rPr dirty="0" sz="1200">
                <a:latin typeface="Times New Roman"/>
                <a:cs typeface="Times New Roman"/>
              </a:rPr>
              <a:t>un modelo </a:t>
            </a:r>
            <a:r>
              <a:rPr dirty="0" sz="1200" spc="-5">
                <a:latin typeface="Times New Roman"/>
                <a:cs typeface="Times New Roman"/>
              </a:rPr>
              <a:t>estadístico del efecto </a:t>
            </a:r>
            <a:r>
              <a:rPr dirty="0" sz="1200">
                <a:latin typeface="Times New Roman"/>
                <a:cs typeface="Times New Roman"/>
              </a:rPr>
              <a:t>de un </a:t>
            </a:r>
            <a:r>
              <a:rPr dirty="0" sz="1200" spc="-5">
                <a:latin typeface="Times New Roman"/>
                <a:cs typeface="Times New Roman"/>
              </a:rPr>
              <a:t>entorno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propagación </a:t>
            </a:r>
            <a:r>
              <a:rPr dirty="0" sz="1200">
                <a:latin typeface="Times New Roman"/>
                <a:cs typeface="Times New Roman"/>
              </a:rPr>
              <a:t>en una señal de </a:t>
            </a:r>
            <a:r>
              <a:rPr dirty="0" sz="1200" spc="-5">
                <a:latin typeface="Times New Roman"/>
                <a:cs typeface="Times New Roman"/>
              </a:rPr>
              <a:t>radio </a:t>
            </a:r>
            <a:r>
              <a:rPr dirty="0" sz="1200">
                <a:latin typeface="Times New Roman"/>
                <a:cs typeface="Times New Roman"/>
              </a:rPr>
              <a:t>,  </a:t>
            </a:r>
            <a:r>
              <a:rPr dirty="0" sz="1200" spc="-5">
                <a:latin typeface="Times New Roman"/>
                <a:cs typeface="Times New Roman"/>
              </a:rPr>
              <a:t>como </a:t>
            </a:r>
            <a:r>
              <a:rPr dirty="0" sz="1200">
                <a:latin typeface="Times New Roman"/>
                <a:cs typeface="Times New Roman"/>
              </a:rPr>
              <a:t>la que </a:t>
            </a:r>
            <a:r>
              <a:rPr dirty="0" sz="1200" spc="-5">
                <a:latin typeface="Times New Roman"/>
                <a:cs typeface="Times New Roman"/>
              </a:rPr>
              <a:t>utilizan los </a:t>
            </a:r>
            <a:r>
              <a:rPr dirty="0" sz="1200">
                <a:latin typeface="Times New Roman"/>
                <a:cs typeface="Times New Roman"/>
              </a:rPr>
              <a:t>dispositivos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inalámbricos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>
                <a:latin typeface="Times New Roman"/>
                <a:cs typeface="Times New Roman"/>
              </a:rPr>
              <a:t>El </a:t>
            </a:r>
            <a:r>
              <a:rPr dirty="0" sz="1200" spc="-5">
                <a:latin typeface="Times New Roman"/>
                <a:cs typeface="Times New Roman"/>
              </a:rPr>
              <a:t>desvanecimiento </a:t>
            </a:r>
            <a:r>
              <a:rPr dirty="0" sz="1200">
                <a:latin typeface="Times New Roman"/>
                <a:cs typeface="Times New Roman"/>
              </a:rPr>
              <a:t>de Rayleigh </a:t>
            </a:r>
            <a:r>
              <a:rPr dirty="0" sz="1200" spc="-5">
                <a:latin typeface="Times New Roman"/>
                <a:cs typeface="Times New Roman"/>
              </a:rPr>
              <a:t>es </a:t>
            </a:r>
            <a:r>
              <a:rPr dirty="0" sz="1200">
                <a:latin typeface="Times New Roman"/>
                <a:cs typeface="Times New Roman"/>
              </a:rPr>
              <a:t>más </a:t>
            </a:r>
            <a:r>
              <a:rPr dirty="0" sz="1200" spc="-5">
                <a:latin typeface="Times New Roman"/>
                <a:cs typeface="Times New Roman"/>
              </a:rPr>
              <a:t>aplicable cuando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hay </a:t>
            </a:r>
            <a:r>
              <a:rPr dirty="0" sz="1200">
                <a:latin typeface="Times New Roman"/>
                <a:cs typeface="Times New Roman"/>
              </a:rPr>
              <a:t>propagación dominante a lo  </a:t>
            </a:r>
            <a:r>
              <a:rPr dirty="0" sz="1200" spc="-5">
                <a:latin typeface="Times New Roman"/>
                <a:cs typeface="Times New Roman"/>
              </a:rPr>
              <a:t>largo </a:t>
            </a:r>
            <a:r>
              <a:rPr dirty="0" sz="1200">
                <a:latin typeface="Times New Roman"/>
                <a:cs typeface="Times New Roman"/>
              </a:rPr>
              <a:t>de una línea de visión </a:t>
            </a:r>
            <a:r>
              <a:rPr dirty="0" sz="1200" spc="-5">
                <a:latin typeface="Times New Roman"/>
                <a:cs typeface="Times New Roman"/>
              </a:rPr>
              <a:t>entre el </a:t>
            </a:r>
            <a:r>
              <a:rPr dirty="0" sz="1200">
                <a:latin typeface="Times New Roman"/>
                <a:cs typeface="Times New Roman"/>
              </a:rPr>
              <a:t>transmisor y el </a:t>
            </a:r>
            <a:r>
              <a:rPr dirty="0" sz="1200" spc="-5">
                <a:latin typeface="Times New Roman"/>
                <a:cs typeface="Times New Roman"/>
              </a:rPr>
              <a:t>receptor.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[5]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419726"/>
            <a:ext cx="5511800" cy="79375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200" spc="-5" b="1">
                <a:latin typeface="Times New Roman"/>
                <a:cs typeface="Times New Roman"/>
              </a:rPr>
              <a:t>DOPPLER SHIFTS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790"/>
              </a:spcBef>
            </a:pPr>
            <a:r>
              <a:rPr dirty="0" sz="1200" spc="-5">
                <a:latin typeface="Times New Roman"/>
                <a:cs typeface="Times New Roman"/>
              </a:rPr>
              <a:t>Es el cambio en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frecuencia </a:t>
            </a:r>
            <a:r>
              <a:rPr dirty="0" sz="1200">
                <a:latin typeface="Times New Roman"/>
                <a:cs typeface="Times New Roman"/>
              </a:rPr>
              <a:t>de una onda </a:t>
            </a:r>
            <a:r>
              <a:rPr dirty="0" sz="1200" spc="-5">
                <a:latin typeface="Times New Roman"/>
                <a:cs typeface="Times New Roman"/>
              </a:rPr>
              <a:t>en </a:t>
            </a:r>
            <a:r>
              <a:rPr dirty="0" sz="1200">
                <a:latin typeface="Times New Roman"/>
                <a:cs typeface="Times New Roman"/>
              </a:rPr>
              <a:t>relación con un </a:t>
            </a:r>
            <a:r>
              <a:rPr dirty="0" sz="1200" spc="-5">
                <a:latin typeface="Times New Roman"/>
                <a:cs typeface="Times New Roman"/>
              </a:rPr>
              <a:t>observador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se </a:t>
            </a:r>
            <a:r>
              <a:rPr dirty="0" sz="1200">
                <a:latin typeface="Times New Roman"/>
                <a:cs typeface="Times New Roman"/>
              </a:rPr>
              <a:t>mueve </a:t>
            </a:r>
            <a:r>
              <a:rPr dirty="0" sz="1200" spc="-5">
                <a:latin typeface="Times New Roman"/>
                <a:cs typeface="Times New Roman"/>
              </a:rPr>
              <a:t>en  relación </a:t>
            </a:r>
            <a:r>
              <a:rPr dirty="0" sz="1200">
                <a:latin typeface="Times New Roman"/>
                <a:cs typeface="Times New Roman"/>
              </a:rPr>
              <a:t>con </a:t>
            </a:r>
            <a:r>
              <a:rPr dirty="0" sz="1200" spc="5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fuente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onda</a:t>
            </a:r>
            <a:r>
              <a:rPr dirty="0" sz="1200" b="1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792973"/>
            <a:ext cx="568769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INTERFERENCIA </a:t>
            </a:r>
            <a:r>
              <a:rPr dirty="0" sz="1200" b="1">
                <a:latin typeface="Times New Roman"/>
                <a:cs typeface="Times New Roman"/>
              </a:rPr>
              <a:t>POR </a:t>
            </a:r>
            <a:r>
              <a:rPr dirty="0" sz="1200" spc="-5" b="1">
                <a:latin typeface="Times New Roman"/>
                <a:cs typeface="Times New Roman"/>
              </a:rPr>
              <a:t>CANAL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ADYACENTE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Causada 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5">
                <a:latin typeface="Times New Roman"/>
                <a:cs typeface="Times New Roman"/>
              </a:rPr>
              <a:t>extraños </a:t>
            </a:r>
            <a:r>
              <a:rPr dirty="0" sz="1200">
                <a:latin typeface="Times New Roman"/>
                <a:cs typeface="Times New Roman"/>
              </a:rPr>
              <a:t>potencia desde una señal </a:t>
            </a:r>
            <a:r>
              <a:rPr dirty="0" sz="1200" spc="-5">
                <a:latin typeface="Times New Roman"/>
                <a:cs typeface="Times New Roman"/>
              </a:rPr>
              <a:t>en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-5">
                <a:latin typeface="Times New Roman"/>
                <a:cs typeface="Times New Roman"/>
              </a:rPr>
              <a:t>canal</a:t>
            </a:r>
            <a:r>
              <a:rPr dirty="0" sz="1200">
                <a:latin typeface="Times New Roman"/>
                <a:cs typeface="Times New Roman"/>
              </a:rPr>
              <a:t> adyacente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Puede ser causada 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5">
                <a:latin typeface="Times New Roman"/>
                <a:cs typeface="Times New Roman"/>
              </a:rPr>
              <a:t>filtración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inadecuada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24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Los filtros RF tienen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-5">
                <a:latin typeface="Times New Roman"/>
                <a:cs typeface="Times New Roman"/>
              </a:rPr>
              <a:t>flanco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atenuación </a:t>
            </a:r>
            <a:r>
              <a:rPr dirty="0" sz="1200">
                <a:latin typeface="Times New Roman"/>
                <a:cs typeface="Times New Roman"/>
              </a:rPr>
              <a:t>y no </a:t>
            </a:r>
            <a:r>
              <a:rPr dirty="0" sz="1200" spc="-5">
                <a:latin typeface="Times New Roman"/>
                <a:cs typeface="Times New Roman"/>
              </a:rPr>
              <a:t>eliminan completamente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señal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filtrar emitida</a:t>
            </a:r>
            <a:endParaRPr sz="1200">
              <a:latin typeface="Times New Roman"/>
              <a:cs typeface="Times New Roman"/>
            </a:endParaRPr>
          </a:p>
          <a:p>
            <a:pPr marL="469265" marR="379095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Causada 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5">
                <a:latin typeface="Times New Roman"/>
                <a:cs typeface="Times New Roman"/>
              </a:rPr>
              <a:t>intermodulación </a:t>
            </a: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los amplificadores del </a:t>
            </a:r>
            <a:r>
              <a:rPr dirty="0" sz="1200">
                <a:latin typeface="Times New Roman"/>
                <a:cs typeface="Times New Roman"/>
              </a:rPr>
              <a:t>emisor, </a:t>
            </a:r>
            <a:r>
              <a:rPr dirty="0" sz="1200" spc="-5">
                <a:latin typeface="Times New Roman"/>
                <a:cs typeface="Times New Roman"/>
              </a:rPr>
              <a:t>que </a:t>
            </a:r>
            <a:r>
              <a:rPr dirty="0" sz="1200">
                <a:latin typeface="Times New Roman"/>
                <a:cs typeface="Times New Roman"/>
              </a:rPr>
              <a:t>hace que </a:t>
            </a:r>
            <a:r>
              <a:rPr dirty="0" sz="1200" spc="-5">
                <a:latin typeface="Times New Roman"/>
                <a:cs typeface="Times New Roman"/>
              </a:rPr>
              <a:t>el  espectro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transmisión se </a:t>
            </a:r>
            <a:r>
              <a:rPr dirty="0" sz="1200">
                <a:latin typeface="Times New Roman"/>
                <a:cs typeface="Times New Roman"/>
              </a:rPr>
              <a:t>expanda [6]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3787" y="2164841"/>
            <a:ext cx="2947196" cy="2244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9574" y="5409367"/>
            <a:ext cx="5646807" cy="2264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282697"/>
            <a:ext cx="5393055" cy="156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INTERFERENCIA </a:t>
            </a:r>
            <a:r>
              <a:rPr dirty="0" sz="1200" b="1">
                <a:latin typeface="Times New Roman"/>
                <a:cs typeface="Times New Roman"/>
              </a:rPr>
              <a:t>POR </a:t>
            </a:r>
            <a:r>
              <a:rPr dirty="0" sz="1200" spc="-5" b="1">
                <a:latin typeface="Times New Roman"/>
                <a:cs typeface="Times New Roman"/>
              </a:rPr>
              <a:t>CO-CANAL</a:t>
            </a:r>
            <a:endParaRPr sz="1200">
              <a:latin typeface="Times New Roman"/>
              <a:cs typeface="Times New Roman"/>
            </a:endParaRPr>
          </a:p>
          <a:p>
            <a:pPr marL="12700" marR="408305">
              <a:lnSpc>
                <a:spcPct val="103299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Es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diafonía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dos transmisores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radio </a:t>
            </a:r>
            <a:r>
              <a:rPr dirty="0" sz="1200">
                <a:latin typeface="Times New Roman"/>
                <a:cs typeface="Times New Roman"/>
              </a:rPr>
              <a:t>diferentes que </a:t>
            </a:r>
            <a:r>
              <a:rPr dirty="0" sz="1200" spc="-5">
                <a:latin typeface="Times New Roman"/>
                <a:cs typeface="Times New Roman"/>
              </a:rPr>
              <a:t>utilizan el </a:t>
            </a:r>
            <a:r>
              <a:rPr dirty="0" sz="1200">
                <a:latin typeface="Times New Roman"/>
                <a:cs typeface="Times New Roman"/>
              </a:rPr>
              <a:t>mismo </a:t>
            </a:r>
            <a:r>
              <a:rPr dirty="0" sz="1200" spc="-5">
                <a:latin typeface="Times New Roman"/>
                <a:cs typeface="Times New Roman"/>
              </a:rPr>
              <a:t>canal  Interferencia cocanal</a:t>
            </a:r>
            <a:endParaRPr sz="1200">
              <a:latin typeface="Times New Roman"/>
              <a:cs typeface="Times New Roman"/>
            </a:endParaRPr>
          </a:p>
          <a:p>
            <a:pPr marL="469265" marR="60325" indent="-228600">
              <a:lnSpc>
                <a:spcPct val="102699"/>
              </a:lnSpc>
              <a:spcBef>
                <a:spcPts val="9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Producido 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5">
                <a:latin typeface="Times New Roman"/>
                <a:cs typeface="Times New Roman"/>
              </a:rPr>
              <a:t>las </a:t>
            </a:r>
            <a:r>
              <a:rPr dirty="0" sz="1200">
                <a:latin typeface="Times New Roman"/>
                <a:cs typeface="Times New Roman"/>
              </a:rPr>
              <a:t>transmisiones de dispositivos en la misma </a:t>
            </a:r>
            <a:r>
              <a:rPr dirty="0" sz="1200" spc="-5">
                <a:latin typeface="Times New Roman"/>
                <a:cs typeface="Times New Roman"/>
              </a:rPr>
              <a:t>área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en </a:t>
            </a:r>
            <a:r>
              <a:rPr dirty="0" sz="1200">
                <a:latin typeface="Times New Roman"/>
                <a:cs typeface="Times New Roman"/>
              </a:rPr>
              <a:t>la misma  </a:t>
            </a:r>
            <a:r>
              <a:rPr dirty="0" sz="1200" spc="-5">
                <a:latin typeface="Times New Roman"/>
                <a:cs typeface="Times New Roman"/>
              </a:rPr>
              <a:t>frecuencia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3299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Una </a:t>
            </a:r>
            <a:r>
              <a:rPr dirty="0" sz="1200">
                <a:latin typeface="Times New Roman"/>
                <a:cs typeface="Times New Roman"/>
              </a:rPr>
              <a:t>mala </a:t>
            </a:r>
            <a:r>
              <a:rPr dirty="0" sz="1200" spc="-5">
                <a:latin typeface="Times New Roman"/>
                <a:cs typeface="Times New Roman"/>
              </a:rPr>
              <a:t>planificación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las frecuencias </a:t>
            </a:r>
            <a:r>
              <a:rPr dirty="0" sz="1200">
                <a:latin typeface="Times New Roman"/>
                <a:cs typeface="Times New Roman"/>
              </a:rPr>
              <a:t>por parte de </a:t>
            </a:r>
            <a:r>
              <a:rPr dirty="0" sz="1200" spc="-5">
                <a:latin typeface="Times New Roman"/>
                <a:cs typeface="Times New Roman"/>
              </a:rPr>
              <a:t>las emisoras Interferencia  cocanal </a:t>
            </a:r>
            <a:r>
              <a:rPr dirty="0" sz="1200">
                <a:latin typeface="Times New Roman"/>
                <a:cs typeface="Times New Roman"/>
              </a:rPr>
              <a:t>[6]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174104"/>
            <a:ext cx="5701665" cy="979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SENSIBILIDAD DEL</a:t>
            </a:r>
            <a:r>
              <a:rPr dirty="0" sz="1200" b="1">
                <a:latin typeface="Times New Roman"/>
                <a:cs typeface="Times New Roman"/>
              </a:rPr>
              <a:t> RECEPTOR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Es el </a:t>
            </a:r>
            <a:r>
              <a:rPr dirty="0" sz="1200">
                <a:latin typeface="Times New Roman"/>
                <a:cs typeface="Times New Roman"/>
              </a:rPr>
              <a:t>nivel mínimo de </a:t>
            </a:r>
            <a:r>
              <a:rPr dirty="0" sz="1200" spc="-5">
                <a:latin typeface="Times New Roman"/>
                <a:cs typeface="Times New Roman"/>
              </a:rPr>
              <a:t>RSL para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el receptor </a:t>
            </a:r>
            <a:r>
              <a:rPr dirty="0" sz="1200">
                <a:latin typeface="Times New Roman"/>
                <a:cs typeface="Times New Roman"/>
              </a:rPr>
              <a:t>sea </a:t>
            </a:r>
            <a:r>
              <a:rPr dirty="0" sz="1200" spc="-5">
                <a:latin typeface="Times New Roman"/>
                <a:cs typeface="Times New Roman"/>
              </a:rPr>
              <a:t>capaz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detectar </a:t>
            </a:r>
            <a:r>
              <a:rPr dirty="0" sz="1200">
                <a:latin typeface="Times New Roman"/>
                <a:cs typeface="Times New Roman"/>
              </a:rPr>
              <a:t>la señal, </a:t>
            </a:r>
            <a:r>
              <a:rPr dirty="0" sz="1200" spc="-5">
                <a:latin typeface="Times New Roman"/>
                <a:cs typeface="Times New Roman"/>
              </a:rPr>
              <a:t>valores </a:t>
            </a:r>
            <a:r>
              <a:rPr dirty="0" sz="1200">
                <a:latin typeface="Times New Roman"/>
                <a:cs typeface="Times New Roman"/>
              </a:rPr>
              <a:t>típicos  </a:t>
            </a:r>
            <a:r>
              <a:rPr dirty="0" sz="1200" spc="-5">
                <a:latin typeface="Times New Roman"/>
                <a:cs typeface="Times New Roman"/>
              </a:rPr>
              <a:t>entre –100 </a:t>
            </a:r>
            <a:r>
              <a:rPr dirty="0" sz="1200">
                <a:latin typeface="Times New Roman"/>
                <a:cs typeface="Times New Roman"/>
              </a:rPr>
              <a:t>y –116dBm </a:t>
            </a:r>
            <a:r>
              <a:rPr dirty="0" sz="1200" spc="-5">
                <a:latin typeface="Times New Roman"/>
                <a:cs typeface="Times New Roman"/>
              </a:rPr>
              <a:t>para sistemas celulares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[6]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RELACIÓN SEÑAL A RUIDO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(S/N)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189213"/>
            <a:ext cx="3006725" cy="1381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EXPRESIÓN Eb/No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Eb: </a:t>
            </a:r>
            <a:r>
              <a:rPr dirty="0" sz="1200" b="1">
                <a:latin typeface="Times New Roman"/>
                <a:cs typeface="Times New Roman"/>
              </a:rPr>
              <a:t>Bit </a:t>
            </a:r>
            <a:r>
              <a:rPr dirty="0" sz="1200" spc="-5" b="1">
                <a:latin typeface="Times New Roman"/>
                <a:cs typeface="Times New Roman"/>
              </a:rPr>
              <a:t>de </a:t>
            </a:r>
            <a:r>
              <a:rPr dirty="0" sz="1200" b="1">
                <a:latin typeface="Times New Roman"/>
                <a:cs typeface="Times New Roman"/>
              </a:rPr>
              <a:t>la </a:t>
            </a:r>
            <a:r>
              <a:rPr dirty="0" sz="1200" spc="-5" b="1">
                <a:latin typeface="Times New Roman"/>
                <a:cs typeface="Times New Roman"/>
              </a:rPr>
              <a:t>Energía.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Representa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cantidad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energía 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5">
                <a:latin typeface="Times New Roman"/>
                <a:cs typeface="Times New Roman"/>
              </a:rPr>
              <a:t>bit.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200" spc="-5" b="1">
                <a:latin typeface="Times New Roman"/>
                <a:cs typeface="Times New Roman"/>
              </a:rPr>
              <a:t>No: </a:t>
            </a:r>
            <a:r>
              <a:rPr dirty="0" sz="1200" b="1">
                <a:latin typeface="Times New Roman"/>
                <a:cs typeface="Times New Roman"/>
              </a:rPr>
              <a:t>El </a:t>
            </a:r>
            <a:r>
              <a:rPr dirty="0" sz="1200" spc="-5" b="1">
                <a:latin typeface="Times New Roman"/>
                <a:cs typeface="Times New Roman"/>
              </a:rPr>
              <a:t>ruido de densidad espectral.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9756" y="948481"/>
            <a:ext cx="5531375" cy="1226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70355" y="3985259"/>
            <a:ext cx="4419600" cy="1476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7258050"/>
            <a:ext cx="5467350" cy="838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796"/>
            <a:ext cx="3241040" cy="90805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Unidad: Watts/Hz </a:t>
            </a:r>
            <a:r>
              <a:rPr dirty="0" sz="1200">
                <a:latin typeface="Times New Roman"/>
                <a:cs typeface="Times New Roman"/>
              </a:rPr>
              <a:t>(o </a:t>
            </a:r>
            <a:r>
              <a:rPr dirty="0" sz="1200" spc="-5">
                <a:latin typeface="Times New Roman"/>
                <a:cs typeface="Times New Roman"/>
              </a:rPr>
              <a:t>mWatts/Hz)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 b="1">
                <a:latin typeface="Times New Roman"/>
                <a:cs typeface="Times New Roman"/>
              </a:rPr>
              <a:t>Eb/No: Densidad de energía en </a:t>
            </a:r>
            <a:r>
              <a:rPr dirty="0" sz="1200" b="1">
                <a:latin typeface="Times New Roman"/>
                <a:cs typeface="Times New Roman"/>
              </a:rPr>
              <a:t>el </a:t>
            </a:r>
            <a:r>
              <a:rPr dirty="0" sz="1200" spc="-5" b="1">
                <a:latin typeface="Times New Roman"/>
                <a:cs typeface="Times New Roman"/>
              </a:rPr>
              <a:t>ruido</a:t>
            </a:r>
            <a:r>
              <a:rPr dirty="0" sz="1200" spc="6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espectral.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Unidad: </a:t>
            </a:r>
            <a:r>
              <a:rPr dirty="0" sz="1200" spc="-10" b="1">
                <a:latin typeface="Times New Roman"/>
                <a:cs typeface="Times New Roman"/>
              </a:rPr>
              <a:t>dB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3202" y="1737105"/>
            <a:ext cx="229235" cy="46164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375"/>
              </a:spcBef>
            </a:pPr>
            <a:r>
              <a:rPr dirty="0" sz="1200" spc="235">
                <a:latin typeface="VL PGothic"/>
                <a:cs typeface="VL PGothic"/>
              </a:rPr>
              <a:t>𝑬𝒃</a:t>
            </a:r>
            <a:endParaRPr sz="1200">
              <a:latin typeface="VL PGothic"/>
              <a:cs typeface="VL PGothic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200" spc="910">
                <a:latin typeface="VL PGothic"/>
                <a:cs typeface="VL PGothic"/>
              </a:rPr>
              <a:t>𝑵</a:t>
            </a:r>
            <a:r>
              <a:rPr dirty="0" sz="1200" spc="400">
                <a:latin typeface="VL PGothic"/>
                <a:cs typeface="VL PGothic"/>
              </a:rPr>
              <a:t>𝒐</a:t>
            </a:r>
            <a:endParaRPr sz="1200">
              <a:latin typeface="VL PGothic"/>
              <a:cs typeface="VL P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5902" y="2004313"/>
            <a:ext cx="204470" cy="10795"/>
          </a:xfrm>
          <a:custGeom>
            <a:avLst/>
            <a:gdLst/>
            <a:ahLst/>
            <a:cxnLst/>
            <a:rect l="l" t="t" r="r" b="b"/>
            <a:pathLst>
              <a:path w="204469" h="10794">
                <a:moveTo>
                  <a:pt x="204215" y="0"/>
                </a:moveTo>
                <a:lnTo>
                  <a:pt x="0" y="0"/>
                </a:lnTo>
                <a:lnTo>
                  <a:pt x="0" y="10668"/>
                </a:lnTo>
                <a:lnTo>
                  <a:pt x="204215" y="10668"/>
                </a:lnTo>
                <a:lnTo>
                  <a:pt x="204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93619" y="1887981"/>
            <a:ext cx="22504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VL PGothic"/>
                <a:cs typeface="VL PGothic"/>
              </a:rPr>
              <a:t>= </a:t>
            </a:r>
            <a:r>
              <a:rPr dirty="0" sz="1200" spc="235">
                <a:latin typeface="VL PGothic"/>
                <a:cs typeface="VL PGothic"/>
              </a:rPr>
              <a:t>𝑆𝑁𝑅 </a:t>
            </a:r>
            <a:r>
              <a:rPr dirty="0" sz="1200" spc="-245">
                <a:latin typeface="VL PGothic"/>
                <a:cs typeface="VL PGothic"/>
              </a:rPr>
              <a:t>∗ </a:t>
            </a:r>
            <a:r>
              <a:rPr dirty="0" sz="1200" spc="265">
                <a:latin typeface="VL PGothic"/>
                <a:cs typeface="VL PGothic"/>
              </a:rPr>
              <a:t>𝐵 </a:t>
            </a:r>
            <a:r>
              <a:rPr dirty="0" sz="1200" spc="-245">
                <a:latin typeface="VL PGothic"/>
                <a:cs typeface="VL PGothic"/>
              </a:rPr>
              <a:t>∗ </a:t>
            </a:r>
            <a:r>
              <a:rPr dirty="0" sz="1200" spc="160">
                <a:latin typeface="VL PGothic"/>
                <a:cs typeface="VL PGothic"/>
              </a:rPr>
              <a:t>𝑇𝑏 </a:t>
            </a:r>
            <a:r>
              <a:rPr dirty="0" sz="1200" spc="-15">
                <a:latin typeface="VL PGothic"/>
                <a:cs typeface="VL PGothic"/>
              </a:rPr>
              <a:t>= </a:t>
            </a:r>
            <a:r>
              <a:rPr dirty="0" sz="1200" spc="235">
                <a:latin typeface="VL PGothic"/>
                <a:cs typeface="VL PGothic"/>
              </a:rPr>
              <a:t>𝑆𝑁𝑅 </a:t>
            </a:r>
            <a:r>
              <a:rPr dirty="0" sz="1200" spc="-245">
                <a:latin typeface="VL PGothic"/>
                <a:cs typeface="VL PGothic"/>
              </a:rPr>
              <a:t>∗</a:t>
            </a:r>
            <a:r>
              <a:rPr dirty="0" sz="1200" spc="-195">
                <a:latin typeface="VL PGothic"/>
                <a:cs typeface="VL PGothic"/>
              </a:rPr>
              <a:t> </a:t>
            </a:r>
            <a:r>
              <a:rPr dirty="0" sz="1200" spc="170">
                <a:latin typeface="VL PGothic"/>
                <a:cs typeface="VL PGothic"/>
              </a:rPr>
              <a:t>𝐵/𝑅</a:t>
            </a:r>
            <a:endParaRPr sz="1200">
              <a:latin typeface="VL PGothic"/>
              <a:cs typeface="VL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249169"/>
            <a:ext cx="5757545" cy="2743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Donde: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40" b="1">
                <a:latin typeface="DejaVu Sans"/>
                <a:cs typeface="DejaVu Sans"/>
              </a:rPr>
              <a:t>𝐵</a:t>
            </a:r>
            <a:r>
              <a:rPr dirty="0" sz="1200" spc="40" b="1">
                <a:latin typeface="Times New Roman"/>
                <a:cs typeface="Times New Roman"/>
              </a:rPr>
              <a:t>: </a:t>
            </a:r>
            <a:r>
              <a:rPr dirty="0" sz="1200" spc="-5">
                <a:latin typeface="Times New Roman"/>
                <a:cs typeface="Times New Roman"/>
              </a:rPr>
              <a:t>Ancho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banda </a:t>
            </a:r>
            <a:r>
              <a:rPr dirty="0" sz="1200">
                <a:latin typeface="Times New Roman"/>
                <a:cs typeface="Times New Roman"/>
              </a:rPr>
              <a:t>de la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señal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30" b="1">
                <a:latin typeface="DejaVu Sans"/>
                <a:cs typeface="DejaVu Sans"/>
              </a:rPr>
              <a:t>𝑇𝑏</a:t>
            </a:r>
            <a:r>
              <a:rPr dirty="0" sz="1200" spc="-30">
                <a:latin typeface="Times New Roman"/>
                <a:cs typeface="Times New Roman"/>
              </a:rPr>
              <a:t>: </a:t>
            </a:r>
            <a:r>
              <a:rPr dirty="0" sz="1200" spc="-5">
                <a:latin typeface="Times New Roman"/>
                <a:cs typeface="Times New Roman"/>
              </a:rPr>
              <a:t>Tiempo requerido </a:t>
            </a:r>
            <a:r>
              <a:rPr dirty="0" sz="1200">
                <a:latin typeface="Times New Roman"/>
                <a:cs typeface="Times New Roman"/>
              </a:rPr>
              <a:t>para la </a:t>
            </a:r>
            <a:r>
              <a:rPr dirty="0" sz="1200" spc="-5">
                <a:latin typeface="Times New Roman"/>
                <a:cs typeface="Times New Roman"/>
              </a:rPr>
              <a:t>transferencia </a:t>
            </a:r>
            <a:r>
              <a:rPr dirty="0" sz="1200">
                <a:latin typeface="Times New Roman"/>
                <a:cs typeface="Times New Roman"/>
              </a:rPr>
              <a:t>de un bit </a:t>
            </a:r>
            <a:r>
              <a:rPr dirty="0" sz="1200" spc="105">
                <a:latin typeface="Times New Roman"/>
                <a:cs typeface="Times New Roman"/>
              </a:rPr>
              <a:t>(</a:t>
            </a:r>
            <a:r>
              <a:rPr dirty="0" sz="1200" spc="105">
                <a:latin typeface="VL PGothic"/>
                <a:cs typeface="VL PGothic"/>
              </a:rPr>
              <a:t>𝑇𝑏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 spc="60">
                <a:latin typeface="Times New Roman"/>
                <a:cs typeface="Times New Roman"/>
              </a:rPr>
              <a:t>1/</a:t>
            </a:r>
            <a:r>
              <a:rPr dirty="0" sz="1200" spc="60">
                <a:latin typeface="VL PGothic"/>
                <a:cs typeface="VL PGothic"/>
              </a:rPr>
              <a:t>𝑅</a:t>
            </a:r>
            <a:r>
              <a:rPr dirty="0" sz="1200" spc="6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215">
                <a:latin typeface="VL PGothic"/>
                <a:cs typeface="VL PGothic"/>
              </a:rPr>
              <a:t>𝑺𝑵𝑹</a:t>
            </a:r>
            <a:r>
              <a:rPr dirty="0" sz="1200" spc="215" b="1">
                <a:latin typeface="Times New Roman"/>
                <a:cs typeface="Times New Roman"/>
              </a:rPr>
              <a:t>: </a:t>
            </a:r>
            <a:r>
              <a:rPr dirty="0" sz="1200" spc="-5">
                <a:latin typeface="Times New Roman"/>
                <a:cs typeface="Times New Roman"/>
              </a:rPr>
              <a:t>Relación señal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ruido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25" b="1">
                <a:latin typeface="DejaVu Sans"/>
                <a:cs typeface="DejaVu Sans"/>
              </a:rPr>
              <a:t>𝑅</a:t>
            </a:r>
            <a:r>
              <a:rPr dirty="0" sz="1200" spc="25" b="1">
                <a:latin typeface="Times New Roman"/>
                <a:cs typeface="Times New Roman"/>
              </a:rPr>
              <a:t>: </a:t>
            </a:r>
            <a:r>
              <a:rPr dirty="0" sz="1200" spc="-5">
                <a:latin typeface="Times New Roman"/>
                <a:cs typeface="Times New Roman"/>
              </a:rPr>
              <a:t>Tasa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transmisión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datos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[3]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PRESUPUESTO DE POTENCIA (LINK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BUDGET)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>
                <a:latin typeface="Times New Roman"/>
                <a:cs typeface="Times New Roman"/>
              </a:rPr>
              <a:t>El </a:t>
            </a:r>
            <a:r>
              <a:rPr dirty="0" sz="1200" spc="-5">
                <a:latin typeface="Times New Roman"/>
                <a:cs typeface="Times New Roman"/>
              </a:rPr>
              <a:t>presupuesto </a:t>
            </a:r>
            <a:r>
              <a:rPr dirty="0" sz="1200">
                <a:latin typeface="Times New Roman"/>
                <a:cs typeface="Times New Roman"/>
              </a:rPr>
              <a:t>de potencia hace </a:t>
            </a:r>
            <a:r>
              <a:rPr dirty="0" sz="1200" spc="-5">
                <a:latin typeface="Times New Roman"/>
                <a:cs typeface="Times New Roman"/>
              </a:rPr>
              <a:t>referencia </a:t>
            </a:r>
            <a:r>
              <a:rPr dirty="0" sz="1200">
                <a:latin typeface="Times New Roman"/>
                <a:cs typeface="Times New Roman"/>
              </a:rPr>
              <a:t>a la </a:t>
            </a:r>
            <a:r>
              <a:rPr dirty="0" sz="1200" spc="-5">
                <a:latin typeface="Times New Roman"/>
                <a:cs typeface="Times New Roman"/>
              </a:rPr>
              <a:t>cantidad </a:t>
            </a:r>
            <a:r>
              <a:rPr dirty="0" sz="1200">
                <a:latin typeface="Times New Roman"/>
                <a:cs typeface="Times New Roman"/>
              </a:rPr>
              <a:t>de pérdida que un </a:t>
            </a:r>
            <a:r>
              <a:rPr dirty="0" sz="1200" spc="-5">
                <a:latin typeface="Times New Roman"/>
                <a:cs typeface="Times New Roman"/>
              </a:rPr>
              <a:t>enlace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datos  (transmisor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receptor) </a:t>
            </a:r>
            <a:r>
              <a:rPr dirty="0" sz="1200">
                <a:latin typeface="Times New Roman"/>
                <a:cs typeface="Times New Roman"/>
              </a:rPr>
              <a:t>puede </a:t>
            </a:r>
            <a:r>
              <a:rPr dirty="0" sz="1200" spc="-5">
                <a:latin typeface="Times New Roman"/>
                <a:cs typeface="Times New Roman"/>
              </a:rPr>
              <a:t>tolerar. </a:t>
            </a: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ciertas </a:t>
            </a:r>
            <a:r>
              <a:rPr dirty="0" sz="1200">
                <a:latin typeface="Times New Roman"/>
                <a:cs typeface="Times New Roman"/>
              </a:rPr>
              <a:t>ocasiones </a:t>
            </a:r>
            <a:r>
              <a:rPr dirty="0" sz="1200" spc="-5">
                <a:latin typeface="Times New Roman"/>
                <a:cs typeface="Times New Roman"/>
              </a:rPr>
              <a:t>el presupuesto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potencia tiene </a:t>
            </a:r>
            <a:r>
              <a:rPr dirty="0" sz="1200">
                <a:latin typeface="Times New Roman"/>
                <a:cs typeface="Times New Roman"/>
              </a:rPr>
              <a:t>un  </a:t>
            </a:r>
            <a:r>
              <a:rPr dirty="0" sz="1200" spc="-5">
                <a:latin typeface="Times New Roman"/>
                <a:cs typeface="Times New Roman"/>
              </a:rPr>
              <a:t>valor </a:t>
            </a:r>
            <a:r>
              <a:rPr dirty="0" sz="1200">
                <a:latin typeface="Times New Roman"/>
                <a:cs typeface="Times New Roman"/>
              </a:rPr>
              <a:t>máximo y un </a:t>
            </a:r>
            <a:r>
              <a:rPr dirty="0" sz="1200" spc="-5">
                <a:latin typeface="Times New Roman"/>
                <a:cs typeface="Times New Roman"/>
              </a:rPr>
              <a:t>valor </a:t>
            </a:r>
            <a:r>
              <a:rPr dirty="0" sz="1200">
                <a:latin typeface="Times New Roman"/>
                <a:cs typeface="Times New Roman"/>
              </a:rPr>
              <a:t>mínimo, lo que </a:t>
            </a:r>
            <a:r>
              <a:rPr dirty="0" sz="1200" spc="-5">
                <a:latin typeface="Times New Roman"/>
                <a:cs typeface="Times New Roman"/>
              </a:rPr>
              <a:t>significa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necesita al </a:t>
            </a:r>
            <a:r>
              <a:rPr dirty="0" sz="1200">
                <a:latin typeface="Times New Roman"/>
                <a:cs typeface="Times New Roman"/>
              </a:rPr>
              <a:t>menos un </a:t>
            </a:r>
            <a:r>
              <a:rPr dirty="0" sz="1200" spc="-5">
                <a:latin typeface="Times New Roman"/>
                <a:cs typeface="Times New Roman"/>
              </a:rPr>
              <a:t>valor </a:t>
            </a:r>
            <a:r>
              <a:rPr dirty="0" sz="1200">
                <a:latin typeface="Times New Roman"/>
                <a:cs typeface="Times New Roman"/>
              </a:rPr>
              <a:t>mínimo de  </a:t>
            </a:r>
            <a:r>
              <a:rPr dirty="0" sz="1200" spc="-5">
                <a:latin typeface="Times New Roman"/>
                <a:cs typeface="Times New Roman"/>
              </a:rPr>
              <a:t>pérdida </a:t>
            </a:r>
            <a:r>
              <a:rPr dirty="0" sz="1200">
                <a:latin typeface="Times New Roman"/>
                <a:cs typeface="Times New Roman"/>
              </a:rPr>
              <a:t>para que no </a:t>
            </a:r>
            <a:r>
              <a:rPr dirty="0" sz="1200" spc="-5">
                <a:latin typeface="Times New Roman"/>
                <a:cs typeface="Times New Roman"/>
              </a:rPr>
              <a:t>se sobrecargue el receptor </a:t>
            </a:r>
            <a:r>
              <a:rPr dirty="0" sz="1200">
                <a:latin typeface="Times New Roman"/>
                <a:cs typeface="Times New Roman"/>
              </a:rPr>
              <a:t>y un </a:t>
            </a:r>
            <a:r>
              <a:rPr dirty="0" sz="1200" spc="-5">
                <a:latin typeface="Times New Roman"/>
                <a:cs typeface="Times New Roman"/>
              </a:rPr>
              <a:t>valor </a:t>
            </a:r>
            <a:r>
              <a:rPr dirty="0" sz="1200">
                <a:latin typeface="Times New Roman"/>
                <a:cs typeface="Times New Roman"/>
              </a:rPr>
              <a:t>máximo de </a:t>
            </a:r>
            <a:r>
              <a:rPr dirty="0" sz="1200" spc="-5">
                <a:latin typeface="Times New Roman"/>
                <a:cs typeface="Times New Roman"/>
              </a:rPr>
              <a:t>pérdida para garantizar 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el receptor </a:t>
            </a:r>
            <a:r>
              <a:rPr dirty="0" sz="1200">
                <a:latin typeface="Times New Roman"/>
                <a:cs typeface="Times New Roman"/>
              </a:rPr>
              <a:t>tenga suficiente </a:t>
            </a:r>
            <a:r>
              <a:rPr dirty="0" sz="1200" spc="-5">
                <a:latin typeface="Times New Roman"/>
                <a:cs typeface="Times New Roman"/>
              </a:rPr>
              <a:t>señal </a:t>
            </a:r>
            <a:r>
              <a:rPr dirty="0" sz="1200">
                <a:latin typeface="Times New Roman"/>
                <a:cs typeface="Times New Roman"/>
              </a:rPr>
              <a:t>para </a:t>
            </a:r>
            <a:r>
              <a:rPr dirty="0" sz="1200" spc="-5">
                <a:latin typeface="Times New Roman"/>
                <a:cs typeface="Times New Roman"/>
              </a:rPr>
              <a:t>funcionar correctamente.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[5]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5097779"/>
            <a:ext cx="5724525" cy="386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5876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TÉCNICAS DE ACCESO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MÚLTIPLE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374263"/>
            <a:ext cx="5670550" cy="1299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FREQUENCY DIVISION MULTIPLE ACCESS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(FDMA)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Un usuario </a:t>
            </a:r>
            <a:r>
              <a:rPr dirty="0" sz="1200">
                <a:latin typeface="Times New Roman"/>
                <a:cs typeface="Times New Roman"/>
              </a:rPr>
              <a:t>por frecuencia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Una </a:t>
            </a:r>
            <a:r>
              <a:rPr dirty="0" sz="1200">
                <a:latin typeface="Times New Roman"/>
                <a:cs typeface="Times New Roman"/>
              </a:rPr>
              <a:t>o </a:t>
            </a:r>
            <a:r>
              <a:rPr dirty="0" sz="1200" spc="-5">
                <a:latin typeface="Times New Roman"/>
                <a:cs typeface="Times New Roman"/>
              </a:rPr>
              <a:t>varias </a:t>
            </a:r>
            <a:r>
              <a:rPr dirty="0" sz="1200">
                <a:latin typeface="Times New Roman"/>
                <a:cs typeface="Times New Roman"/>
              </a:rPr>
              <a:t>subportadoras por</a:t>
            </a:r>
            <a:r>
              <a:rPr dirty="0" sz="1200" spc="-5">
                <a:latin typeface="Times New Roman"/>
                <a:cs typeface="Times New Roman"/>
              </a:rPr>
              <a:t> usuario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Exige </a:t>
            </a:r>
            <a:r>
              <a:rPr dirty="0" sz="1200" spc="-5">
                <a:latin typeface="Times New Roman"/>
                <a:cs typeface="Times New Roman"/>
              </a:rPr>
              <a:t>sincronización </a:t>
            </a:r>
            <a:r>
              <a:rPr dirty="0" sz="1200">
                <a:latin typeface="Times New Roman"/>
                <a:cs typeface="Times New Roman"/>
              </a:rPr>
              <a:t>en</a:t>
            </a:r>
            <a:r>
              <a:rPr dirty="0" sz="1200" spc="-5">
                <a:latin typeface="Times New Roman"/>
                <a:cs typeface="Times New Roman"/>
              </a:rPr>
              <a:t> frecuencia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Robustez al multitrayecto </a:t>
            </a:r>
            <a:r>
              <a:rPr dirty="0" sz="1200">
                <a:latin typeface="Times New Roman"/>
                <a:cs typeface="Times New Roman"/>
              </a:rPr>
              <a:t>o la </a:t>
            </a:r>
            <a:r>
              <a:rPr dirty="0" sz="1200" spc="-5">
                <a:latin typeface="Times New Roman"/>
                <a:cs typeface="Times New Roman"/>
              </a:rPr>
              <a:t>eliminación </a:t>
            </a:r>
            <a:r>
              <a:rPr dirty="0" sz="1200">
                <a:latin typeface="Times New Roman"/>
                <a:cs typeface="Times New Roman"/>
              </a:rPr>
              <a:t>de una </a:t>
            </a:r>
            <a:r>
              <a:rPr dirty="0" sz="1200" spc="-5">
                <a:latin typeface="Times New Roman"/>
                <a:cs typeface="Times New Roman"/>
              </a:rPr>
              <a:t>costosa ecualización </a:t>
            </a: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el </a:t>
            </a:r>
            <a:r>
              <a:rPr dirty="0" sz="1200">
                <a:latin typeface="Times New Roman"/>
                <a:cs typeface="Times New Roman"/>
              </a:rPr>
              <a:t>dominio  </a:t>
            </a:r>
            <a:r>
              <a:rPr dirty="0" sz="1200" spc="-5">
                <a:latin typeface="Times New Roman"/>
                <a:cs typeface="Times New Roman"/>
              </a:rPr>
              <a:t>del </a:t>
            </a:r>
            <a:r>
              <a:rPr dirty="0" sz="1200">
                <a:latin typeface="Times New Roman"/>
                <a:cs typeface="Times New Roman"/>
              </a:rPr>
              <a:t>tiempo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205483"/>
            <a:ext cx="5731509" cy="2070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0274" y="5205327"/>
            <a:ext cx="3457730" cy="3638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582285" cy="499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TIME DIVISION MULTIPLE ACCESS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(TDMA)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>
                <a:latin typeface="Times New Roman"/>
                <a:cs typeface="Times New Roman"/>
              </a:rPr>
              <a:t>Se asigna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-5">
                <a:latin typeface="Times New Roman"/>
                <a:cs typeface="Times New Roman"/>
              </a:rPr>
              <a:t>instante </a:t>
            </a:r>
            <a:r>
              <a:rPr dirty="0" sz="1200">
                <a:latin typeface="Times New Roman"/>
                <a:cs typeface="Times New Roman"/>
              </a:rPr>
              <a:t>de tiempo </a:t>
            </a:r>
            <a:r>
              <a:rPr dirty="0" sz="1200" spc="-5">
                <a:latin typeface="Times New Roman"/>
                <a:cs typeface="Times New Roman"/>
              </a:rPr>
              <a:t>para </a:t>
            </a:r>
            <a:r>
              <a:rPr dirty="0" sz="1200">
                <a:latin typeface="Times New Roman"/>
                <a:cs typeface="Times New Roman"/>
              </a:rPr>
              <a:t>que transmita </a:t>
            </a:r>
            <a:r>
              <a:rPr dirty="0" sz="1200" spc="-5">
                <a:latin typeface="Times New Roman"/>
                <a:cs typeface="Times New Roman"/>
              </a:rPr>
              <a:t>cada </a:t>
            </a:r>
            <a:r>
              <a:rPr dirty="0" sz="1200">
                <a:latin typeface="Times New Roman"/>
                <a:cs typeface="Times New Roman"/>
              </a:rPr>
              <a:t>usuario </a:t>
            </a:r>
            <a:r>
              <a:rPr dirty="0" sz="1200" spc="-5">
                <a:latin typeface="Times New Roman"/>
                <a:cs typeface="Times New Roman"/>
              </a:rPr>
              <a:t>en </a:t>
            </a:r>
            <a:r>
              <a:rPr dirty="0" sz="1200">
                <a:latin typeface="Times New Roman"/>
                <a:cs typeface="Times New Roman"/>
              </a:rPr>
              <a:t>la misma </a:t>
            </a:r>
            <a:r>
              <a:rPr dirty="0" sz="1200" spc="-5">
                <a:latin typeface="Times New Roman"/>
                <a:cs typeface="Times New Roman"/>
              </a:rPr>
              <a:t>frecuencia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12918"/>
            <a:ext cx="5633720" cy="1477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Code Division Multiple Access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(CDMA)</a:t>
            </a:r>
            <a:endParaRPr sz="1200">
              <a:latin typeface="Times New Roman"/>
              <a:cs typeface="Times New Roman"/>
            </a:endParaRPr>
          </a:p>
          <a:p>
            <a:pPr marL="469265" marR="257810" indent="-228600">
              <a:lnSpc>
                <a:spcPct val="103299"/>
              </a:lnSpc>
              <a:spcBef>
                <a:spcPts val="8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 asigna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-5">
                <a:latin typeface="Times New Roman"/>
                <a:cs typeface="Times New Roman"/>
              </a:rPr>
              <a:t>código </a:t>
            </a:r>
            <a:r>
              <a:rPr dirty="0" sz="1200">
                <a:latin typeface="Times New Roman"/>
                <a:cs typeface="Times New Roman"/>
              </a:rPr>
              <a:t>para que </a:t>
            </a:r>
            <a:r>
              <a:rPr dirty="0" sz="1200" spc="-5">
                <a:latin typeface="Times New Roman"/>
                <a:cs typeface="Times New Roman"/>
              </a:rPr>
              <a:t>transmita cada </a:t>
            </a:r>
            <a:r>
              <a:rPr dirty="0" sz="1200">
                <a:latin typeface="Times New Roman"/>
                <a:cs typeface="Times New Roman"/>
              </a:rPr>
              <a:t>usuario en la misma </a:t>
            </a:r>
            <a:r>
              <a:rPr dirty="0" sz="1200" spc="-5">
                <a:latin typeface="Times New Roman"/>
                <a:cs typeface="Times New Roman"/>
              </a:rPr>
              <a:t>frecuencia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al  </a:t>
            </a:r>
            <a:r>
              <a:rPr dirty="0" sz="1200">
                <a:latin typeface="Times New Roman"/>
                <a:cs typeface="Times New Roman"/>
              </a:rPr>
              <a:t>mismo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tiempo.</a:t>
            </a:r>
            <a:endParaRPr sz="1200">
              <a:latin typeface="Times New Roman"/>
              <a:cs typeface="Times New Roman"/>
            </a:endParaRPr>
          </a:p>
          <a:p>
            <a:pPr marL="469265" marR="663575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Cada usuario </a:t>
            </a:r>
            <a:r>
              <a:rPr dirty="0" sz="1200" spc="-10">
                <a:latin typeface="Times New Roman"/>
                <a:cs typeface="Times New Roman"/>
              </a:rPr>
              <a:t>es </a:t>
            </a:r>
            <a:r>
              <a:rPr dirty="0" sz="1200">
                <a:latin typeface="Times New Roman"/>
                <a:cs typeface="Times New Roman"/>
              </a:rPr>
              <a:t>una </a:t>
            </a:r>
            <a:r>
              <a:rPr dirty="0" sz="1200" spc="-5">
                <a:latin typeface="Times New Roman"/>
                <a:cs typeface="Times New Roman"/>
              </a:rPr>
              <a:t>secuencia PN </a:t>
            </a:r>
            <a:r>
              <a:rPr dirty="0" sz="1200">
                <a:latin typeface="Times New Roman"/>
                <a:cs typeface="Times New Roman"/>
              </a:rPr>
              <a:t>pseudoaleatoria que </a:t>
            </a:r>
            <a:r>
              <a:rPr dirty="0" sz="1200" spc="-5">
                <a:latin typeface="Times New Roman"/>
                <a:cs typeface="Times New Roman"/>
              </a:rPr>
              <a:t>multiplica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señal  correspondiente </a:t>
            </a:r>
            <a:r>
              <a:rPr dirty="0" sz="1200">
                <a:latin typeface="Times New Roman"/>
                <a:cs typeface="Times New Roman"/>
              </a:rPr>
              <a:t>a un símbolo 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usuario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secuencia </a:t>
            </a:r>
            <a:r>
              <a:rPr dirty="0" sz="1200">
                <a:latin typeface="Times New Roman"/>
                <a:cs typeface="Times New Roman"/>
              </a:rPr>
              <a:t>de divide en </a:t>
            </a:r>
            <a:r>
              <a:rPr dirty="0" sz="1200" spc="-5">
                <a:latin typeface="Times New Roman"/>
                <a:cs typeface="Times New Roman"/>
              </a:rPr>
              <a:t>chips </a:t>
            </a:r>
            <a:r>
              <a:rPr dirty="0" sz="1200">
                <a:latin typeface="Times New Roman"/>
                <a:cs typeface="Times New Roman"/>
              </a:rPr>
              <a:t>cuya </a:t>
            </a:r>
            <a:r>
              <a:rPr dirty="0" sz="1200" spc="-5">
                <a:latin typeface="Times New Roman"/>
                <a:cs typeface="Times New Roman"/>
              </a:rPr>
              <a:t>duración es </a:t>
            </a:r>
            <a:r>
              <a:rPr dirty="0" sz="1200">
                <a:latin typeface="Times New Roman"/>
                <a:cs typeface="Times New Roman"/>
              </a:rPr>
              <a:t>mucho </a:t>
            </a:r>
            <a:r>
              <a:rPr dirty="0" sz="1200" spc="-5">
                <a:latin typeface="Times New Roman"/>
                <a:cs typeface="Times New Roman"/>
              </a:rPr>
              <a:t>menor que </a:t>
            </a:r>
            <a:r>
              <a:rPr dirty="0" sz="1200">
                <a:latin typeface="Times New Roman"/>
                <a:cs typeface="Times New Roman"/>
              </a:rPr>
              <a:t>la del </a:t>
            </a:r>
            <a:r>
              <a:rPr dirty="0" sz="1200" spc="-5">
                <a:latin typeface="Times New Roman"/>
                <a:cs typeface="Times New Roman"/>
              </a:rPr>
              <a:t>tiempo </a:t>
            </a:r>
            <a:r>
              <a:rPr dirty="0" sz="1200">
                <a:latin typeface="Times New Roman"/>
                <a:cs typeface="Times New Roman"/>
              </a:rPr>
              <a:t>de  símbolo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7872" y="1496567"/>
            <a:ext cx="2976282" cy="3223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75154" y="6395059"/>
            <a:ext cx="3810000" cy="3133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365750" cy="688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INTERFAZ AÉREA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interfaz </a:t>
            </a:r>
            <a:r>
              <a:rPr dirty="0" sz="1200">
                <a:latin typeface="Times New Roman"/>
                <a:cs typeface="Times New Roman"/>
              </a:rPr>
              <a:t>aérea o </a:t>
            </a:r>
            <a:r>
              <a:rPr dirty="0" sz="1200" spc="-5">
                <a:latin typeface="Times New Roman"/>
                <a:cs typeface="Times New Roman"/>
              </a:rPr>
              <a:t>interfaz </a:t>
            </a:r>
            <a:r>
              <a:rPr dirty="0" sz="1200">
                <a:latin typeface="Times New Roman"/>
                <a:cs typeface="Times New Roman"/>
              </a:rPr>
              <a:t>aire </a:t>
            </a:r>
            <a:r>
              <a:rPr dirty="0" sz="1200" spc="-5">
                <a:latin typeface="Times New Roman"/>
                <a:cs typeface="Times New Roman"/>
              </a:rPr>
              <a:t>es el enlace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comunicación </a:t>
            </a:r>
            <a:r>
              <a:rPr dirty="0" sz="1200">
                <a:latin typeface="Times New Roman"/>
                <a:cs typeface="Times New Roman"/>
              </a:rPr>
              <a:t>por radio entre la </a:t>
            </a:r>
            <a:r>
              <a:rPr dirty="0" sz="1200" spc="-5">
                <a:latin typeface="Times New Roman"/>
                <a:cs typeface="Times New Roman"/>
              </a:rPr>
              <a:t>estación  </a:t>
            </a:r>
            <a:r>
              <a:rPr dirty="0" sz="1200">
                <a:latin typeface="Times New Roman"/>
                <a:cs typeface="Times New Roman"/>
              </a:rPr>
              <a:t>móvil y la </a:t>
            </a:r>
            <a:r>
              <a:rPr dirty="0" sz="1200" spc="-5">
                <a:latin typeface="Times New Roman"/>
                <a:cs typeface="Times New Roman"/>
              </a:rPr>
              <a:t>estación </a:t>
            </a:r>
            <a:r>
              <a:rPr dirty="0" sz="1200">
                <a:latin typeface="Times New Roman"/>
                <a:cs typeface="Times New Roman"/>
              </a:rPr>
              <a:t>base </a:t>
            </a:r>
            <a:r>
              <a:rPr dirty="0" sz="1200" spc="-5">
                <a:latin typeface="Times New Roman"/>
                <a:cs typeface="Times New Roman"/>
              </a:rPr>
              <a:t>activa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959478"/>
            <a:ext cx="1744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Elementos de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Importancia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044308"/>
            <a:ext cx="5735955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Estacion</a:t>
            </a:r>
            <a:r>
              <a:rPr dirty="0" sz="1200" b="1">
                <a:latin typeface="Times New Roman"/>
                <a:cs typeface="Times New Roman"/>
              </a:rPr>
              <a:t> móvil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Proporciona </a:t>
            </a:r>
            <a:r>
              <a:rPr dirty="0" sz="1200">
                <a:latin typeface="Times New Roman"/>
                <a:cs typeface="Times New Roman"/>
              </a:rPr>
              <a:t>una interfaz de </a:t>
            </a:r>
            <a:r>
              <a:rPr dirty="0" sz="1200" spc="-5">
                <a:latin typeface="Times New Roman"/>
                <a:cs typeface="Times New Roman"/>
              </a:rPr>
              <a:t>comunicaciones entre los usuarios </a:t>
            </a:r>
            <a:r>
              <a:rPr dirty="0" sz="1200">
                <a:latin typeface="Times New Roman"/>
                <a:cs typeface="Times New Roman"/>
              </a:rPr>
              <a:t>y la </a:t>
            </a:r>
            <a:r>
              <a:rPr dirty="0" sz="1200" spc="-5">
                <a:latin typeface="Times New Roman"/>
                <a:cs typeface="Times New Roman"/>
              </a:rPr>
              <a:t>red </a:t>
            </a:r>
            <a:r>
              <a:rPr dirty="0" sz="1200">
                <a:latin typeface="Times New Roman"/>
                <a:cs typeface="Times New Roman"/>
              </a:rPr>
              <a:t>vía </a:t>
            </a:r>
            <a:r>
              <a:rPr dirty="0" sz="1200" spc="-5">
                <a:latin typeface="Times New Roman"/>
                <a:cs typeface="Times New Roman"/>
              </a:rPr>
              <a:t>radio. Funcionan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través </a:t>
            </a:r>
            <a:r>
              <a:rPr dirty="0" sz="1200">
                <a:latin typeface="Times New Roman"/>
                <a:cs typeface="Times New Roman"/>
              </a:rPr>
              <a:t>de una </a:t>
            </a:r>
            <a:r>
              <a:rPr dirty="0" sz="1200" spc="-5">
                <a:latin typeface="Times New Roman"/>
                <a:cs typeface="Times New Roman"/>
              </a:rPr>
              <a:t>SIM (Subscriber Identity Module)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1280" y="1975611"/>
            <a:ext cx="4851400" cy="1890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65148" y="4962726"/>
            <a:ext cx="215900" cy="15411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25"/>
              </a:lnSpc>
            </a:pPr>
            <a:r>
              <a:rPr dirty="0" sz="1500" spc="-10">
                <a:latin typeface="Carlito"/>
                <a:cs typeface="Carlito"/>
              </a:rPr>
              <a:t>Métodos </a:t>
            </a:r>
            <a:r>
              <a:rPr dirty="0" sz="1500">
                <a:latin typeface="Carlito"/>
                <a:cs typeface="Carlito"/>
              </a:rPr>
              <a:t>de</a:t>
            </a:r>
            <a:r>
              <a:rPr dirty="0" sz="1500" spc="-4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Acceso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1308" y="4738115"/>
            <a:ext cx="1319022" cy="2094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26591" y="4911369"/>
            <a:ext cx="721995" cy="80581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FDMA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TDMA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CD</a:t>
            </a:r>
            <a:r>
              <a:rPr dirty="0" sz="1600">
                <a:latin typeface="Carlito"/>
                <a:cs typeface="Carlito"/>
              </a:rPr>
              <a:t>M</a:t>
            </a:r>
            <a:r>
              <a:rPr dirty="0" sz="1600" spc="-5">
                <a:latin typeface="Carlito"/>
                <a:cs typeface="Carlito"/>
              </a:rPr>
              <a:t>A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58494" y="4390466"/>
            <a:ext cx="534035" cy="534035"/>
            <a:chOff x="1058494" y="4390466"/>
            <a:chExt cx="534035" cy="534035"/>
          </a:xfrm>
        </p:grpSpPr>
        <p:sp>
          <p:nvSpPr>
            <p:cNvPr id="10" name="object 10"/>
            <p:cNvSpPr/>
            <p:nvPr/>
          </p:nvSpPr>
          <p:spPr>
            <a:xfrm>
              <a:off x="1061669" y="4393641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527227" y="0"/>
                  </a:moveTo>
                  <a:lnTo>
                    <a:pt x="0" y="0"/>
                  </a:lnTo>
                  <a:lnTo>
                    <a:pt x="0" y="527227"/>
                  </a:lnTo>
                  <a:lnTo>
                    <a:pt x="527227" y="527227"/>
                  </a:lnTo>
                  <a:lnTo>
                    <a:pt x="527227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61669" y="4393641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0" y="527227"/>
                  </a:moveTo>
                  <a:lnTo>
                    <a:pt x="527227" y="527227"/>
                  </a:lnTo>
                  <a:lnTo>
                    <a:pt x="527227" y="0"/>
                  </a:lnTo>
                  <a:lnTo>
                    <a:pt x="0" y="0"/>
                  </a:lnTo>
                  <a:lnTo>
                    <a:pt x="0" y="527227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985388" y="4963244"/>
            <a:ext cx="215900" cy="18516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25"/>
              </a:lnSpc>
            </a:pPr>
            <a:r>
              <a:rPr dirty="0" sz="1500" spc="-10">
                <a:latin typeface="Carlito"/>
                <a:cs typeface="Carlito"/>
              </a:rPr>
              <a:t>Método </a:t>
            </a:r>
            <a:r>
              <a:rPr dirty="0" sz="1500" spc="-5">
                <a:latin typeface="Carlito"/>
                <a:cs typeface="Carlito"/>
              </a:rPr>
              <a:t>de</a:t>
            </a:r>
            <a:r>
              <a:rPr dirty="0" sz="1500" spc="-5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Modulación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41548" y="4738115"/>
            <a:ext cx="1319022" cy="2094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47084" y="4911369"/>
            <a:ext cx="802640" cy="10668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FM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QPSK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DQPSK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GM</a:t>
            </a:r>
            <a:r>
              <a:rPr dirty="0" sz="1600">
                <a:latin typeface="Carlito"/>
                <a:cs typeface="Carlito"/>
              </a:rPr>
              <a:t>P</a:t>
            </a:r>
            <a:r>
              <a:rPr dirty="0" sz="1600" spc="-10">
                <a:latin typeface="Carlito"/>
                <a:cs typeface="Carlito"/>
              </a:rPr>
              <a:t>SK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78530" y="4390466"/>
            <a:ext cx="534035" cy="534035"/>
            <a:chOff x="2978530" y="4390466"/>
            <a:chExt cx="534035" cy="534035"/>
          </a:xfrm>
        </p:grpSpPr>
        <p:sp>
          <p:nvSpPr>
            <p:cNvPr id="16" name="object 16"/>
            <p:cNvSpPr/>
            <p:nvPr/>
          </p:nvSpPr>
          <p:spPr>
            <a:xfrm>
              <a:off x="2981705" y="4393641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527227" y="0"/>
                  </a:moveTo>
                  <a:lnTo>
                    <a:pt x="0" y="0"/>
                  </a:lnTo>
                  <a:lnTo>
                    <a:pt x="0" y="527227"/>
                  </a:lnTo>
                  <a:lnTo>
                    <a:pt x="527227" y="527227"/>
                  </a:lnTo>
                  <a:lnTo>
                    <a:pt x="527227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81705" y="4393641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0" y="527227"/>
                  </a:moveTo>
                  <a:lnTo>
                    <a:pt x="527227" y="527227"/>
                  </a:lnTo>
                  <a:lnTo>
                    <a:pt x="527227" y="0"/>
                  </a:lnTo>
                  <a:lnTo>
                    <a:pt x="0" y="0"/>
                  </a:lnTo>
                  <a:lnTo>
                    <a:pt x="0" y="527227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905883" y="4960855"/>
            <a:ext cx="215900" cy="6254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25"/>
              </a:lnSpc>
            </a:pPr>
            <a:r>
              <a:rPr dirty="0" sz="1500" spc="5">
                <a:latin typeface="Carlito"/>
                <a:cs typeface="Carlito"/>
              </a:rPr>
              <a:t>C</a:t>
            </a:r>
            <a:r>
              <a:rPr dirty="0" sz="1500">
                <a:latin typeface="Carlito"/>
                <a:cs typeface="Carlito"/>
              </a:rPr>
              <a:t>a</a:t>
            </a:r>
            <a:r>
              <a:rPr dirty="0" sz="1500" spc="5">
                <a:latin typeface="Carlito"/>
                <a:cs typeface="Carlito"/>
              </a:rPr>
              <a:t>n</a:t>
            </a:r>
            <a:r>
              <a:rPr dirty="0" sz="1500">
                <a:latin typeface="Carlito"/>
                <a:cs typeface="Carlito"/>
              </a:rPr>
              <a:t>a</a:t>
            </a:r>
            <a:r>
              <a:rPr dirty="0" sz="1500" spc="5">
                <a:latin typeface="Carlito"/>
                <a:cs typeface="Carlito"/>
              </a:rPr>
              <a:t>l</a:t>
            </a:r>
            <a:r>
              <a:rPr dirty="0" sz="1500">
                <a:latin typeface="Carlito"/>
                <a:cs typeface="Carlito"/>
              </a:rPr>
              <a:t>es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61788" y="4738115"/>
            <a:ext cx="1317498" cy="2094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267705" y="4928742"/>
            <a:ext cx="907415" cy="97472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84785" marR="5080" indent="-172720">
              <a:lnSpc>
                <a:spcPts val="1750"/>
              </a:lnSpc>
              <a:spcBef>
                <a:spcPts val="29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Canal</a:t>
            </a:r>
            <a:r>
              <a:rPr dirty="0" sz="1600" spc="-8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de  </a:t>
            </a:r>
            <a:r>
              <a:rPr dirty="0" sz="1600" spc="-30">
                <a:latin typeface="Carlito"/>
                <a:cs typeface="Carlito"/>
              </a:rPr>
              <a:t>Tráfico</a:t>
            </a:r>
            <a:endParaRPr sz="1600">
              <a:latin typeface="Carlito"/>
              <a:cs typeface="Carlito"/>
            </a:endParaRPr>
          </a:p>
          <a:p>
            <a:pPr marL="184785" marR="5080" indent="-172720">
              <a:lnSpc>
                <a:spcPts val="1750"/>
              </a:lnSpc>
              <a:spcBef>
                <a:spcPts val="3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Canal</a:t>
            </a:r>
            <a:r>
              <a:rPr dirty="0" sz="1600" spc="-8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de  </a:t>
            </a:r>
            <a:r>
              <a:rPr dirty="0" sz="1600" spc="-15">
                <a:latin typeface="Carlito"/>
                <a:cs typeface="Carlito"/>
              </a:rPr>
              <a:t>Control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98644" y="4390466"/>
            <a:ext cx="534035" cy="534035"/>
            <a:chOff x="4898644" y="4390466"/>
            <a:chExt cx="534035" cy="534035"/>
          </a:xfrm>
        </p:grpSpPr>
        <p:sp>
          <p:nvSpPr>
            <p:cNvPr id="22" name="object 22"/>
            <p:cNvSpPr/>
            <p:nvPr/>
          </p:nvSpPr>
          <p:spPr>
            <a:xfrm>
              <a:off x="4901819" y="4393641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527227" y="0"/>
                  </a:moveTo>
                  <a:lnTo>
                    <a:pt x="0" y="0"/>
                  </a:lnTo>
                  <a:lnTo>
                    <a:pt x="0" y="527227"/>
                  </a:lnTo>
                  <a:lnTo>
                    <a:pt x="527227" y="527227"/>
                  </a:lnTo>
                  <a:lnTo>
                    <a:pt x="527227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901819" y="4393641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0" y="527227"/>
                  </a:moveTo>
                  <a:lnTo>
                    <a:pt x="527227" y="527227"/>
                  </a:lnTo>
                  <a:lnTo>
                    <a:pt x="527227" y="0"/>
                  </a:lnTo>
                  <a:lnTo>
                    <a:pt x="0" y="0"/>
                  </a:lnTo>
                  <a:lnTo>
                    <a:pt x="0" y="527227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914400" y="7838058"/>
            <a:ext cx="5724525" cy="1352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739765" cy="164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DUPLEXING </a:t>
            </a:r>
            <a:r>
              <a:rPr dirty="0" sz="1200" b="1">
                <a:latin typeface="Times New Roman"/>
                <a:cs typeface="Times New Roman"/>
              </a:rPr>
              <a:t>O </a:t>
            </a:r>
            <a:r>
              <a:rPr dirty="0" sz="1200" spc="-5" b="1">
                <a:latin typeface="Times New Roman"/>
                <a:cs typeface="Times New Roman"/>
              </a:rPr>
              <a:t>COMUNICACIÓN FULL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DUPLEX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FDD (Frecuency </a:t>
            </a:r>
            <a:r>
              <a:rPr dirty="0" sz="1200" b="1">
                <a:latin typeface="Times New Roman"/>
                <a:cs typeface="Times New Roman"/>
              </a:rPr>
              <a:t>Division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Duplexing)</a:t>
            </a:r>
            <a:endParaRPr sz="1200">
              <a:latin typeface="Times New Roman"/>
              <a:cs typeface="Times New Roman"/>
            </a:endParaRPr>
          </a:p>
          <a:p>
            <a:pPr lvl="1" marL="926465" marR="121920" indent="-228600">
              <a:lnSpc>
                <a:spcPts val="1490"/>
              </a:lnSpc>
              <a:spcBef>
                <a:spcPts val="45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Permite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transmisión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enlace ascendente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descendente al </a:t>
            </a:r>
            <a:r>
              <a:rPr dirty="0" sz="1200">
                <a:latin typeface="Times New Roman"/>
                <a:cs typeface="Times New Roman"/>
              </a:rPr>
              <a:t>mismo </a:t>
            </a:r>
            <a:r>
              <a:rPr dirty="0" sz="1200" spc="-5">
                <a:latin typeface="Times New Roman"/>
                <a:cs typeface="Times New Roman"/>
              </a:rPr>
              <a:t>tiempo,  pero en diferentes bandas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frecuencia.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ts val="1430"/>
              </a:lnSpc>
              <a:buFont typeface="Courier New"/>
              <a:buChar char="o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Bandas separadas </a:t>
            </a:r>
            <a:r>
              <a:rPr dirty="0" sz="1200">
                <a:latin typeface="Times New Roman"/>
                <a:cs typeface="Times New Roman"/>
              </a:rPr>
              <a:t>por un </a:t>
            </a:r>
            <a:r>
              <a:rPr dirty="0" sz="1200" spc="-5">
                <a:latin typeface="Times New Roman"/>
                <a:cs typeface="Times New Roman"/>
              </a:rPr>
              <a:t>gran margen </a:t>
            </a:r>
            <a:r>
              <a:rPr dirty="0" sz="1200">
                <a:latin typeface="Times New Roman"/>
                <a:cs typeface="Times New Roman"/>
              </a:rPr>
              <a:t>para </a:t>
            </a:r>
            <a:r>
              <a:rPr dirty="0" sz="1200" spc="-5">
                <a:latin typeface="Times New Roman"/>
                <a:cs typeface="Times New Roman"/>
              </a:rPr>
              <a:t>evitar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fugas.</a:t>
            </a:r>
            <a:endParaRPr sz="1200">
              <a:latin typeface="Times New Roman"/>
              <a:cs typeface="Times New Roman"/>
            </a:endParaRPr>
          </a:p>
          <a:p>
            <a:pPr lvl="1" marL="926465" marR="5080" indent="-228600">
              <a:lnSpc>
                <a:spcPct val="103299"/>
              </a:lnSpc>
              <a:buFont typeface="Courier New"/>
              <a:buChar char="o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FDD </a:t>
            </a:r>
            <a:r>
              <a:rPr dirty="0" sz="1200">
                <a:latin typeface="Times New Roman"/>
                <a:cs typeface="Times New Roman"/>
              </a:rPr>
              <a:t>crea un </a:t>
            </a:r>
            <a:r>
              <a:rPr dirty="0" sz="1200" spc="-5">
                <a:latin typeface="Times New Roman"/>
                <a:cs typeface="Times New Roman"/>
              </a:rPr>
              <a:t>canal </a:t>
            </a:r>
            <a:r>
              <a:rPr dirty="0" sz="1200">
                <a:latin typeface="Times New Roman"/>
                <a:cs typeface="Times New Roman"/>
              </a:rPr>
              <a:t>que está </a:t>
            </a:r>
            <a:r>
              <a:rPr dirty="0" sz="1200" spc="-5">
                <a:latin typeface="Times New Roman"/>
                <a:cs typeface="Times New Roman"/>
              </a:rPr>
              <a:t>siempre </a:t>
            </a:r>
            <a:r>
              <a:rPr dirty="0" sz="1200">
                <a:latin typeface="Times New Roman"/>
                <a:cs typeface="Times New Roman"/>
              </a:rPr>
              <a:t>disponible y, por lo </a:t>
            </a:r>
            <a:r>
              <a:rPr dirty="0" sz="1200" spc="-5">
                <a:latin typeface="Times New Roman"/>
                <a:cs typeface="Times New Roman"/>
              </a:rPr>
              <a:t>tanto,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sufre </a:t>
            </a:r>
            <a:r>
              <a:rPr dirty="0" sz="1200">
                <a:latin typeface="Times New Roman"/>
                <a:cs typeface="Times New Roman"/>
              </a:rPr>
              <a:t>ningún  </a:t>
            </a:r>
            <a:r>
              <a:rPr dirty="0" sz="1200" spc="-5">
                <a:latin typeface="Times New Roman"/>
                <a:cs typeface="Times New Roman"/>
              </a:rPr>
              <a:t>retraso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spcBef>
                <a:spcPts val="6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Los </a:t>
            </a:r>
            <a:r>
              <a:rPr dirty="0" sz="1200">
                <a:latin typeface="Times New Roman"/>
                <a:cs typeface="Times New Roman"/>
              </a:rPr>
              <a:t>nodos </a:t>
            </a:r>
            <a:r>
              <a:rPr dirty="0" sz="1200" spc="-5">
                <a:latin typeface="Times New Roman"/>
                <a:cs typeface="Times New Roman"/>
              </a:rPr>
              <a:t>deben </a:t>
            </a:r>
            <a:r>
              <a:rPr dirty="0" sz="1200">
                <a:latin typeface="Times New Roman"/>
                <a:cs typeface="Times New Roman"/>
              </a:rPr>
              <a:t>estar equipados </a:t>
            </a:r>
            <a:r>
              <a:rPr dirty="0" sz="1200" spc="-5">
                <a:latin typeface="Times New Roman"/>
                <a:cs typeface="Times New Roman"/>
              </a:rPr>
              <a:t>con </a:t>
            </a:r>
            <a:r>
              <a:rPr dirty="0" sz="1200">
                <a:latin typeface="Times New Roman"/>
                <a:cs typeface="Times New Roman"/>
              </a:rPr>
              <a:t>filtros </a:t>
            </a:r>
            <a:r>
              <a:rPr dirty="0" sz="1200" spc="-5">
                <a:latin typeface="Times New Roman"/>
                <a:cs typeface="Times New Roman"/>
              </a:rPr>
              <a:t>dedicados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852798"/>
            <a:ext cx="5149215" cy="17202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TDD </a:t>
            </a:r>
            <a:r>
              <a:rPr dirty="0" sz="1200" b="1">
                <a:latin typeface="Times New Roman"/>
                <a:cs typeface="Times New Roman"/>
              </a:rPr>
              <a:t>(Time </a:t>
            </a:r>
            <a:r>
              <a:rPr dirty="0" sz="1200" spc="-5" b="1">
                <a:latin typeface="Times New Roman"/>
                <a:cs typeface="Times New Roman"/>
              </a:rPr>
              <a:t>Division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Duplexing)</a:t>
            </a:r>
            <a:endParaRPr sz="1200">
              <a:latin typeface="Times New Roman"/>
              <a:cs typeface="Times New Roman"/>
            </a:endParaRPr>
          </a:p>
          <a:p>
            <a:pPr lvl="1" marL="697865" marR="5080" indent="-228600">
              <a:lnSpc>
                <a:spcPts val="1490"/>
              </a:lnSpc>
              <a:spcBef>
                <a:spcPts val="40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Permite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el </a:t>
            </a:r>
            <a:r>
              <a:rPr dirty="0" sz="1200">
                <a:latin typeface="Times New Roman"/>
                <a:cs typeface="Times New Roman"/>
              </a:rPr>
              <a:t>enlace ascendente y </a:t>
            </a:r>
            <a:r>
              <a:rPr dirty="0" sz="1200" spc="-5">
                <a:latin typeface="Times New Roman"/>
                <a:cs typeface="Times New Roman"/>
              </a:rPr>
              <a:t>el enlace </a:t>
            </a:r>
            <a:r>
              <a:rPr dirty="0" sz="1200">
                <a:latin typeface="Times New Roman"/>
                <a:cs typeface="Times New Roman"/>
              </a:rPr>
              <a:t>descendente </a:t>
            </a:r>
            <a:r>
              <a:rPr dirty="0" sz="1200" spc="-5">
                <a:latin typeface="Times New Roman"/>
                <a:cs typeface="Times New Roman"/>
              </a:rPr>
              <a:t>utilicen </a:t>
            </a:r>
            <a:r>
              <a:rPr dirty="0" sz="1200">
                <a:latin typeface="Times New Roman"/>
                <a:cs typeface="Times New Roman"/>
              </a:rPr>
              <a:t>todo el  </a:t>
            </a:r>
            <a:r>
              <a:rPr dirty="0" sz="1200" spc="-5">
                <a:latin typeface="Times New Roman"/>
                <a:cs typeface="Times New Roman"/>
              </a:rPr>
              <a:t>espectro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frecuencias, pero en diferentes </a:t>
            </a:r>
            <a:r>
              <a:rPr dirty="0" sz="1200">
                <a:latin typeface="Times New Roman"/>
                <a:cs typeface="Times New Roman"/>
              </a:rPr>
              <a:t>intervalos de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tiempo</a:t>
            </a:r>
            <a:endParaRPr sz="1200">
              <a:latin typeface="Times New Roman"/>
              <a:cs typeface="Times New Roman"/>
            </a:endParaRPr>
          </a:p>
          <a:p>
            <a:pPr lvl="1" marL="697865" indent="-229235">
              <a:lnSpc>
                <a:spcPts val="1430"/>
              </a:lnSpc>
              <a:buFont typeface="Courier New"/>
              <a:buChar char="o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El tiempo </a:t>
            </a:r>
            <a:r>
              <a:rPr dirty="0" sz="1200" spc="-5">
                <a:latin typeface="Times New Roman"/>
                <a:cs typeface="Times New Roman"/>
              </a:rPr>
              <a:t>se </a:t>
            </a:r>
            <a:r>
              <a:rPr dirty="0" sz="1200">
                <a:latin typeface="Times New Roman"/>
                <a:cs typeface="Times New Roman"/>
              </a:rPr>
              <a:t>divide </a:t>
            </a:r>
            <a:r>
              <a:rPr dirty="0" sz="1200" spc="-5">
                <a:latin typeface="Times New Roman"/>
                <a:cs typeface="Times New Roman"/>
              </a:rPr>
              <a:t>en intervalos cortos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algunos están designados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endParaRPr sz="1200">
              <a:latin typeface="Times New Roman"/>
              <a:cs typeface="Times New Roman"/>
            </a:endParaRPr>
          </a:p>
          <a:p>
            <a:pPr marL="697865" marR="351155">
              <a:lnSpc>
                <a:spcPct val="103299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enlace ascendente, </a:t>
            </a:r>
            <a:r>
              <a:rPr dirty="0" sz="1200">
                <a:latin typeface="Times New Roman"/>
                <a:cs typeface="Times New Roman"/>
              </a:rPr>
              <a:t>mientras que otros están designados </a:t>
            </a:r>
            <a:r>
              <a:rPr dirty="0" sz="1200" spc="-5">
                <a:latin typeface="Times New Roman"/>
                <a:cs typeface="Times New Roman"/>
              </a:rPr>
              <a:t>para enlace  descendente</a:t>
            </a:r>
            <a:endParaRPr sz="1200">
              <a:latin typeface="Times New Roman"/>
              <a:cs typeface="Times New Roman"/>
            </a:endParaRPr>
          </a:p>
          <a:p>
            <a:pPr lvl="1" marL="697865" marR="314325" indent="-228600">
              <a:lnSpc>
                <a:spcPct val="103299"/>
              </a:lnSpc>
              <a:spcBef>
                <a:spcPts val="10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Permite el tráfico asimétrico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las demandas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enlace </a:t>
            </a:r>
            <a:r>
              <a:rPr dirty="0" sz="1200">
                <a:latin typeface="Times New Roman"/>
                <a:cs typeface="Times New Roman"/>
              </a:rPr>
              <a:t>ascendente y  </a:t>
            </a:r>
            <a:r>
              <a:rPr dirty="0" sz="1200" spc="-5">
                <a:latin typeface="Times New Roman"/>
                <a:cs typeface="Times New Roman"/>
              </a:rPr>
              <a:t>descendente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varían </a:t>
            </a: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el </a:t>
            </a:r>
            <a:r>
              <a:rPr dirty="0" sz="1200">
                <a:latin typeface="Times New Roman"/>
                <a:cs typeface="Times New Roman"/>
              </a:rPr>
              <a:t>tiempo</a:t>
            </a:r>
            <a:endParaRPr sz="1200">
              <a:latin typeface="Times New Roman"/>
              <a:cs typeface="Times New Roman"/>
            </a:endParaRPr>
          </a:p>
          <a:p>
            <a:pPr lvl="1" marL="697865" indent="-229235">
              <a:lnSpc>
                <a:spcPct val="100000"/>
              </a:lnSpc>
              <a:spcBef>
                <a:spcPts val="50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Tiene problemas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>
                <a:latin typeface="Times New Roman"/>
                <a:cs typeface="Times New Roman"/>
              </a:rPr>
              <a:t>latencia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733412"/>
            <a:ext cx="1217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COMPARACIÓN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7917" y="2933663"/>
            <a:ext cx="2333087" cy="743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7810" y="5718033"/>
            <a:ext cx="2892391" cy="921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46529" y="7050726"/>
            <a:ext cx="3540472" cy="2666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748020" cy="1202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TÉCNICAS DE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MODULACIÓN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latin typeface="Times New Roman"/>
                <a:cs typeface="Times New Roman"/>
              </a:rPr>
              <a:t>Modulación BPSK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Emplear </a:t>
            </a:r>
            <a:r>
              <a:rPr dirty="0" sz="1200">
                <a:latin typeface="Times New Roman"/>
                <a:cs typeface="Times New Roman"/>
              </a:rPr>
              <a:t>solo 2 símbolos, </a:t>
            </a:r>
            <a:r>
              <a:rPr dirty="0" sz="1200" spc="-5">
                <a:latin typeface="Times New Roman"/>
                <a:cs typeface="Times New Roman"/>
              </a:rPr>
              <a:t>con </a:t>
            </a:r>
            <a:r>
              <a:rPr dirty="0" sz="1200">
                <a:latin typeface="Times New Roman"/>
                <a:cs typeface="Times New Roman"/>
              </a:rPr>
              <a:t>1 bit de </a:t>
            </a:r>
            <a:r>
              <a:rPr dirty="0" sz="1200" spc="-5">
                <a:latin typeface="Times New Roman"/>
                <a:cs typeface="Times New Roman"/>
              </a:rPr>
              <a:t>información cada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uno.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Los </a:t>
            </a:r>
            <a:r>
              <a:rPr dirty="0" sz="1200">
                <a:latin typeface="Times New Roman"/>
                <a:cs typeface="Times New Roman"/>
              </a:rPr>
              <a:t>símbolos </a:t>
            </a:r>
            <a:r>
              <a:rPr dirty="0" sz="1200" spc="-5">
                <a:latin typeface="Times New Roman"/>
                <a:cs typeface="Times New Roman"/>
              </a:rPr>
              <a:t>suelen tener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-5">
                <a:latin typeface="Times New Roman"/>
                <a:cs typeface="Times New Roman"/>
              </a:rPr>
              <a:t>valor </a:t>
            </a:r>
            <a:r>
              <a:rPr dirty="0" sz="1200">
                <a:latin typeface="Times New Roman"/>
                <a:cs typeface="Times New Roman"/>
              </a:rPr>
              <a:t>de salto de fase de 0º para </a:t>
            </a:r>
            <a:r>
              <a:rPr dirty="0" sz="1200" spc="-5">
                <a:latin typeface="Times New Roman"/>
                <a:cs typeface="Times New Roman"/>
              </a:rPr>
              <a:t>el </a:t>
            </a:r>
            <a:r>
              <a:rPr dirty="0" sz="1200">
                <a:latin typeface="Times New Roman"/>
                <a:cs typeface="Times New Roman"/>
              </a:rPr>
              <a:t>1 y 180º para </a:t>
            </a:r>
            <a:r>
              <a:rPr dirty="0" sz="1200" spc="-5">
                <a:latin typeface="Times New Roman"/>
                <a:cs typeface="Times New Roman"/>
              </a:rPr>
              <a:t>el </a:t>
            </a:r>
            <a:r>
              <a:rPr dirty="0" sz="1200">
                <a:latin typeface="Times New Roman"/>
                <a:cs typeface="Times New Roman"/>
              </a:rPr>
              <a:t>0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(-1)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Su velocidad </a:t>
            </a:r>
            <a:r>
              <a:rPr dirty="0" sz="1200">
                <a:latin typeface="Times New Roman"/>
                <a:cs typeface="Times New Roman"/>
              </a:rPr>
              <a:t>de transmisión </a:t>
            </a:r>
            <a:r>
              <a:rPr dirty="0" sz="1200" spc="-5">
                <a:latin typeface="Times New Roman"/>
                <a:cs typeface="Times New Roman"/>
              </a:rPr>
              <a:t>es </a:t>
            </a:r>
            <a:r>
              <a:rPr dirty="0" sz="1200">
                <a:latin typeface="Times New Roman"/>
                <a:cs typeface="Times New Roman"/>
              </a:rPr>
              <a:t>la más </a:t>
            </a:r>
            <a:r>
              <a:rPr dirty="0" sz="1200" spc="-5">
                <a:latin typeface="Times New Roman"/>
                <a:cs typeface="Times New Roman"/>
              </a:rPr>
              <a:t>baja </a:t>
            </a:r>
            <a:r>
              <a:rPr dirty="0" sz="1200">
                <a:latin typeface="Times New Roman"/>
                <a:cs typeface="Times New Roman"/>
              </a:rPr>
              <a:t>de las </a:t>
            </a:r>
            <a:r>
              <a:rPr dirty="0" sz="1200" spc="-5">
                <a:latin typeface="Times New Roman"/>
                <a:cs typeface="Times New Roman"/>
              </a:rPr>
              <a:t>modulaciones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fase.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799202"/>
            <a:ext cx="3905885" cy="1403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Modulación </a:t>
            </a:r>
            <a:r>
              <a:rPr dirty="0" sz="1200" b="1">
                <a:latin typeface="Times New Roman"/>
                <a:cs typeface="Times New Roman"/>
              </a:rPr>
              <a:t>QPSK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>
                <a:latin typeface="Times New Roman"/>
                <a:cs typeface="Times New Roman"/>
              </a:rPr>
              <a:t>QPSK </a:t>
            </a:r>
            <a:r>
              <a:rPr dirty="0" sz="1200" spc="-10">
                <a:latin typeface="Times New Roman"/>
                <a:cs typeface="Times New Roman"/>
              </a:rPr>
              <a:t>es </a:t>
            </a:r>
            <a:r>
              <a:rPr dirty="0" sz="1200">
                <a:latin typeface="Times New Roman"/>
                <a:cs typeface="Times New Roman"/>
              </a:rPr>
              <a:t>una modulación muy </a:t>
            </a:r>
            <a:r>
              <a:rPr dirty="0" sz="1200" spc="-5">
                <a:latin typeface="Times New Roman"/>
                <a:cs typeface="Times New Roman"/>
              </a:rPr>
              <a:t>utilizada en sistemas </a:t>
            </a:r>
            <a:r>
              <a:rPr dirty="0" sz="1200">
                <a:latin typeface="Times New Roman"/>
                <a:cs typeface="Times New Roman"/>
              </a:rPr>
              <a:t>no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guiados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Desfase </a:t>
            </a:r>
            <a:r>
              <a:rPr dirty="0" sz="1200">
                <a:latin typeface="Times New Roman"/>
                <a:cs typeface="Times New Roman"/>
              </a:rPr>
              <a:t>de 45º: </a:t>
            </a:r>
            <a:r>
              <a:rPr dirty="0" sz="1200" spc="-5">
                <a:latin typeface="Times New Roman"/>
                <a:cs typeface="Times New Roman"/>
              </a:rPr>
              <a:t>Codifica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secuencia digital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"00".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Desfase </a:t>
            </a:r>
            <a:r>
              <a:rPr dirty="0" sz="1200">
                <a:latin typeface="Times New Roman"/>
                <a:cs typeface="Times New Roman"/>
              </a:rPr>
              <a:t>de 135º: Codifica la </a:t>
            </a:r>
            <a:r>
              <a:rPr dirty="0" sz="1200" spc="-5">
                <a:latin typeface="Times New Roman"/>
                <a:cs typeface="Times New Roman"/>
              </a:rPr>
              <a:t>secuencia digital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"10".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Desfase </a:t>
            </a:r>
            <a:r>
              <a:rPr dirty="0" sz="1200">
                <a:latin typeface="Times New Roman"/>
                <a:cs typeface="Times New Roman"/>
              </a:rPr>
              <a:t>de 225º: Codifica la </a:t>
            </a:r>
            <a:r>
              <a:rPr dirty="0" sz="1200" spc="-5">
                <a:latin typeface="Times New Roman"/>
                <a:cs typeface="Times New Roman"/>
              </a:rPr>
              <a:t>secuencia digital</a:t>
            </a:r>
            <a:r>
              <a:rPr dirty="0" sz="1200">
                <a:latin typeface="Times New Roman"/>
                <a:cs typeface="Times New Roman"/>
              </a:rPr>
              <a:t> "11".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Desfase </a:t>
            </a:r>
            <a:r>
              <a:rPr dirty="0" sz="1200">
                <a:latin typeface="Times New Roman"/>
                <a:cs typeface="Times New Roman"/>
              </a:rPr>
              <a:t>de 315º: Codifica la </a:t>
            </a:r>
            <a:r>
              <a:rPr dirty="0" sz="1200" spc="-5">
                <a:latin typeface="Times New Roman"/>
                <a:cs typeface="Times New Roman"/>
              </a:rPr>
              <a:t>secuencia digital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"01".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989" y="2290053"/>
            <a:ext cx="3189986" cy="2126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92929" y="3116446"/>
            <a:ext cx="2173990" cy="1291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37005" y="6306311"/>
            <a:ext cx="4905375" cy="1551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1230" y="8002136"/>
            <a:ext cx="5648325" cy="1742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235578"/>
            <a:ext cx="5608320" cy="1101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Modulación </a:t>
            </a:r>
            <a:r>
              <a:rPr dirty="0" sz="1200" b="1">
                <a:latin typeface="Times New Roman"/>
                <a:cs typeface="Times New Roman"/>
              </a:rPr>
              <a:t>π/4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DQPSK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No </a:t>
            </a:r>
            <a:r>
              <a:rPr dirty="0" sz="1200">
                <a:latin typeface="Times New Roman"/>
                <a:cs typeface="Times New Roman"/>
              </a:rPr>
              <a:t>tiene </a:t>
            </a:r>
            <a:r>
              <a:rPr dirty="0" sz="1200" spc="-5">
                <a:latin typeface="Times New Roman"/>
                <a:cs typeface="Times New Roman"/>
              </a:rPr>
              <a:t>desplazamiento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fase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>
                <a:latin typeface="Times New Roman"/>
                <a:cs typeface="Times New Roman"/>
              </a:rPr>
              <a:t>180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grados</a:t>
            </a:r>
            <a:endParaRPr sz="1200">
              <a:latin typeface="Times New Roman"/>
              <a:cs typeface="Times New Roman"/>
            </a:endParaRPr>
          </a:p>
          <a:p>
            <a:pPr marL="469265" marR="41275" indent="-228600">
              <a:lnSpc>
                <a:spcPct val="103299"/>
              </a:lnSpc>
              <a:spcBef>
                <a:spcPts val="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 puede demodular </a:t>
            </a:r>
            <a:r>
              <a:rPr dirty="0" sz="1200">
                <a:latin typeface="Times New Roman"/>
                <a:cs typeface="Times New Roman"/>
              </a:rPr>
              <a:t>de forma </a:t>
            </a:r>
            <a:r>
              <a:rPr dirty="0" sz="1200" spc="-5">
                <a:latin typeface="Times New Roman"/>
                <a:cs typeface="Times New Roman"/>
              </a:rPr>
              <a:t>diferencial </a:t>
            </a:r>
            <a:r>
              <a:rPr dirty="0" sz="1200">
                <a:latin typeface="Times New Roman"/>
                <a:cs typeface="Times New Roman"/>
              </a:rPr>
              <a:t>para reducir </a:t>
            </a:r>
            <a:r>
              <a:rPr dirty="0" sz="1200" spc="-5">
                <a:latin typeface="Times New Roman"/>
                <a:cs typeface="Times New Roman"/>
              </a:rPr>
              <a:t>el efecto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desvanecimiento  del canal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Utilizado en comunicaciones </a:t>
            </a:r>
            <a:r>
              <a:rPr dirty="0" sz="1200">
                <a:latin typeface="Times New Roman"/>
                <a:cs typeface="Times New Roman"/>
              </a:rPr>
              <a:t>móviles y </a:t>
            </a:r>
            <a:r>
              <a:rPr dirty="0" sz="1200" spc="-5">
                <a:latin typeface="Times New Roman"/>
                <a:cs typeface="Times New Roman"/>
              </a:rPr>
              <a:t>compatible con comunicación </a:t>
            </a:r>
            <a:r>
              <a:rPr dirty="0" sz="1200">
                <a:latin typeface="Times New Roman"/>
                <a:cs typeface="Times New Roman"/>
              </a:rPr>
              <a:t>satelitales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[3]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049005"/>
            <a:ext cx="5669280" cy="1677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Modulación </a:t>
            </a:r>
            <a:r>
              <a:rPr dirty="0" sz="1200" spc="-10" b="1">
                <a:latin typeface="Times New Roman"/>
                <a:cs typeface="Times New Roman"/>
              </a:rPr>
              <a:t>SS </a:t>
            </a:r>
            <a:r>
              <a:rPr dirty="0" sz="1200" spc="-5" b="1">
                <a:latin typeface="Times New Roman"/>
                <a:cs typeface="Times New Roman"/>
              </a:rPr>
              <a:t>(Spread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Spectrum)</a:t>
            </a:r>
            <a:endParaRPr sz="1200">
              <a:latin typeface="Times New Roman"/>
              <a:cs typeface="Times New Roman"/>
            </a:endParaRPr>
          </a:p>
          <a:p>
            <a:pPr marL="690245" marR="58419" indent="-228600">
              <a:lnSpc>
                <a:spcPct val="103299"/>
              </a:lnSpc>
              <a:spcBef>
                <a:spcPts val="885"/>
              </a:spcBef>
              <a:buFont typeface="Symbol"/>
              <a:buChar char=""/>
              <a:tabLst>
                <a:tab pos="690245" algn="l"/>
                <a:tab pos="690880" algn="l"/>
              </a:tabLst>
            </a:pPr>
            <a:r>
              <a:rPr dirty="0" sz="1200">
                <a:latin typeface="Times New Roman"/>
                <a:cs typeface="Times New Roman"/>
              </a:rPr>
              <a:t>Consiste </a:t>
            </a:r>
            <a:r>
              <a:rPr dirty="0" sz="1200" spc="-5">
                <a:latin typeface="Times New Roman"/>
                <a:cs typeface="Times New Roman"/>
              </a:rPr>
              <a:t>en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transformación reversible </a:t>
            </a:r>
            <a:r>
              <a:rPr dirty="0" sz="1200">
                <a:latin typeface="Times New Roman"/>
                <a:cs typeface="Times New Roman"/>
              </a:rPr>
              <a:t>de una señal de </a:t>
            </a:r>
            <a:r>
              <a:rPr dirty="0" sz="1200" spc="-5">
                <a:latin typeface="Times New Roman"/>
                <a:cs typeface="Times New Roman"/>
              </a:rPr>
              <a:t>forma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su </a:t>
            </a:r>
            <a:r>
              <a:rPr dirty="0" sz="1200">
                <a:latin typeface="Times New Roman"/>
                <a:cs typeface="Times New Roman"/>
              </a:rPr>
              <a:t>energía </a:t>
            </a:r>
            <a:r>
              <a:rPr dirty="0" sz="1200" spc="-5">
                <a:latin typeface="Times New Roman"/>
                <a:cs typeface="Times New Roman"/>
              </a:rPr>
              <a:t>se  disperse </a:t>
            </a:r>
            <a:r>
              <a:rPr dirty="0" sz="1200">
                <a:latin typeface="Times New Roman"/>
                <a:cs typeface="Times New Roman"/>
              </a:rPr>
              <a:t>entre una banda de </a:t>
            </a:r>
            <a:r>
              <a:rPr dirty="0" sz="1200" spc="-5">
                <a:latin typeface="Times New Roman"/>
                <a:cs typeface="Times New Roman"/>
              </a:rPr>
              <a:t>frecuencia mayor </a:t>
            </a:r>
            <a:r>
              <a:rPr dirty="0" sz="1200">
                <a:latin typeface="Times New Roman"/>
                <a:cs typeface="Times New Roman"/>
              </a:rPr>
              <a:t>que la que </a:t>
            </a:r>
            <a:r>
              <a:rPr dirty="0" sz="1200" spc="-5">
                <a:latin typeface="Times New Roman"/>
                <a:cs typeface="Times New Roman"/>
              </a:rPr>
              <a:t>se </a:t>
            </a:r>
            <a:r>
              <a:rPr dirty="0" sz="1200">
                <a:latin typeface="Times New Roman"/>
                <a:cs typeface="Times New Roman"/>
              </a:rPr>
              <a:t>ocupa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originalmente</a:t>
            </a:r>
            <a:endParaRPr sz="1200">
              <a:latin typeface="Times New Roman"/>
              <a:cs typeface="Times New Roman"/>
            </a:endParaRPr>
          </a:p>
          <a:p>
            <a:pPr marL="690245" indent="-22923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690245" algn="l"/>
                <a:tab pos="690880" algn="l"/>
              </a:tabLst>
            </a:pPr>
            <a:r>
              <a:rPr dirty="0" sz="1200" spc="-5">
                <a:latin typeface="Times New Roman"/>
                <a:cs typeface="Times New Roman"/>
              </a:rPr>
              <a:t>Inmunidad </a:t>
            </a:r>
            <a:r>
              <a:rPr dirty="0" sz="1200">
                <a:latin typeface="Times New Roman"/>
                <a:cs typeface="Times New Roman"/>
              </a:rPr>
              <a:t>a la </a:t>
            </a:r>
            <a:r>
              <a:rPr dirty="0" sz="1200" spc="-5">
                <a:latin typeface="Times New Roman"/>
                <a:cs typeface="Times New Roman"/>
              </a:rPr>
              <a:t>Interferencia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posibilidades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encriptación</a:t>
            </a:r>
            <a:endParaRPr sz="1200">
              <a:latin typeface="Times New Roman"/>
              <a:cs typeface="Times New Roman"/>
            </a:endParaRPr>
          </a:p>
          <a:p>
            <a:pPr marL="690245" marR="473075" indent="-228600">
              <a:lnSpc>
                <a:spcPct val="102499"/>
              </a:lnSpc>
              <a:spcBef>
                <a:spcPts val="95"/>
              </a:spcBef>
              <a:buFont typeface="Symbol"/>
              <a:buChar char=""/>
              <a:tabLst>
                <a:tab pos="690245" algn="l"/>
                <a:tab pos="690880" algn="l"/>
              </a:tabLst>
            </a:pPr>
            <a:r>
              <a:rPr dirty="0" sz="1200" spc="-5">
                <a:latin typeface="Times New Roman"/>
                <a:cs typeface="Times New Roman"/>
              </a:rPr>
              <a:t>Una señal </a:t>
            </a:r>
            <a:r>
              <a:rPr dirty="0" sz="1200">
                <a:latin typeface="Times New Roman"/>
                <a:cs typeface="Times New Roman"/>
              </a:rPr>
              <a:t>SS </a:t>
            </a:r>
            <a:r>
              <a:rPr dirty="0" sz="1200" spc="-5">
                <a:latin typeface="Times New Roman"/>
                <a:cs typeface="Times New Roman"/>
              </a:rPr>
              <a:t>es </a:t>
            </a:r>
            <a:r>
              <a:rPr dirty="0" sz="1200">
                <a:latin typeface="Times New Roman"/>
                <a:cs typeface="Times New Roman"/>
              </a:rPr>
              <a:t>propagada </a:t>
            </a:r>
            <a:r>
              <a:rPr dirty="0" sz="1200" spc="-5">
                <a:latin typeface="Times New Roman"/>
                <a:cs typeface="Times New Roman"/>
              </a:rPr>
              <a:t>con </a:t>
            </a:r>
            <a:r>
              <a:rPr dirty="0" sz="1200">
                <a:latin typeface="Times New Roman"/>
                <a:cs typeface="Times New Roman"/>
              </a:rPr>
              <a:t>un ancho de banda </a:t>
            </a:r>
            <a:r>
              <a:rPr dirty="0" sz="1200" spc="-5">
                <a:latin typeface="Times New Roman"/>
                <a:cs typeface="Times New Roman"/>
              </a:rPr>
              <a:t>grande </a:t>
            </a:r>
            <a:r>
              <a:rPr dirty="0" sz="1200">
                <a:latin typeface="Times New Roman"/>
                <a:cs typeface="Times New Roman"/>
              </a:rPr>
              <a:t>para que pueda  </a:t>
            </a:r>
            <a:r>
              <a:rPr dirty="0" sz="1200" spc="-5">
                <a:latin typeface="Times New Roman"/>
                <a:cs typeface="Times New Roman"/>
              </a:rPr>
              <a:t>coexistir con señales </a:t>
            </a:r>
            <a:r>
              <a:rPr dirty="0" sz="1200">
                <a:latin typeface="Times New Roman"/>
                <a:cs typeface="Times New Roman"/>
              </a:rPr>
              <a:t>de banda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estrecha</a:t>
            </a:r>
            <a:endParaRPr sz="1200">
              <a:latin typeface="Times New Roman"/>
              <a:cs typeface="Times New Roman"/>
            </a:endParaRPr>
          </a:p>
          <a:p>
            <a:pPr marL="690245" marR="5080" indent="-228600">
              <a:lnSpc>
                <a:spcPct val="103299"/>
              </a:lnSpc>
              <a:spcBef>
                <a:spcPts val="100"/>
              </a:spcBef>
              <a:buFont typeface="Symbol"/>
              <a:buChar char=""/>
              <a:tabLst>
                <a:tab pos="690245" algn="l"/>
                <a:tab pos="690880" algn="l"/>
              </a:tabLst>
            </a:pPr>
            <a:r>
              <a:rPr dirty="0" sz="1200" spc="-5">
                <a:latin typeface="Times New Roman"/>
                <a:cs typeface="Times New Roman"/>
              </a:rPr>
              <a:t>Ligero incremento </a:t>
            </a:r>
            <a:r>
              <a:rPr dirty="0" sz="1200">
                <a:latin typeface="Times New Roman"/>
                <a:cs typeface="Times New Roman"/>
              </a:rPr>
              <a:t>de ruido de </a:t>
            </a:r>
            <a:r>
              <a:rPr dirty="0" sz="1200" spc="-5">
                <a:latin typeface="Times New Roman"/>
                <a:cs typeface="Times New Roman"/>
              </a:rPr>
              <a:t>fondo, detectable 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5">
                <a:latin typeface="Times New Roman"/>
                <a:cs typeface="Times New Roman"/>
              </a:rPr>
              <a:t>receptores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banda estrecha  </a:t>
            </a:r>
            <a:r>
              <a:rPr dirty="0" sz="1200">
                <a:latin typeface="Times New Roman"/>
                <a:cs typeface="Times New Roman"/>
              </a:rPr>
              <a:t>[4]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9979" y="914399"/>
            <a:ext cx="2737155" cy="2220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16760" y="4440935"/>
            <a:ext cx="3526790" cy="3513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281298"/>
            <a:ext cx="1680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Método de acceso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CDMA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516748"/>
            <a:ext cx="2469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Principio </a:t>
            </a:r>
            <a:r>
              <a:rPr dirty="0" sz="1200" b="1">
                <a:latin typeface="Times New Roman"/>
                <a:cs typeface="Times New Roman"/>
              </a:rPr>
              <a:t>de </a:t>
            </a:r>
            <a:r>
              <a:rPr dirty="0" sz="1200" spc="-5" b="1">
                <a:latin typeface="Times New Roman"/>
                <a:cs typeface="Times New Roman"/>
              </a:rPr>
              <a:t>esparcimiento </a:t>
            </a:r>
            <a:r>
              <a:rPr dirty="0" sz="1200" spc="-10" b="1">
                <a:latin typeface="Times New Roman"/>
                <a:cs typeface="Times New Roman"/>
              </a:rPr>
              <a:t>en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CDMA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5129" y="914399"/>
            <a:ext cx="4170118" cy="2273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68620" y="3629428"/>
            <a:ext cx="5379068" cy="3762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7464" y="7830286"/>
            <a:ext cx="4341490" cy="1863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3"/>
            <a:ext cx="5174615" cy="105600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Mcps: </a:t>
            </a:r>
            <a:r>
              <a:rPr dirty="0" sz="1200" spc="-5">
                <a:latin typeface="Times New Roman"/>
                <a:cs typeface="Times New Roman"/>
              </a:rPr>
              <a:t>Megachips </a:t>
            </a:r>
            <a:r>
              <a:rPr dirty="0" sz="1200">
                <a:latin typeface="Times New Roman"/>
                <a:cs typeface="Times New Roman"/>
              </a:rPr>
              <a:t>por segundo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El </a:t>
            </a:r>
            <a:r>
              <a:rPr dirty="0" sz="1200" spc="-5">
                <a:latin typeface="Times New Roman"/>
                <a:cs typeface="Times New Roman"/>
              </a:rPr>
              <a:t>término </a:t>
            </a:r>
            <a:r>
              <a:rPr dirty="0" sz="1200">
                <a:latin typeface="Times New Roman"/>
                <a:cs typeface="Times New Roman"/>
              </a:rPr>
              <a:t>Chip </a:t>
            </a:r>
            <a:r>
              <a:rPr dirty="0" sz="1200" spc="-5">
                <a:latin typeface="Times New Roman"/>
                <a:cs typeface="Times New Roman"/>
              </a:rPr>
              <a:t>se utiliza para </a:t>
            </a:r>
            <a:r>
              <a:rPr dirty="0" sz="1200">
                <a:latin typeface="Times New Roman"/>
                <a:cs typeface="Times New Roman"/>
              </a:rPr>
              <a:t>distinguir de </a:t>
            </a:r>
            <a:r>
              <a:rPr dirty="0" sz="1200" spc="-5">
                <a:latin typeface="Times New Roman"/>
                <a:cs typeface="Times New Roman"/>
              </a:rPr>
              <a:t>entre </a:t>
            </a:r>
            <a:r>
              <a:rPr dirty="0" sz="1200">
                <a:latin typeface="Times New Roman"/>
                <a:cs typeface="Times New Roman"/>
              </a:rPr>
              <a:t>otros tipos de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información.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BIBLIOGRAFÍA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6660" y="2272368"/>
          <a:ext cx="5868670" cy="313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075"/>
                <a:gridCol w="5522595"/>
              </a:tblGrid>
              <a:tr h="248977">
                <a:tc>
                  <a:txBody>
                    <a:bodyPr/>
                    <a:lstStyle/>
                    <a:p>
                      <a:pPr algn="r" marR="33655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3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A. Hernandez,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Redes y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Servicios Moviles GSM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GPRS,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2015.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18159"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[2]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41275" marR="351155">
                        <a:lnSpc>
                          <a:spcPct val="103299"/>
                        </a:lnSpc>
                        <a:spcBef>
                          <a:spcPts val="4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Á.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Pinto,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J. Torres, A. García, N. Pérez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J.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Uzcátegui,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«Modelo para Estimación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Pérdidas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Propagación en Sistema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Televisión Digital Abierta,»</a:t>
                      </a:r>
                      <a:r>
                        <a:rPr dirty="0" sz="12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2016.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/>
                </a:tc>
              </a:tr>
              <a:tr h="517778"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[3]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41275" marR="1388110">
                        <a:lnSpc>
                          <a:spcPct val="103499"/>
                        </a:lnSpc>
                        <a:spcBef>
                          <a:spcPts val="4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P. Yanez,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«EPN,»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Febrero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2009.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 línea]. Available:  https://bibdigital.epn.edu.ec/bitstream/15000/1455/1/CD-2729.pdf.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/>
                </a:tc>
              </a:tr>
              <a:tr h="707135"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[4]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41275" marR="451484">
                        <a:lnSpc>
                          <a:spcPct val="103800"/>
                        </a:lnSpc>
                        <a:spcBef>
                          <a:spcPts val="4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GSMA, «GSMA,»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Julio 2012.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 línea].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Available: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htt</a:t>
                      </a:r>
                      <a:r>
                        <a:rPr dirty="0" sz="1200" spc="-5">
                          <a:latin typeface="Times New Roman"/>
                          <a:cs typeface="Times New Roman"/>
                          <a:hlinkClick r:id="rId2"/>
                        </a:rPr>
                        <a:t>ps://www.gsm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5">
                          <a:latin typeface="Times New Roman"/>
                          <a:cs typeface="Times New Roman"/>
                          <a:hlinkClick r:id="rId2"/>
                        </a:rPr>
                        <a:t>.com/latinamerica/wp-content/uploads/2012/08/GSMA-Mobile-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roaming-web-Spanish.pdf.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/>
                </a:tc>
              </a:tr>
              <a:tr h="896112"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[5]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41275" marR="119380">
                        <a:lnSpc>
                          <a:spcPct val="103600"/>
                        </a:lnSpc>
                        <a:spcBef>
                          <a:spcPts val="4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A. Veleastegui,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«BIBING,» 2014.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 línea]. Available:  </a:t>
                      </a:r>
                      <a:r>
                        <a:rPr dirty="0" sz="1200" spc="-5">
                          <a:latin typeface="Times New Roman"/>
                          <a:cs typeface="Times New Roman"/>
                          <a:hlinkClick r:id="rId3"/>
                        </a:rPr>
                        <a:t>http://bibing.us.es/proyectos/abreproy/12081/fichero/OFDMA+y+SC-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FDMA+en+la+Interfaz+Radio+de+LTE%252F4.+T%C3%A9cnicas+de+acceso+m%C  3%BAltiple.+OFDMA+y+SC-FDMA.pdf.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/>
                </a:tc>
              </a:tr>
              <a:tr h="248215">
                <a:tc>
                  <a:txBody>
                    <a:bodyPr/>
                    <a:lstStyle/>
                    <a:p>
                      <a:pPr algn="r" marR="33655">
                        <a:lnSpc>
                          <a:spcPts val="136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[6]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36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L. Chang y R.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Hsing, Handbook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Visual Communications,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1995.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623560" cy="1680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Funciones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2499"/>
              </a:lnSpc>
              <a:spcBef>
                <a:spcPts val="9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Transmisión/recepción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las informaciones </a:t>
            </a:r>
            <a:r>
              <a:rPr dirty="0" sz="1200">
                <a:latin typeface="Times New Roman"/>
                <a:cs typeface="Times New Roman"/>
              </a:rPr>
              <a:t>de usuario y de </a:t>
            </a:r>
            <a:r>
              <a:rPr dirty="0" sz="1200" spc="-5">
                <a:latin typeface="Times New Roman"/>
                <a:cs typeface="Times New Roman"/>
              </a:rPr>
              <a:t>señalización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través </a:t>
            </a:r>
            <a:r>
              <a:rPr dirty="0" sz="1200">
                <a:latin typeface="Times New Roman"/>
                <a:cs typeface="Times New Roman"/>
              </a:rPr>
              <a:t>de  </a:t>
            </a:r>
            <a:r>
              <a:rPr dirty="0" sz="1200" spc="-5">
                <a:latin typeface="Times New Roman"/>
                <a:cs typeface="Times New Roman"/>
              </a:rPr>
              <a:t>esa interfaz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radio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Sintonización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frecuencias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seguimiento automático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las estaciones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Realiza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adaptación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interfaces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velocidades para las señales </a:t>
            </a:r>
            <a:r>
              <a:rPr dirty="0" sz="1200">
                <a:latin typeface="Times New Roman"/>
                <a:cs typeface="Times New Roman"/>
              </a:rPr>
              <a:t>de datos.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La </a:t>
            </a:r>
            <a:r>
              <a:rPr dirty="0" sz="1200" spc="-5" b="1">
                <a:latin typeface="Times New Roman"/>
                <a:cs typeface="Times New Roman"/>
              </a:rPr>
              <a:t>MS comprende tres unidades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diferentes: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318884"/>
            <a:ext cx="5741035" cy="8775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Estacion </a:t>
            </a:r>
            <a:r>
              <a:rPr dirty="0" sz="1200" b="1">
                <a:latin typeface="Times New Roman"/>
                <a:cs typeface="Times New Roman"/>
              </a:rPr>
              <a:t>Base (BST)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>
                <a:latin typeface="Times New Roman"/>
                <a:cs typeface="Times New Roman"/>
              </a:rPr>
              <a:t>Constituida por </a:t>
            </a:r>
            <a:r>
              <a:rPr dirty="0" sz="1200" spc="-5">
                <a:latin typeface="Times New Roman"/>
                <a:cs typeface="Times New Roman"/>
              </a:rPr>
              <a:t>los equipos transmisores/receptores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radio (transceptores), los elementos </a:t>
            </a:r>
            <a:r>
              <a:rPr dirty="0" sz="1200">
                <a:latin typeface="Times New Roman"/>
                <a:cs typeface="Times New Roman"/>
              </a:rPr>
              <a:t>de  </a:t>
            </a:r>
            <a:r>
              <a:rPr dirty="0" sz="1200" spc="-5">
                <a:latin typeface="Times New Roman"/>
                <a:cs typeface="Times New Roman"/>
              </a:rPr>
              <a:t>conexión </a:t>
            </a:r>
            <a:r>
              <a:rPr dirty="0" sz="1200">
                <a:latin typeface="Times New Roman"/>
                <a:cs typeface="Times New Roman"/>
              </a:rPr>
              <a:t>al </a:t>
            </a:r>
            <a:r>
              <a:rPr dirty="0" sz="1200" spc="-5">
                <a:latin typeface="Times New Roman"/>
                <a:cs typeface="Times New Roman"/>
              </a:rPr>
              <a:t>sistema </a:t>
            </a:r>
            <a:r>
              <a:rPr dirty="0" sz="1200">
                <a:latin typeface="Times New Roman"/>
                <a:cs typeface="Times New Roman"/>
              </a:rPr>
              <a:t>radiante, </a:t>
            </a:r>
            <a:r>
              <a:rPr dirty="0" sz="1200" spc="-5">
                <a:latin typeface="Times New Roman"/>
                <a:cs typeface="Times New Roman"/>
              </a:rPr>
              <a:t>las antenas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las instalaciones accesorias </a:t>
            </a:r>
            <a:r>
              <a:rPr dirty="0" sz="1200">
                <a:latin typeface="Times New Roman"/>
                <a:cs typeface="Times New Roman"/>
              </a:rPr>
              <a:t>(torre </a:t>
            </a:r>
            <a:r>
              <a:rPr dirty="0" sz="1200" spc="-5">
                <a:latin typeface="Times New Roman"/>
                <a:cs typeface="Times New Roman"/>
              </a:rPr>
              <a:t>soporte,  pararrayos, </a:t>
            </a:r>
            <a:r>
              <a:rPr dirty="0" sz="1200">
                <a:latin typeface="Times New Roman"/>
                <a:cs typeface="Times New Roman"/>
              </a:rPr>
              <a:t>tomas de tierra, </a:t>
            </a:r>
            <a:r>
              <a:rPr dirty="0" sz="1200" spc="-5">
                <a:latin typeface="Times New Roman"/>
                <a:cs typeface="Times New Roman"/>
              </a:rPr>
              <a:t>etc.)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8942" y="2797267"/>
            <a:ext cx="5503055" cy="3282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8429" y="7301496"/>
            <a:ext cx="3742563" cy="2312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599430" cy="303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Funciones: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Realiza medidas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señal radio proveniente del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móvil.</a:t>
            </a:r>
            <a:endParaRPr sz="1200">
              <a:latin typeface="Times New Roman"/>
              <a:cs typeface="Times New Roman"/>
            </a:endParaRPr>
          </a:p>
          <a:p>
            <a:pPr marL="469265" marR="541655" indent="-228600">
              <a:lnSpc>
                <a:spcPct val="1024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Establece el </a:t>
            </a:r>
            <a:r>
              <a:rPr dirty="0" sz="1200">
                <a:latin typeface="Times New Roman"/>
                <a:cs typeface="Times New Roman"/>
              </a:rPr>
              <a:t>enlace </a:t>
            </a:r>
            <a:r>
              <a:rPr dirty="0" sz="1200" spc="-5">
                <a:latin typeface="Times New Roman"/>
                <a:cs typeface="Times New Roman"/>
              </a:rPr>
              <a:t>radio con el usuario </a:t>
            </a:r>
            <a:r>
              <a:rPr dirty="0" sz="1200">
                <a:latin typeface="Times New Roman"/>
                <a:cs typeface="Times New Roman"/>
              </a:rPr>
              <a:t>móvil </a:t>
            </a:r>
            <a:r>
              <a:rPr dirty="0" sz="1200" spc="-5">
                <a:latin typeface="Times New Roman"/>
                <a:cs typeface="Times New Roman"/>
              </a:rPr>
              <a:t>(modulación, demodulación,  igualación, codificación,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etc.)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Gestión del </a:t>
            </a:r>
            <a:r>
              <a:rPr dirty="0" sz="1200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Advance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(Sincronización)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Operación </a:t>
            </a:r>
            <a:r>
              <a:rPr dirty="0" sz="1200">
                <a:latin typeface="Times New Roman"/>
                <a:cs typeface="Times New Roman"/>
              </a:rPr>
              <a:t>y mantenimiento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Controlador de Estación </a:t>
            </a:r>
            <a:r>
              <a:rPr dirty="0" sz="1200" b="1">
                <a:latin typeface="Times New Roman"/>
                <a:cs typeface="Times New Roman"/>
              </a:rPr>
              <a:t>Base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(BSC)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00"/>
              </a:lnSpc>
              <a:spcBef>
                <a:spcPts val="800"/>
              </a:spcBef>
            </a:pPr>
            <a:r>
              <a:rPr dirty="0" sz="1200">
                <a:latin typeface="Times New Roman"/>
                <a:cs typeface="Times New Roman"/>
              </a:rPr>
              <a:t>En un </a:t>
            </a:r>
            <a:r>
              <a:rPr dirty="0" sz="1200" spc="-5">
                <a:latin typeface="Times New Roman"/>
                <a:cs typeface="Times New Roman"/>
              </a:rPr>
              <a:t>sistema </a:t>
            </a:r>
            <a:r>
              <a:rPr dirty="0" sz="1200">
                <a:latin typeface="Times New Roman"/>
                <a:cs typeface="Times New Roman"/>
              </a:rPr>
              <a:t>de telefonía móvil, </a:t>
            </a:r>
            <a:r>
              <a:rPr dirty="0" sz="1200" spc="-5">
                <a:latin typeface="Times New Roman"/>
                <a:cs typeface="Times New Roman"/>
              </a:rPr>
              <a:t>es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estación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se </a:t>
            </a:r>
            <a:r>
              <a:rPr dirty="0" sz="1200">
                <a:latin typeface="Times New Roman"/>
                <a:cs typeface="Times New Roman"/>
              </a:rPr>
              <a:t>encarga de controlar un </a:t>
            </a:r>
            <a:r>
              <a:rPr dirty="0" sz="1200" spc="-5">
                <a:latin typeface="Times New Roman"/>
                <a:cs typeface="Times New Roman"/>
              </a:rPr>
              <a:t>grupo </a:t>
            </a:r>
            <a:r>
              <a:rPr dirty="0" sz="1200">
                <a:latin typeface="Times New Roman"/>
                <a:cs typeface="Times New Roman"/>
              </a:rPr>
              <a:t>de  </a:t>
            </a:r>
            <a:r>
              <a:rPr dirty="0" sz="1200" spc="-5">
                <a:latin typeface="Times New Roman"/>
                <a:cs typeface="Times New Roman"/>
              </a:rPr>
              <a:t>estaciones </a:t>
            </a:r>
            <a:r>
              <a:rPr dirty="0" sz="1200">
                <a:latin typeface="Times New Roman"/>
                <a:cs typeface="Times New Roman"/>
              </a:rPr>
              <a:t>base </a:t>
            </a:r>
            <a:r>
              <a:rPr dirty="0" sz="1200" spc="-5">
                <a:latin typeface="Times New Roman"/>
                <a:cs typeface="Times New Roman"/>
              </a:rPr>
              <a:t>transceptoras </a:t>
            </a:r>
            <a:r>
              <a:rPr dirty="0" sz="1200">
                <a:latin typeface="Times New Roman"/>
                <a:cs typeface="Times New Roman"/>
              </a:rPr>
              <a:t>(BTS), </a:t>
            </a:r>
            <a:r>
              <a:rPr dirty="0" sz="1200" spc="-5">
                <a:latin typeface="Times New Roman"/>
                <a:cs typeface="Times New Roman"/>
              </a:rPr>
              <a:t>en relación </a:t>
            </a:r>
            <a:r>
              <a:rPr dirty="0" sz="1200">
                <a:latin typeface="Times New Roman"/>
                <a:cs typeface="Times New Roman"/>
              </a:rPr>
              <a:t>con </a:t>
            </a:r>
            <a:r>
              <a:rPr dirty="0" sz="1200" spc="-5">
                <a:latin typeface="Times New Roman"/>
                <a:cs typeface="Times New Roman"/>
              </a:rPr>
              <a:t>su potencia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las transferencias </a:t>
            </a:r>
            <a:r>
              <a:rPr dirty="0" sz="1200">
                <a:latin typeface="Times New Roman"/>
                <a:cs typeface="Times New Roman"/>
              </a:rPr>
              <a:t>de  </a:t>
            </a:r>
            <a:r>
              <a:rPr dirty="0" sz="1200" spc="-5">
                <a:latin typeface="Times New Roman"/>
                <a:cs typeface="Times New Roman"/>
              </a:rPr>
              <a:t>llamadas en </a:t>
            </a:r>
            <a:r>
              <a:rPr dirty="0" sz="1200">
                <a:latin typeface="Times New Roman"/>
                <a:cs typeface="Times New Roman"/>
              </a:rPr>
              <a:t>curso de una </a:t>
            </a:r>
            <a:r>
              <a:rPr dirty="0" sz="1200" spc="-5">
                <a:latin typeface="Times New Roman"/>
                <a:cs typeface="Times New Roman"/>
              </a:rPr>
              <a:t>canal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otro, </a:t>
            </a:r>
            <a:r>
              <a:rPr dirty="0" sz="1200">
                <a:latin typeface="Times New Roman"/>
                <a:cs typeface="Times New Roman"/>
              </a:rPr>
              <a:t>normalmente </a:t>
            </a:r>
            <a:r>
              <a:rPr dirty="0" sz="1200" spc="-5">
                <a:latin typeface="Times New Roman"/>
                <a:cs typeface="Times New Roman"/>
              </a:rPr>
              <a:t>como resultado del </a:t>
            </a:r>
            <a:r>
              <a:rPr dirty="0" sz="1200">
                <a:latin typeface="Times New Roman"/>
                <a:cs typeface="Times New Roman"/>
              </a:rPr>
              <a:t>movimiento de una  </a:t>
            </a:r>
            <a:r>
              <a:rPr dirty="0" sz="1200" spc="-5">
                <a:latin typeface="Times New Roman"/>
                <a:cs typeface="Times New Roman"/>
              </a:rPr>
              <a:t>estación </a:t>
            </a:r>
            <a:r>
              <a:rPr dirty="0" sz="1200">
                <a:latin typeface="Times New Roman"/>
                <a:cs typeface="Times New Roman"/>
              </a:rPr>
              <a:t>móvil de una célula a </a:t>
            </a:r>
            <a:r>
              <a:rPr dirty="0" sz="1200" spc="-5">
                <a:latin typeface="Times New Roman"/>
                <a:cs typeface="Times New Roman"/>
              </a:rPr>
              <a:t>otra.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>
                <a:latin typeface="Times New Roman"/>
                <a:cs typeface="Times New Roman"/>
              </a:rPr>
              <a:t>Gestiona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controla las </a:t>
            </a:r>
            <a:r>
              <a:rPr dirty="0" sz="1200">
                <a:latin typeface="Times New Roman"/>
                <a:cs typeface="Times New Roman"/>
              </a:rPr>
              <a:t>BTS </a:t>
            </a:r>
            <a:r>
              <a:rPr dirty="0" sz="1200" spc="-5">
                <a:latin typeface="Times New Roman"/>
                <a:cs typeface="Times New Roman"/>
              </a:rPr>
              <a:t>(hasta varias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decenas)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224140"/>
            <a:ext cx="5737225" cy="18789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Funciones</a:t>
            </a:r>
            <a:endParaRPr sz="1200">
              <a:latin typeface="Times New Roman"/>
              <a:cs typeface="Times New Roman"/>
            </a:endParaRPr>
          </a:p>
          <a:p>
            <a:pPr marL="469265" marR="226695" indent="-228600">
              <a:lnSpc>
                <a:spcPct val="102699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Es el responsable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asignación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liberación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los radiocanales (recursos radio)  con el </a:t>
            </a:r>
            <a:r>
              <a:rPr dirty="0" sz="1200">
                <a:latin typeface="Times New Roman"/>
                <a:cs typeface="Times New Roman"/>
              </a:rPr>
              <a:t>móvil y de </a:t>
            </a:r>
            <a:r>
              <a:rPr dirty="0" sz="1200" spc="-5">
                <a:latin typeface="Times New Roman"/>
                <a:cs typeface="Times New Roman"/>
              </a:rPr>
              <a:t>canales terrestres </a:t>
            </a:r>
            <a:r>
              <a:rPr dirty="0" sz="1200">
                <a:latin typeface="Times New Roman"/>
                <a:cs typeface="Times New Roman"/>
              </a:rPr>
              <a:t>con la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red.</a:t>
            </a:r>
            <a:endParaRPr sz="1200">
              <a:latin typeface="Times New Roman"/>
              <a:cs typeface="Times New Roman"/>
            </a:endParaRPr>
          </a:p>
          <a:p>
            <a:pPr marL="469265" marR="173355" indent="-228600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Fija el contenido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los canales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Radiodifusión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asigna los mensajes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paging </a:t>
            </a:r>
            <a:r>
              <a:rPr dirty="0" sz="1200">
                <a:latin typeface="Times New Roman"/>
                <a:cs typeface="Times New Roman"/>
              </a:rPr>
              <a:t>a  los </a:t>
            </a:r>
            <a:r>
              <a:rPr dirty="0" sz="1200" spc="-5">
                <a:latin typeface="Times New Roman"/>
                <a:cs typeface="Times New Roman"/>
              </a:rPr>
              <a:t>subcanales físicos </a:t>
            </a:r>
            <a:r>
              <a:rPr dirty="0" sz="1200">
                <a:latin typeface="Times New Roman"/>
                <a:cs typeface="Times New Roman"/>
              </a:rPr>
              <a:t>o “paging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group”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Gestión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los procesos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transferencia (handover) entre </a:t>
            </a:r>
            <a:r>
              <a:rPr dirty="0" sz="1200">
                <a:latin typeface="Times New Roman"/>
                <a:cs typeface="Times New Roman"/>
              </a:rPr>
              <a:t>BTS´s </a:t>
            </a:r>
            <a:r>
              <a:rPr dirty="0" sz="1200" spc="-5">
                <a:latin typeface="Times New Roman"/>
                <a:cs typeface="Times New Roman"/>
              </a:rPr>
              <a:t>bajo su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Ejecuta los algoritmos </a:t>
            </a:r>
            <a:r>
              <a:rPr dirty="0" sz="1200">
                <a:latin typeface="Times New Roman"/>
                <a:cs typeface="Times New Roman"/>
              </a:rPr>
              <a:t>del </a:t>
            </a:r>
            <a:r>
              <a:rPr dirty="0" sz="1200" spc="-5">
                <a:latin typeface="Times New Roman"/>
                <a:cs typeface="Times New Roman"/>
              </a:rPr>
              <a:t>control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potencia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cifrado.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3299"/>
              </a:lnSpc>
              <a:spcBef>
                <a:spcPts val="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Físicamente, </a:t>
            </a:r>
            <a:r>
              <a:rPr dirty="0" sz="1200">
                <a:latin typeface="Times New Roman"/>
                <a:cs typeface="Times New Roman"/>
              </a:rPr>
              <a:t>puede encontrarse </a:t>
            </a:r>
            <a:r>
              <a:rPr dirty="0" sz="1200" spc="-5">
                <a:latin typeface="Times New Roman"/>
                <a:cs typeface="Times New Roman"/>
              </a:rPr>
              <a:t>en el </a:t>
            </a:r>
            <a:r>
              <a:rPr dirty="0" sz="1200">
                <a:latin typeface="Times New Roman"/>
                <a:cs typeface="Times New Roman"/>
              </a:rPr>
              <a:t>mismo </a:t>
            </a:r>
            <a:r>
              <a:rPr dirty="0" sz="1200" spc="-5">
                <a:latin typeface="Times New Roman"/>
                <a:cs typeface="Times New Roman"/>
              </a:rPr>
              <a:t>emplazamiento </a:t>
            </a:r>
            <a:r>
              <a:rPr dirty="0" sz="1200">
                <a:latin typeface="Times New Roman"/>
                <a:cs typeface="Times New Roman"/>
              </a:rPr>
              <a:t>que una BTS, junto a una  </a:t>
            </a:r>
            <a:r>
              <a:rPr dirty="0" sz="1200" spc="-5">
                <a:latin typeface="Times New Roman"/>
                <a:cs typeface="Times New Roman"/>
              </a:rPr>
              <a:t>MSC </a:t>
            </a:r>
            <a:r>
              <a:rPr dirty="0" sz="1200">
                <a:latin typeface="Times New Roman"/>
                <a:cs typeface="Times New Roman"/>
              </a:rPr>
              <a:t>o </a:t>
            </a:r>
            <a:r>
              <a:rPr dirty="0" sz="1200" spc="-5">
                <a:latin typeface="Times New Roman"/>
                <a:cs typeface="Times New Roman"/>
              </a:rPr>
              <a:t>sola.</a:t>
            </a:r>
            <a:r>
              <a:rPr dirty="0" sz="1200">
                <a:latin typeface="Times New Roman"/>
                <a:cs typeface="Times New Roman"/>
              </a:rPr>
              <a:t> 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6502" y="4026407"/>
            <a:ext cx="5107305" cy="3104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237480" cy="900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Subsistema de Estación </a:t>
            </a:r>
            <a:r>
              <a:rPr dirty="0" sz="1200" b="1">
                <a:latin typeface="Times New Roman"/>
                <a:cs typeface="Times New Roman"/>
              </a:rPr>
              <a:t>Base</a:t>
            </a:r>
            <a:r>
              <a:rPr dirty="0" sz="1200" spc="-5" b="1">
                <a:latin typeface="Times New Roman"/>
                <a:cs typeface="Times New Roman"/>
              </a:rPr>
              <a:t> (BSS)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2499"/>
              </a:lnSpc>
              <a:spcBef>
                <a:spcPts val="9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Adapta </a:t>
            </a:r>
            <a:r>
              <a:rPr dirty="0" sz="1200">
                <a:latin typeface="Times New Roman"/>
                <a:cs typeface="Times New Roman"/>
              </a:rPr>
              <a:t>la señal de voz </a:t>
            </a:r>
            <a:r>
              <a:rPr dirty="0" sz="1200" spc="-5">
                <a:latin typeface="Times New Roman"/>
                <a:cs typeface="Times New Roman"/>
              </a:rPr>
              <a:t>específica </a:t>
            </a:r>
            <a:r>
              <a:rPr dirty="0" sz="1200">
                <a:latin typeface="Times New Roman"/>
                <a:cs typeface="Times New Roman"/>
              </a:rPr>
              <a:t>del </a:t>
            </a:r>
            <a:r>
              <a:rPr dirty="0" sz="1200" spc="-5">
                <a:latin typeface="Times New Roman"/>
                <a:cs typeface="Times New Roman"/>
              </a:rPr>
              <a:t>interfaz </a:t>
            </a:r>
            <a:r>
              <a:rPr dirty="0" sz="1200">
                <a:latin typeface="Times New Roman"/>
                <a:cs typeface="Times New Roman"/>
              </a:rPr>
              <a:t>radio </a:t>
            </a:r>
            <a:r>
              <a:rPr dirty="0" sz="1200" spc="-5">
                <a:latin typeface="Times New Roman"/>
                <a:cs typeface="Times New Roman"/>
              </a:rPr>
              <a:t>GSM (13Kbps) al </a:t>
            </a:r>
            <a:r>
              <a:rPr dirty="0" sz="1200">
                <a:latin typeface="Times New Roman"/>
                <a:cs typeface="Times New Roman"/>
              </a:rPr>
              <a:t>formato  </a:t>
            </a:r>
            <a:r>
              <a:rPr dirty="0" sz="1200" spc="-5">
                <a:latin typeface="Times New Roman"/>
                <a:cs typeface="Times New Roman"/>
              </a:rPr>
              <a:t>utilizado en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red </a:t>
            </a:r>
            <a:r>
              <a:rPr dirty="0" sz="1200">
                <a:latin typeface="Times New Roman"/>
                <a:cs typeface="Times New Roman"/>
              </a:rPr>
              <a:t>fija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(64Kbps).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Puede estar localizado en </a:t>
            </a:r>
            <a:r>
              <a:rPr dirty="0" sz="1200">
                <a:latin typeface="Times New Roman"/>
                <a:cs typeface="Times New Roman"/>
              </a:rPr>
              <a:t>la BTS, </a:t>
            </a:r>
            <a:r>
              <a:rPr dirty="0" sz="1200" spc="-5">
                <a:latin typeface="Times New Roman"/>
                <a:cs typeface="Times New Roman"/>
              </a:rPr>
              <a:t>BSC </a:t>
            </a:r>
            <a:r>
              <a:rPr dirty="0" sz="1200">
                <a:latin typeface="Times New Roman"/>
                <a:cs typeface="Times New Roman"/>
              </a:rPr>
              <a:t>o </a:t>
            </a:r>
            <a:r>
              <a:rPr dirty="0" sz="1200" spc="-5">
                <a:latin typeface="Times New Roman"/>
                <a:cs typeface="Times New Roman"/>
              </a:rPr>
              <a:t>MSC.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030596"/>
            <a:ext cx="5750560" cy="79565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200" spc="-5" b="1">
                <a:latin typeface="Times New Roman"/>
                <a:cs typeface="Times New Roman"/>
              </a:rPr>
              <a:t>Red de Transporte </a:t>
            </a:r>
            <a:r>
              <a:rPr dirty="0" sz="1200" b="1">
                <a:latin typeface="Times New Roman"/>
                <a:cs typeface="Times New Roman"/>
              </a:rPr>
              <a:t>Local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(Backhaul)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780"/>
              </a:spcBef>
            </a:pPr>
            <a:r>
              <a:rPr dirty="0" sz="1200" spc="-5">
                <a:latin typeface="Times New Roman"/>
                <a:cs typeface="Times New Roman"/>
              </a:rPr>
              <a:t>Los BTS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BSC, tienen interfaces </a:t>
            </a:r>
            <a:r>
              <a:rPr dirty="0" sz="1200">
                <a:latin typeface="Times New Roman"/>
                <a:cs typeface="Times New Roman"/>
              </a:rPr>
              <a:t>de tipo E1 soportando </a:t>
            </a:r>
            <a:r>
              <a:rPr dirty="0" sz="1200" spc="-5">
                <a:latin typeface="Times New Roman"/>
                <a:cs typeface="Times New Roman"/>
              </a:rPr>
              <a:t>TDM en el primer caso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ATM en el  segundo caso.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8539" y="1995142"/>
            <a:ext cx="5494624" cy="2964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7980" y="5930391"/>
            <a:ext cx="4322445" cy="3260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030470" cy="688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Centro de Conmutación Móvil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(MSC)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Conmutación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llamadas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las bases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datos </a:t>
            </a:r>
            <a:r>
              <a:rPr dirty="0" sz="1200">
                <a:latin typeface="Times New Roman"/>
                <a:cs typeface="Times New Roman"/>
              </a:rPr>
              <a:t>propias </a:t>
            </a:r>
            <a:r>
              <a:rPr dirty="0" sz="1200" spc="-5">
                <a:latin typeface="Times New Roman"/>
                <a:cs typeface="Times New Roman"/>
              </a:rPr>
              <a:t>del sistema </a:t>
            </a:r>
            <a:r>
              <a:rPr dirty="0" sz="1200">
                <a:latin typeface="Times New Roman"/>
                <a:cs typeface="Times New Roman"/>
              </a:rPr>
              <a:t>que permiten </a:t>
            </a:r>
            <a:r>
              <a:rPr dirty="0" sz="1200" spc="-5">
                <a:latin typeface="Times New Roman"/>
                <a:cs typeface="Times New Roman"/>
              </a:rPr>
              <a:t>el  establecimiento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estas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959222"/>
            <a:ext cx="686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Funciones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868479"/>
            <a:ext cx="5666580" cy="2938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531617" y="5270626"/>
            <a:ext cx="4070985" cy="1991995"/>
            <a:chOff x="2531617" y="5270626"/>
            <a:chExt cx="4070985" cy="1991995"/>
          </a:xfrm>
        </p:grpSpPr>
        <p:sp>
          <p:nvSpPr>
            <p:cNvPr id="6" name="object 6"/>
            <p:cNvSpPr/>
            <p:nvPr/>
          </p:nvSpPr>
          <p:spPr>
            <a:xfrm>
              <a:off x="2534792" y="5273801"/>
              <a:ext cx="4064635" cy="1985645"/>
            </a:xfrm>
            <a:custGeom>
              <a:avLst/>
              <a:gdLst/>
              <a:ahLst/>
              <a:cxnLst/>
              <a:rect l="l" t="t" r="r" b="b"/>
              <a:pathLst>
                <a:path w="4064634" h="1985645">
                  <a:moveTo>
                    <a:pt x="3733800" y="0"/>
                  </a:moveTo>
                  <a:lnTo>
                    <a:pt x="0" y="0"/>
                  </a:lnTo>
                  <a:lnTo>
                    <a:pt x="0" y="1985391"/>
                  </a:lnTo>
                  <a:lnTo>
                    <a:pt x="3733800" y="1985391"/>
                  </a:lnTo>
                  <a:lnTo>
                    <a:pt x="3782696" y="1981804"/>
                  </a:lnTo>
                  <a:lnTo>
                    <a:pt x="3829363" y="1971386"/>
                  </a:lnTo>
                  <a:lnTo>
                    <a:pt x="3873288" y="1954648"/>
                  </a:lnTo>
                  <a:lnTo>
                    <a:pt x="3913959" y="1932100"/>
                  </a:lnTo>
                  <a:lnTo>
                    <a:pt x="3950867" y="1904255"/>
                  </a:lnTo>
                  <a:lnTo>
                    <a:pt x="3983499" y="1871623"/>
                  </a:lnTo>
                  <a:lnTo>
                    <a:pt x="4011344" y="1834715"/>
                  </a:lnTo>
                  <a:lnTo>
                    <a:pt x="4033892" y="1794044"/>
                  </a:lnTo>
                  <a:lnTo>
                    <a:pt x="4050630" y="1750119"/>
                  </a:lnTo>
                  <a:lnTo>
                    <a:pt x="4061048" y="1703452"/>
                  </a:lnTo>
                  <a:lnTo>
                    <a:pt x="4064634" y="1654556"/>
                  </a:lnTo>
                  <a:lnTo>
                    <a:pt x="4064634" y="330835"/>
                  </a:lnTo>
                  <a:lnTo>
                    <a:pt x="4061048" y="281938"/>
                  </a:lnTo>
                  <a:lnTo>
                    <a:pt x="4050630" y="235271"/>
                  </a:lnTo>
                  <a:lnTo>
                    <a:pt x="4033892" y="191346"/>
                  </a:lnTo>
                  <a:lnTo>
                    <a:pt x="4011344" y="150675"/>
                  </a:lnTo>
                  <a:lnTo>
                    <a:pt x="3983499" y="113767"/>
                  </a:lnTo>
                  <a:lnTo>
                    <a:pt x="3950867" y="81135"/>
                  </a:lnTo>
                  <a:lnTo>
                    <a:pt x="3913959" y="53290"/>
                  </a:lnTo>
                  <a:lnTo>
                    <a:pt x="3873288" y="30742"/>
                  </a:lnTo>
                  <a:lnTo>
                    <a:pt x="3829363" y="14004"/>
                  </a:lnTo>
                  <a:lnTo>
                    <a:pt x="3782696" y="3586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FFE8C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34792" y="5273801"/>
              <a:ext cx="4064635" cy="1985645"/>
            </a:xfrm>
            <a:custGeom>
              <a:avLst/>
              <a:gdLst/>
              <a:ahLst/>
              <a:cxnLst/>
              <a:rect l="l" t="t" r="r" b="b"/>
              <a:pathLst>
                <a:path w="4064634" h="1985645">
                  <a:moveTo>
                    <a:pt x="4064634" y="330835"/>
                  </a:moveTo>
                  <a:lnTo>
                    <a:pt x="4064634" y="1654556"/>
                  </a:lnTo>
                  <a:lnTo>
                    <a:pt x="4061048" y="1703452"/>
                  </a:lnTo>
                  <a:lnTo>
                    <a:pt x="4050630" y="1750119"/>
                  </a:lnTo>
                  <a:lnTo>
                    <a:pt x="4033892" y="1794044"/>
                  </a:lnTo>
                  <a:lnTo>
                    <a:pt x="4011344" y="1834715"/>
                  </a:lnTo>
                  <a:lnTo>
                    <a:pt x="3983499" y="1871623"/>
                  </a:lnTo>
                  <a:lnTo>
                    <a:pt x="3950867" y="1904255"/>
                  </a:lnTo>
                  <a:lnTo>
                    <a:pt x="3913959" y="1932100"/>
                  </a:lnTo>
                  <a:lnTo>
                    <a:pt x="3873288" y="1954648"/>
                  </a:lnTo>
                  <a:lnTo>
                    <a:pt x="3829363" y="1971386"/>
                  </a:lnTo>
                  <a:lnTo>
                    <a:pt x="3782696" y="1981804"/>
                  </a:lnTo>
                  <a:lnTo>
                    <a:pt x="3733800" y="1985391"/>
                  </a:lnTo>
                  <a:lnTo>
                    <a:pt x="0" y="1985391"/>
                  </a:lnTo>
                  <a:lnTo>
                    <a:pt x="0" y="0"/>
                  </a:lnTo>
                  <a:lnTo>
                    <a:pt x="3733800" y="0"/>
                  </a:lnTo>
                  <a:lnTo>
                    <a:pt x="3782696" y="3586"/>
                  </a:lnTo>
                  <a:lnTo>
                    <a:pt x="3829363" y="14004"/>
                  </a:lnTo>
                  <a:lnTo>
                    <a:pt x="3873288" y="30742"/>
                  </a:lnTo>
                  <a:lnTo>
                    <a:pt x="3913959" y="53290"/>
                  </a:lnTo>
                  <a:lnTo>
                    <a:pt x="3950867" y="81135"/>
                  </a:lnTo>
                  <a:lnTo>
                    <a:pt x="3983499" y="113767"/>
                  </a:lnTo>
                  <a:lnTo>
                    <a:pt x="4011344" y="150675"/>
                  </a:lnTo>
                  <a:lnTo>
                    <a:pt x="4033892" y="191346"/>
                  </a:lnTo>
                  <a:lnTo>
                    <a:pt x="4050630" y="235271"/>
                  </a:lnTo>
                  <a:lnTo>
                    <a:pt x="4061048" y="281938"/>
                  </a:lnTo>
                  <a:lnTo>
                    <a:pt x="4064634" y="330835"/>
                  </a:lnTo>
                  <a:close/>
                </a:path>
              </a:pathLst>
            </a:custGeom>
            <a:ln w="6350">
              <a:solidFill>
                <a:srgbClr val="FFE8C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770377" y="5371591"/>
            <a:ext cx="3461385" cy="1759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5"/>
              </a:spcBef>
              <a:buChar char="•"/>
              <a:tabLst>
                <a:tab pos="127000" algn="l"/>
              </a:tabLst>
            </a:pPr>
            <a:r>
              <a:rPr dirty="0" sz="1300" spc="-5">
                <a:latin typeface="Times New Roman"/>
                <a:cs typeface="Times New Roman"/>
              </a:rPr>
              <a:t>Gestión de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llamadas.</a:t>
            </a:r>
            <a:endParaRPr sz="13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buChar char="•"/>
              <a:tabLst>
                <a:tab pos="127000" algn="l"/>
              </a:tabLst>
            </a:pPr>
            <a:r>
              <a:rPr dirty="0" sz="1300" spc="-5">
                <a:latin typeface="Times New Roman"/>
                <a:cs typeface="Times New Roman"/>
              </a:rPr>
              <a:t>Autentificación de la identidad del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usuario.</a:t>
            </a:r>
            <a:endParaRPr sz="1300">
              <a:latin typeface="Times New Roman"/>
              <a:cs typeface="Times New Roman"/>
            </a:endParaRPr>
          </a:p>
          <a:p>
            <a:pPr marL="127000" marR="1635125" indent="-114300">
              <a:lnSpc>
                <a:spcPct val="100800"/>
              </a:lnSpc>
              <a:buChar char="•"/>
              <a:tabLst>
                <a:tab pos="127000" algn="l"/>
              </a:tabLst>
            </a:pPr>
            <a:r>
              <a:rPr dirty="0" sz="1300" spc="-5">
                <a:latin typeface="Times New Roman"/>
                <a:cs typeface="Times New Roman"/>
              </a:rPr>
              <a:t>Llamadas de </a:t>
            </a:r>
            <a:r>
              <a:rPr dirty="0" sz="1300" spc="-10">
                <a:latin typeface="Times New Roman"/>
                <a:cs typeface="Times New Roman"/>
              </a:rPr>
              <a:t>emergencia.  </a:t>
            </a:r>
            <a:r>
              <a:rPr dirty="0" sz="1300" spc="-5">
                <a:latin typeface="Times New Roman"/>
                <a:cs typeface="Times New Roman"/>
              </a:rPr>
              <a:t>Servicios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suplementarios.</a:t>
            </a:r>
            <a:endParaRPr sz="13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Char char="•"/>
              <a:tabLst>
                <a:tab pos="127000" algn="l"/>
              </a:tabLst>
            </a:pPr>
            <a:r>
              <a:rPr dirty="0" sz="1300" spc="-5">
                <a:latin typeface="Times New Roman"/>
                <a:cs typeface="Times New Roman"/>
              </a:rPr>
              <a:t>Servicios de grupo de voz. (GSM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2+).</a:t>
            </a:r>
            <a:endParaRPr sz="1300">
              <a:latin typeface="Times New Roman"/>
              <a:cs typeface="Times New Roman"/>
            </a:endParaRPr>
          </a:p>
          <a:p>
            <a:pPr marL="127000" indent="-114300">
              <a:lnSpc>
                <a:spcPts val="1460"/>
              </a:lnSpc>
              <a:buChar char="•"/>
              <a:tabLst>
                <a:tab pos="127000" algn="l"/>
              </a:tabLst>
            </a:pPr>
            <a:r>
              <a:rPr dirty="0" sz="1300" spc="-5">
                <a:latin typeface="Times New Roman"/>
                <a:cs typeface="Times New Roman"/>
              </a:rPr>
              <a:t>Servicio de mensajes cortos, SMS (Short</a:t>
            </a:r>
            <a:r>
              <a:rPr dirty="0" sz="1300" spc="8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Message</a:t>
            </a:r>
            <a:endParaRPr sz="1300">
              <a:latin typeface="Times New Roman"/>
              <a:cs typeface="Times New Roman"/>
            </a:endParaRPr>
          </a:p>
          <a:p>
            <a:pPr marL="127000">
              <a:lnSpc>
                <a:spcPts val="1460"/>
              </a:lnSpc>
            </a:pPr>
            <a:r>
              <a:rPr dirty="0" sz="1300" spc="-5">
                <a:latin typeface="Times New Roman"/>
                <a:cs typeface="Times New Roman"/>
              </a:rPr>
              <a:t>Service).</a:t>
            </a:r>
            <a:endParaRPr sz="1300">
              <a:latin typeface="Times New Roman"/>
              <a:cs typeface="Times New Roman"/>
            </a:endParaRPr>
          </a:p>
          <a:p>
            <a:pPr marL="127000" marR="5080" indent="-114300">
              <a:lnSpc>
                <a:spcPts val="1340"/>
              </a:lnSpc>
              <a:spcBef>
                <a:spcPts val="229"/>
              </a:spcBef>
              <a:buChar char="•"/>
              <a:tabLst>
                <a:tab pos="127000" algn="l"/>
              </a:tabLst>
            </a:pPr>
            <a:r>
              <a:rPr dirty="0" sz="1300" spc="-5">
                <a:latin typeface="Times New Roman"/>
                <a:cs typeface="Times New Roman"/>
              </a:rPr>
              <a:t>Confidencialidad de los elementos de información  de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señalización.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4481" y="5946266"/>
            <a:ext cx="1530311" cy="640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85468" y="6054978"/>
            <a:ext cx="1168400" cy="3937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73660" marR="5080" indent="-60960">
              <a:lnSpc>
                <a:spcPts val="1340"/>
              </a:lnSpc>
              <a:spcBef>
                <a:spcPts val="320"/>
              </a:spcBef>
            </a:pPr>
            <a:r>
              <a:rPr dirty="0" sz="1300" spc="-5" b="1">
                <a:latin typeface="Times New Roman"/>
                <a:cs typeface="Times New Roman"/>
              </a:rPr>
              <a:t>La provisión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del  </a:t>
            </a:r>
            <a:r>
              <a:rPr dirty="0" sz="1300" spc="-10" b="1">
                <a:latin typeface="Times New Roman"/>
                <a:cs typeface="Times New Roman"/>
              </a:rPr>
              <a:t>servicio básico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66289" y="7383271"/>
            <a:ext cx="4043045" cy="1583055"/>
            <a:chOff x="2566289" y="7383271"/>
            <a:chExt cx="4043045" cy="1583055"/>
          </a:xfrm>
        </p:grpSpPr>
        <p:sp>
          <p:nvSpPr>
            <p:cNvPr id="12" name="object 12"/>
            <p:cNvSpPr/>
            <p:nvPr/>
          </p:nvSpPr>
          <p:spPr>
            <a:xfrm>
              <a:off x="2569464" y="7386446"/>
              <a:ext cx="4036695" cy="1576705"/>
            </a:xfrm>
            <a:custGeom>
              <a:avLst/>
              <a:gdLst/>
              <a:ahLst/>
              <a:cxnLst/>
              <a:rect l="l" t="t" r="r" b="b"/>
              <a:pathLst>
                <a:path w="4036695" h="1576704">
                  <a:moveTo>
                    <a:pt x="3773805" y="0"/>
                  </a:moveTo>
                  <a:lnTo>
                    <a:pt x="0" y="0"/>
                  </a:lnTo>
                  <a:lnTo>
                    <a:pt x="0" y="1576196"/>
                  </a:lnTo>
                  <a:lnTo>
                    <a:pt x="3773805" y="1576196"/>
                  </a:lnTo>
                  <a:lnTo>
                    <a:pt x="3821014" y="1571965"/>
                  </a:lnTo>
                  <a:lnTo>
                    <a:pt x="3865456" y="1559764"/>
                  </a:lnTo>
                  <a:lnTo>
                    <a:pt x="3906388" y="1540335"/>
                  </a:lnTo>
                  <a:lnTo>
                    <a:pt x="3943064" y="1514423"/>
                  </a:lnTo>
                  <a:lnTo>
                    <a:pt x="3974741" y="1482767"/>
                  </a:lnTo>
                  <a:lnTo>
                    <a:pt x="4000674" y="1446111"/>
                  </a:lnTo>
                  <a:lnTo>
                    <a:pt x="4020118" y="1405196"/>
                  </a:lnTo>
                  <a:lnTo>
                    <a:pt x="4032331" y="1360765"/>
                  </a:lnTo>
                  <a:lnTo>
                    <a:pt x="4036567" y="1313560"/>
                  </a:lnTo>
                  <a:lnTo>
                    <a:pt x="4036567" y="262635"/>
                  </a:lnTo>
                  <a:lnTo>
                    <a:pt x="4032331" y="215431"/>
                  </a:lnTo>
                  <a:lnTo>
                    <a:pt x="4020118" y="171000"/>
                  </a:lnTo>
                  <a:lnTo>
                    <a:pt x="4000674" y="130085"/>
                  </a:lnTo>
                  <a:lnTo>
                    <a:pt x="3974741" y="93429"/>
                  </a:lnTo>
                  <a:lnTo>
                    <a:pt x="3943064" y="61773"/>
                  </a:lnTo>
                  <a:lnTo>
                    <a:pt x="3906388" y="35861"/>
                  </a:lnTo>
                  <a:lnTo>
                    <a:pt x="3865456" y="16432"/>
                  </a:lnTo>
                  <a:lnTo>
                    <a:pt x="3821014" y="4231"/>
                  </a:lnTo>
                  <a:lnTo>
                    <a:pt x="3773805" y="0"/>
                  </a:lnTo>
                  <a:close/>
                </a:path>
              </a:pathLst>
            </a:custGeom>
            <a:solidFill>
              <a:srgbClr val="CEF8D1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69464" y="7386446"/>
              <a:ext cx="4036695" cy="1576705"/>
            </a:xfrm>
            <a:custGeom>
              <a:avLst/>
              <a:gdLst/>
              <a:ahLst/>
              <a:cxnLst/>
              <a:rect l="l" t="t" r="r" b="b"/>
              <a:pathLst>
                <a:path w="4036695" h="1576704">
                  <a:moveTo>
                    <a:pt x="4036567" y="262635"/>
                  </a:moveTo>
                  <a:lnTo>
                    <a:pt x="4036567" y="1313560"/>
                  </a:lnTo>
                  <a:lnTo>
                    <a:pt x="4032331" y="1360765"/>
                  </a:lnTo>
                  <a:lnTo>
                    <a:pt x="4020118" y="1405196"/>
                  </a:lnTo>
                  <a:lnTo>
                    <a:pt x="4000674" y="1446111"/>
                  </a:lnTo>
                  <a:lnTo>
                    <a:pt x="3974741" y="1482767"/>
                  </a:lnTo>
                  <a:lnTo>
                    <a:pt x="3943064" y="1514423"/>
                  </a:lnTo>
                  <a:lnTo>
                    <a:pt x="3906388" y="1540335"/>
                  </a:lnTo>
                  <a:lnTo>
                    <a:pt x="3865456" y="1559764"/>
                  </a:lnTo>
                  <a:lnTo>
                    <a:pt x="3821014" y="1571965"/>
                  </a:lnTo>
                  <a:lnTo>
                    <a:pt x="3773805" y="1576196"/>
                  </a:lnTo>
                  <a:lnTo>
                    <a:pt x="0" y="1576196"/>
                  </a:lnTo>
                  <a:lnTo>
                    <a:pt x="0" y="0"/>
                  </a:lnTo>
                  <a:lnTo>
                    <a:pt x="3773805" y="0"/>
                  </a:lnTo>
                  <a:lnTo>
                    <a:pt x="3821014" y="4231"/>
                  </a:lnTo>
                  <a:lnTo>
                    <a:pt x="3865456" y="16432"/>
                  </a:lnTo>
                  <a:lnTo>
                    <a:pt x="3906388" y="35861"/>
                  </a:lnTo>
                  <a:lnTo>
                    <a:pt x="3943064" y="61773"/>
                  </a:lnTo>
                  <a:lnTo>
                    <a:pt x="3974741" y="93429"/>
                  </a:lnTo>
                  <a:lnTo>
                    <a:pt x="4000674" y="130085"/>
                  </a:lnTo>
                  <a:lnTo>
                    <a:pt x="4020118" y="171000"/>
                  </a:lnTo>
                  <a:lnTo>
                    <a:pt x="4032331" y="215431"/>
                  </a:lnTo>
                  <a:lnTo>
                    <a:pt x="4036567" y="262635"/>
                  </a:lnTo>
                  <a:close/>
                </a:path>
              </a:pathLst>
            </a:custGeom>
            <a:ln w="6350">
              <a:solidFill>
                <a:srgbClr val="CEF8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804922" y="7422260"/>
            <a:ext cx="3422015" cy="147574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0" marR="5080" indent="-114300">
              <a:lnSpc>
                <a:spcPts val="1340"/>
              </a:lnSpc>
              <a:spcBef>
                <a:spcPts val="320"/>
              </a:spcBef>
              <a:buChar char="•"/>
              <a:tabLst>
                <a:tab pos="127000" algn="l"/>
              </a:tabLst>
            </a:pPr>
            <a:r>
              <a:rPr dirty="0" sz="1300" spc="-5">
                <a:latin typeface="Times New Roman"/>
                <a:cs typeface="Times New Roman"/>
              </a:rPr>
              <a:t>Registro de posición. Son los procedimientos  mediante los cuales las bases de datos de la red  (VLR y HLR) guardan de forma actualizada la  posición en la que se encuentran los móviles. Así,  por ejemplo, la red sabrá hacia dónde dirigir una  llamada a un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móvil.</a:t>
            </a:r>
            <a:endParaRPr sz="13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25"/>
              </a:spcBef>
              <a:buChar char="•"/>
              <a:tabLst>
                <a:tab pos="127000" algn="l"/>
              </a:tabLst>
            </a:pPr>
            <a:r>
              <a:rPr dirty="0" sz="1300" spc="-10">
                <a:latin typeface="Times New Roman"/>
                <a:cs typeface="Times New Roman"/>
              </a:rPr>
              <a:t>Traspaso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(Handoff).</a:t>
            </a:r>
            <a:endParaRPr sz="13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15"/>
              </a:spcBef>
              <a:buChar char="•"/>
              <a:tabLst>
                <a:tab pos="127000" algn="l"/>
              </a:tabLst>
            </a:pPr>
            <a:r>
              <a:rPr dirty="0" sz="1300" spc="-5">
                <a:latin typeface="Times New Roman"/>
                <a:cs typeface="Times New Roman"/>
              </a:rPr>
              <a:t>Restablecimiento de la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llamada.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4481" y="7612126"/>
            <a:ext cx="1564982" cy="1124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24483" y="7877682"/>
            <a:ext cx="1125855" cy="56515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ctr" marL="12700" marR="5080">
              <a:lnSpc>
                <a:spcPts val="1340"/>
              </a:lnSpc>
              <a:spcBef>
                <a:spcPts val="325"/>
              </a:spcBef>
            </a:pPr>
            <a:r>
              <a:rPr dirty="0" sz="1300" spc="-5" b="1">
                <a:latin typeface="Times New Roman"/>
                <a:cs typeface="Times New Roman"/>
              </a:rPr>
              <a:t>Soportar la  </a:t>
            </a:r>
            <a:r>
              <a:rPr dirty="0" sz="1300" spc="-10" b="1">
                <a:latin typeface="Times New Roman"/>
                <a:cs typeface="Times New Roman"/>
              </a:rPr>
              <a:t>operación</a:t>
            </a:r>
            <a:r>
              <a:rPr dirty="0" sz="1300" spc="-45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entre  </a:t>
            </a:r>
            <a:r>
              <a:rPr dirty="0" sz="1300" spc="-5" b="1">
                <a:latin typeface="Times New Roman"/>
                <a:cs typeface="Times New Roman"/>
              </a:rPr>
              <a:t>celdas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62986" y="9089390"/>
            <a:ext cx="4029075" cy="516890"/>
            <a:chOff x="2562986" y="9089390"/>
            <a:chExt cx="4029075" cy="516890"/>
          </a:xfrm>
        </p:grpSpPr>
        <p:sp>
          <p:nvSpPr>
            <p:cNvPr id="18" name="object 18"/>
            <p:cNvSpPr/>
            <p:nvPr/>
          </p:nvSpPr>
          <p:spPr>
            <a:xfrm>
              <a:off x="2566161" y="9092565"/>
              <a:ext cx="4022725" cy="510540"/>
            </a:xfrm>
            <a:custGeom>
              <a:avLst/>
              <a:gdLst/>
              <a:ahLst/>
              <a:cxnLst/>
              <a:rect l="l" t="t" r="r" b="b"/>
              <a:pathLst>
                <a:path w="4022725" h="510540">
                  <a:moveTo>
                    <a:pt x="3937508" y="0"/>
                  </a:moveTo>
                  <a:lnTo>
                    <a:pt x="0" y="0"/>
                  </a:lnTo>
                  <a:lnTo>
                    <a:pt x="0" y="509968"/>
                  </a:lnTo>
                  <a:lnTo>
                    <a:pt x="3937508" y="509968"/>
                  </a:lnTo>
                  <a:lnTo>
                    <a:pt x="3970553" y="503287"/>
                  </a:lnTo>
                  <a:lnTo>
                    <a:pt x="3997563" y="485068"/>
                  </a:lnTo>
                  <a:lnTo>
                    <a:pt x="4015785" y="458045"/>
                  </a:lnTo>
                  <a:lnTo>
                    <a:pt x="4022470" y="424954"/>
                  </a:lnTo>
                  <a:lnTo>
                    <a:pt x="4022470" y="84963"/>
                  </a:lnTo>
                  <a:lnTo>
                    <a:pt x="4015785" y="51863"/>
                  </a:lnTo>
                  <a:lnTo>
                    <a:pt x="3997563" y="24860"/>
                  </a:lnTo>
                  <a:lnTo>
                    <a:pt x="3970553" y="6667"/>
                  </a:lnTo>
                  <a:lnTo>
                    <a:pt x="3937508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66161" y="9092565"/>
              <a:ext cx="4022725" cy="510540"/>
            </a:xfrm>
            <a:custGeom>
              <a:avLst/>
              <a:gdLst/>
              <a:ahLst/>
              <a:cxnLst/>
              <a:rect l="l" t="t" r="r" b="b"/>
              <a:pathLst>
                <a:path w="4022725" h="510540">
                  <a:moveTo>
                    <a:pt x="4022470" y="84963"/>
                  </a:moveTo>
                  <a:lnTo>
                    <a:pt x="4022470" y="424954"/>
                  </a:lnTo>
                  <a:lnTo>
                    <a:pt x="4015785" y="458045"/>
                  </a:lnTo>
                  <a:lnTo>
                    <a:pt x="3997563" y="485068"/>
                  </a:lnTo>
                  <a:lnTo>
                    <a:pt x="3970553" y="503287"/>
                  </a:lnTo>
                  <a:lnTo>
                    <a:pt x="3937508" y="509968"/>
                  </a:lnTo>
                  <a:lnTo>
                    <a:pt x="0" y="509968"/>
                  </a:lnTo>
                  <a:lnTo>
                    <a:pt x="0" y="0"/>
                  </a:lnTo>
                  <a:lnTo>
                    <a:pt x="3937508" y="0"/>
                  </a:lnTo>
                  <a:lnTo>
                    <a:pt x="3970553" y="6667"/>
                  </a:lnTo>
                  <a:lnTo>
                    <a:pt x="3997563" y="24860"/>
                  </a:lnTo>
                  <a:lnTo>
                    <a:pt x="4015785" y="51863"/>
                  </a:lnTo>
                  <a:lnTo>
                    <a:pt x="4022470" y="84963"/>
                  </a:lnTo>
                  <a:close/>
                </a:path>
              </a:pathLst>
            </a:custGeom>
            <a:ln w="6350">
              <a:solidFill>
                <a:srgbClr val="D2DEE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801492" y="9135820"/>
            <a:ext cx="2940685" cy="394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0" indent="-114300">
              <a:lnSpc>
                <a:spcPts val="1455"/>
              </a:lnSpc>
              <a:spcBef>
                <a:spcPts val="95"/>
              </a:spcBef>
              <a:buChar char="•"/>
              <a:tabLst>
                <a:tab pos="127000" algn="l"/>
              </a:tabLst>
            </a:pPr>
            <a:r>
              <a:rPr dirty="0" sz="1300" spc="-5">
                <a:latin typeface="Times New Roman"/>
                <a:cs typeface="Times New Roman"/>
              </a:rPr>
              <a:t>Funciones relacionadas con la operación</a:t>
            </a:r>
            <a:r>
              <a:rPr dirty="0" sz="1300" spc="6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y</a:t>
            </a:r>
            <a:endParaRPr sz="1300">
              <a:latin typeface="Times New Roman"/>
              <a:cs typeface="Times New Roman"/>
            </a:endParaRPr>
          </a:p>
          <a:p>
            <a:pPr marL="127000">
              <a:lnSpc>
                <a:spcPts val="1455"/>
              </a:lnSpc>
            </a:pPr>
            <a:r>
              <a:rPr dirty="0" sz="1300" spc="-5">
                <a:latin typeface="Times New Roman"/>
                <a:cs typeface="Times New Roman"/>
              </a:rPr>
              <a:t>mantenimiento de la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red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04481" y="9089897"/>
            <a:ext cx="1561680" cy="515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313433" y="9135820"/>
            <a:ext cx="945515" cy="394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455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Gestión de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la</a:t>
            </a:r>
            <a:endParaRPr sz="1300">
              <a:latin typeface="Times New Roman"/>
              <a:cs typeface="Times New Roman"/>
            </a:endParaRPr>
          </a:p>
          <a:p>
            <a:pPr marL="100965">
              <a:lnSpc>
                <a:spcPts val="1455"/>
              </a:lnSpc>
            </a:pPr>
            <a:r>
              <a:rPr dirty="0" sz="1300" spc="-10" b="1">
                <a:latin typeface="Times New Roman"/>
                <a:cs typeface="Times New Roman"/>
              </a:rPr>
              <a:t>propia</a:t>
            </a:r>
            <a:r>
              <a:rPr dirty="0" sz="1300" spc="-15" b="1">
                <a:latin typeface="Times New Roman"/>
                <a:cs typeface="Times New Roman"/>
              </a:rPr>
              <a:t> red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3301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Arquitectura de un Centro de Conmutación</a:t>
            </a:r>
            <a:r>
              <a:rPr dirty="0" sz="1200" spc="6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Móvil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008246"/>
            <a:ext cx="5757545" cy="567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VLR (Visitor Location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Register)</a:t>
            </a:r>
            <a:endParaRPr sz="1200">
              <a:latin typeface="Times New Roman"/>
              <a:cs typeface="Times New Roman"/>
            </a:endParaRPr>
          </a:p>
          <a:p>
            <a:pPr algn="just" marL="461645" marR="5715">
              <a:lnSpc>
                <a:spcPct val="103299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Base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datos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guarda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información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temporal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cada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cliente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encuentra  en el área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influencia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los MSC. Se guardan datos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identificación del usuario  como </a:t>
            </a:r>
            <a:r>
              <a:rPr dirty="0" sz="1200">
                <a:latin typeface="Times New Roman"/>
                <a:cs typeface="Times New Roman"/>
              </a:rPr>
              <a:t>el </a:t>
            </a:r>
            <a:r>
              <a:rPr dirty="0" sz="1200" spc="-5">
                <a:latin typeface="Times New Roman"/>
                <a:cs typeface="Times New Roman"/>
              </a:rPr>
              <a:t>(IMSI </a:t>
            </a:r>
            <a:r>
              <a:rPr dirty="0" sz="1200">
                <a:latin typeface="Times New Roman"/>
                <a:cs typeface="Times New Roman"/>
              </a:rPr>
              <a:t>o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TMSI)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HLR (Home Location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Register</a:t>
            </a:r>
            <a:endParaRPr sz="1200">
              <a:latin typeface="Times New Roman"/>
              <a:cs typeface="Times New Roman"/>
            </a:endParaRPr>
          </a:p>
          <a:p>
            <a:pPr algn="just" marL="461645" marR="5080">
              <a:lnSpc>
                <a:spcPct val="103499"/>
              </a:lnSpc>
              <a:spcBef>
                <a:spcPts val="800"/>
              </a:spcBef>
            </a:pPr>
            <a:r>
              <a:rPr dirty="0" sz="1200" spc="-5">
                <a:latin typeface="Times New Roman"/>
                <a:cs typeface="Times New Roman"/>
              </a:rPr>
              <a:t>Base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datos </a:t>
            </a:r>
            <a:r>
              <a:rPr dirty="0" sz="1200">
                <a:latin typeface="Times New Roman"/>
                <a:cs typeface="Times New Roman"/>
              </a:rPr>
              <a:t>distribuida </a:t>
            </a:r>
            <a:r>
              <a:rPr dirty="0" sz="1200" spc="-5">
                <a:latin typeface="Times New Roman"/>
                <a:cs typeface="Times New Roman"/>
              </a:rPr>
              <a:t>(única 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5">
                <a:latin typeface="Times New Roman"/>
                <a:cs typeface="Times New Roman"/>
              </a:rPr>
              <a:t>red GSM)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contiene </a:t>
            </a:r>
            <a:r>
              <a:rPr dirty="0" sz="1200">
                <a:latin typeface="Times New Roman"/>
                <a:cs typeface="Times New Roman"/>
              </a:rPr>
              <a:t>información </a:t>
            </a:r>
            <a:r>
              <a:rPr dirty="0" sz="1200" spc="-5">
                <a:latin typeface="Times New Roman"/>
                <a:cs typeface="Times New Roman"/>
              </a:rPr>
              <a:t>estática  relativa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servicio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todos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clientes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GSM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también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información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dinámica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latin typeface="Times New Roman"/>
                <a:cs typeface="Times New Roman"/>
              </a:rPr>
              <a:t>GMSC (Gateway </a:t>
            </a:r>
            <a:r>
              <a:rPr dirty="0" sz="1200" b="1">
                <a:latin typeface="Times New Roman"/>
                <a:cs typeface="Times New Roman"/>
              </a:rPr>
              <a:t>Mobile </a:t>
            </a:r>
            <a:r>
              <a:rPr dirty="0" sz="1200" spc="-5" b="1">
                <a:latin typeface="Times New Roman"/>
                <a:cs typeface="Times New Roman"/>
              </a:rPr>
              <a:t>Switching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Center)</a:t>
            </a:r>
            <a:endParaRPr sz="1200">
              <a:latin typeface="Times New Roman"/>
              <a:cs typeface="Times New Roman"/>
            </a:endParaRPr>
          </a:p>
          <a:p>
            <a:pPr algn="just" marL="461645" marR="5080">
              <a:lnSpc>
                <a:spcPct val="103800"/>
              </a:lnSpc>
              <a:spcBef>
                <a:spcPts val="785"/>
              </a:spcBef>
            </a:pPr>
            <a:r>
              <a:rPr dirty="0" sz="1200" spc="-5">
                <a:latin typeface="Times New Roman"/>
                <a:cs typeface="Times New Roman"/>
              </a:rPr>
              <a:t>Es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nodo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permite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interrogar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HLR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obtener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información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encaminamiento  para </a:t>
            </a:r>
            <a:r>
              <a:rPr dirty="0" sz="1200">
                <a:latin typeface="Times New Roman"/>
                <a:cs typeface="Times New Roman"/>
              </a:rPr>
              <a:t>una </a:t>
            </a:r>
            <a:r>
              <a:rPr dirty="0" sz="1200" spc="-5">
                <a:latin typeface="Times New Roman"/>
                <a:cs typeface="Times New Roman"/>
              </a:rPr>
              <a:t>llamada </a:t>
            </a:r>
            <a:r>
              <a:rPr dirty="0" sz="1200">
                <a:latin typeface="Times New Roman"/>
                <a:cs typeface="Times New Roman"/>
              </a:rPr>
              <a:t>dirigida a un móvil. </a:t>
            </a:r>
            <a:r>
              <a:rPr dirty="0" sz="1200" spc="-5">
                <a:latin typeface="Times New Roman"/>
                <a:cs typeface="Times New Roman"/>
              </a:rPr>
              <a:t>Por </a:t>
            </a:r>
            <a:r>
              <a:rPr dirty="0" sz="1200">
                <a:latin typeface="Times New Roman"/>
                <a:cs typeface="Times New Roman"/>
              </a:rPr>
              <a:t>lo tanto, </a:t>
            </a:r>
            <a:r>
              <a:rPr dirty="0" sz="1200" spc="-5">
                <a:latin typeface="Times New Roman"/>
                <a:cs typeface="Times New Roman"/>
              </a:rPr>
              <a:t>es el </a:t>
            </a:r>
            <a:r>
              <a:rPr dirty="0" sz="1200">
                <a:latin typeface="Times New Roman"/>
                <a:cs typeface="Times New Roman"/>
              </a:rPr>
              <a:t>punto de unión de </a:t>
            </a:r>
            <a:r>
              <a:rPr dirty="0" sz="1200" spc="-5">
                <a:latin typeface="Times New Roman"/>
                <a:cs typeface="Times New Roman"/>
              </a:rPr>
              <a:t>la red GSM  con otras redes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externas.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 b="1">
                <a:latin typeface="Times New Roman"/>
                <a:cs typeface="Times New Roman"/>
              </a:rPr>
              <a:t>IWF (InterWorking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Function)</a:t>
            </a:r>
            <a:endParaRPr sz="1200">
              <a:latin typeface="Times New Roman"/>
              <a:cs typeface="Times New Roman"/>
            </a:endParaRPr>
          </a:p>
          <a:p>
            <a:pPr algn="just" marL="461645" marR="7620">
              <a:lnSpc>
                <a:spcPct val="103299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Entidad funcional asociada al MSC. Proporciona los </a:t>
            </a:r>
            <a:r>
              <a:rPr dirty="0" sz="1200">
                <a:latin typeface="Times New Roman"/>
                <a:cs typeface="Times New Roman"/>
              </a:rPr>
              <a:t>medios </a:t>
            </a:r>
            <a:r>
              <a:rPr dirty="0" sz="1200" spc="-5">
                <a:latin typeface="Times New Roman"/>
                <a:cs typeface="Times New Roman"/>
              </a:rPr>
              <a:t>necesarios para </a:t>
            </a:r>
            <a:r>
              <a:rPr dirty="0" sz="1200">
                <a:latin typeface="Times New Roman"/>
                <a:cs typeface="Times New Roman"/>
              </a:rPr>
              <a:t>el  </a:t>
            </a:r>
            <a:r>
              <a:rPr dirty="0" sz="1200" spc="-5">
                <a:latin typeface="Times New Roman"/>
                <a:cs typeface="Times New Roman"/>
              </a:rPr>
              <a:t>interfuncionamiento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5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red GSM con las redes externas fijas (PSTN, ISDN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redes 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paquetes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PDN).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AuC (Authentication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Center)</a:t>
            </a:r>
            <a:endParaRPr sz="1200">
              <a:latin typeface="Times New Roman"/>
              <a:cs typeface="Times New Roman"/>
            </a:endParaRPr>
          </a:p>
          <a:p>
            <a:pPr algn="just" marL="461645" marR="6985">
              <a:lnSpc>
                <a:spcPct val="103299"/>
              </a:lnSpc>
              <a:spcBef>
                <a:spcPts val="810"/>
              </a:spcBef>
            </a:pPr>
            <a:r>
              <a:rPr dirty="0" sz="1200" spc="-5">
                <a:latin typeface="Times New Roman"/>
                <a:cs typeface="Times New Roman"/>
              </a:rPr>
              <a:t>Gestiona los datos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seguridad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autentificación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los usuarios. Proporciona al HLR 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tripleta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autentificación (RAND,SRES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10">
                <a:latin typeface="Times New Roman"/>
                <a:cs typeface="Times New Roman"/>
              </a:rPr>
              <a:t>Kc)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permite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autentificación del  </a:t>
            </a:r>
            <a:r>
              <a:rPr dirty="0" sz="1200">
                <a:latin typeface="Times New Roman"/>
                <a:cs typeface="Times New Roman"/>
              </a:rPr>
              <a:t>móvil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cada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MSC/VLR.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Guarda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identificación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cada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usuario,  Ki.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EIR (Equipment Identity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Register)</a:t>
            </a:r>
            <a:endParaRPr sz="1200">
              <a:latin typeface="Times New Roman"/>
              <a:cs typeface="Times New Roman"/>
            </a:endParaRPr>
          </a:p>
          <a:p>
            <a:pPr algn="just" marL="461645" marR="10160">
              <a:lnSpc>
                <a:spcPct val="103299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Registro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identificación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equipos. Su </a:t>
            </a:r>
            <a:r>
              <a:rPr dirty="0" sz="1200">
                <a:latin typeface="Times New Roman"/>
                <a:cs typeface="Times New Roman"/>
              </a:rPr>
              <a:t>función </a:t>
            </a:r>
            <a:r>
              <a:rPr dirty="0" sz="1200" spc="-5">
                <a:latin typeface="Times New Roman"/>
                <a:cs typeface="Times New Roman"/>
              </a:rPr>
              <a:t>consiste en </a:t>
            </a:r>
            <a:r>
              <a:rPr dirty="0" sz="1200">
                <a:latin typeface="Times New Roman"/>
                <a:cs typeface="Times New Roman"/>
              </a:rPr>
              <a:t>evitar que </a:t>
            </a:r>
            <a:r>
              <a:rPr dirty="0" sz="1200" spc="-5">
                <a:latin typeface="Times New Roman"/>
                <a:cs typeface="Times New Roman"/>
              </a:rPr>
              <a:t>se utilicen  equipos </a:t>
            </a:r>
            <a:r>
              <a:rPr dirty="0" sz="1200">
                <a:latin typeface="Times New Roman"/>
                <a:cs typeface="Times New Roman"/>
              </a:rPr>
              <a:t>móviles no </a:t>
            </a:r>
            <a:r>
              <a:rPr dirty="0" sz="1200" spc="-5">
                <a:latin typeface="Times New Roman"/>
                <a:cs typeface="Times New Roman"/>
              </a:rPr>
              <a:t>autorizados en </a:t>
            </a:r>
            <a:r>
              <a:rPr dirty="0" sz="1200" spc="5">
                <a:latin typeface="Times New Roman"/>
                <a:cs typeface="Times New Roman"/>
              </a:rPr>
              <a:t>la </a:t>
            </a:r>
            <a:r>
              <a:rPr dirty="0" sz="1200">
                <a:latin typeface="Times New Roman"/>
                <a:cs typeface="Times New Roman"/>
              </a:rPr>
              <a:t>red. </a:t>
            </a:r>
            <a:r>
              <a:rPr dirty="0" sz="1200" spc="-5">
                <a:latin typeface="Times New Roman"/>
                <a:cs typeface="Times New Roman"/>
              </a:rPr>
              <a:t>Para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comprobación se </a:t>
            </a:r>
            <a:r>
              <a:rPr dirty="0" sz="1200">
                <a:latin typeface="Times New Roman"/>
                <a:cs typeface="Times New Roman"/>
              </a:rPr>
              <a:t>utiliza </a:t>
            </a:r>
            <a:r>
              <a:rPr dirty="0" sz="1200" spc="-5">
                <a:latin typeface="Times New Roman"/>
                <a:cs typeface="Times New Roman"/>
              </a:rPr>
              <a:t>el IMEI </a:t>
            </a:r>
            <a:r>
              <a:rPr dirty="0" sz="1200">
                <a:latin typeface="Times New Roman"/>
                <a:cs typeface="Times New Roman"/>
              </a:rPr>
              <a:t>o  </a:t>
            </a:r>
            <a:r>
              <a:rPr dirty="0" sz="1200" spc="-5">
                <a:latin typeface="Times New Roman"/>
                <a:cs typeface="Times New Roman"/>
              </a:rPr>
              <a:t>identificación internacional </a:t>
            </a:r>
            <a:r>
              <a:rPr dirty="0" sz="1200">
                <a:latin typeface="Times New Roman"/>
                <a:cs typeface="Times New Roman"/>
              </a:rPr>
              <a:t>del </a:t>
            </a:r>
            <a:r>
              <a:rPr dirty="0" sz="1200" spc="-5">
                <a:latin typeface="Times New Roman"/>
                <a:cs typeface="Times New Roman"/>
              </a:rPr>
              <a:t>equipo </a:t>
            </a:r>
            <a:r>
              <a:rPr dirty="0" sz="1200">
                <a:latin typeface="Times New Roman"/>
                <a:cs typeface="Times New Roman"/>
              </a:rPr>
              <a:t>móvil.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6821" y="1335026"/>
            <a:ext cx="4011084" cy="2550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862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PROCEDIMIENTO DE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LOCALIZACIÓN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682110"/>
            <a:ext cx="156210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Manejo de </a:t>
            </a:r>
            <a:r>
              <a:rPr dirty="0" sz="1200" b="1">
                <a:latin typeface="Times New Roman"/>
                <a:cs typeface="Times New Roman"/>
              </a:rPr>
              <a:t>la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movilidad  Procedimientos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724393"/>
            <a:ext cx="5755640" cy="106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Hand-off/Handover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Cuando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estación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móvil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desplaza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nueva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celda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mientras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llamada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está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progreso,  el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centro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conmutación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y/o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centro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estaciones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transfiere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automáticamente 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llamada </a:t>
            </a:r>
            <a:r>
              <a:rPr dirty="0" sz="1200">
                <a:latin typeface="Times New Roman"/>
                <a:cs typeface="Times New Roman"/>
              </a:rPr>
              <a:t>a un </a:t>
            </a:r>
            <a:r>
              <a:rPr dirty="0" sz="1200" spc="-5">
                <a:latin typeface="Times New Roman"/>
                <a:cs typeface="Times New Roman"/>
              </a:rPr>
              <a:t>nuevo </a:t>
            </a:r>
            <a:r>
              <a:rPr dirty="0" sz="1200">
                <a:latin typeface="Times New Roman"/>
                <a:cs typeface="Times New Roman"/>
              </a:rPr>
              <a:t>canal o código de </a:t>
            </a:r>
            <a:r>
              <a:rPr dirty="0" sz="1200" spc="-5">
                <a:latin typeface="Times New Roman"/>
                <a:cs typeface="Times New Roman"/>
              </a:rPr>
              <a:t>comunicación perteneciente </a:t>
            </a:r>
            <a:r>
              <a:rPr dirty="0" sz="1200">
                <a:latin typeface="Times New Roman"/>
                <a:cs typeface="Times New Roman"/>
              </a:rPr>
              <a:t>a la nueva </a:t>
            </a:r>
            <a:r>
              <a:rPr dirty="0" sz="1200" spc="-5">
                <a:latin typeface="Times New Roman"/>
                <a:cs typeface="Times New Roman"/>
              </a:rPr>
              <a:t>estación radio  base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0886" y="1335183"/>
            <a:ext cx="5529998" cy="197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97280" y="4392167"/>
            <a:ext cx="5120640" cy="3192145"/>
            <a:chOff x="1097280" y="4392167"/>
            <a:chExt cx="5120640" cy="3192145"/>
          </a:xfrm>
        </p:grpSpPr>
        <p:sp>
          <p:nvSpPr>
            <p:cNvPr id="7" name="object 7"/>
            <p:cNvSpPr/>
            <p:nvPr/>
          </p:nvSpPr>
          <p:spPr>
            <a:xfrm>
              <a:off x="1097280" y="4392167"/>
              <a:ext cx="5120640" cy="3192145"/>
            </a:xfrm>
            <a:custGeom>
              <a:avLst/>
              <a:gdLst/>
              <a:ahLst/>
              <a:cxnLst/>
              <a:rect l="l" t="t" r="r" b="b"/>
              <a:pathLst>
                <a:path w="5120640" h="3192145">
                  <a:moveTo>
                    <a:pt x="4286355" y="0"/>
                  </a:moveTo>
                  <a:lnTo>
                    <a:pt x="4276385" y="0"/>
                  </a:lnTo>
                  <a:lnTo>
                    <a:pt x="4320540" y="391795"/>
                  </a:lnTo>
                  <a:lnTo>
                    <a:pt x="4133369" y="429254"/>
                  </a:lnTo>
                  <a:lnTo>
                    <a:pt x="3950087" y="468895"/>
                  </a:lnTo>
                  <a:lnTo>
                    <a:pt x="3770692" y="510718"/>
                  </a:lnTo>
                  <a:lnTo>
                    <a:pt x="3595186" y="554724"/>
                  </a:lnTo>
                  <a:lnTo>
                    <a:pt x="3423568" y="600912"/>
                  </a:lnTo>
                  <a:lnTo>
                    <a:pt x="3255838" y="649281"/>
                  </a:lnTo>
                  <a:lnTo>
                    <a:pt x="3146178" y="682740"/>
                  </a:lnTo>
                  <a:lnTo>
                    <a:pt x="3038246" y="717168"/>
                  </a:lnTo>
                  <a:lnTo>
                    <a:pt x="2932042" y="752567"/>
                  </a:lnTo>
                  <a:lnTo>
                    <a:pt x="2827566" y="788935"/>
                  </a:lnTo>
                  <a:lnTo>
                    <a:pt x="2724818" y="826273"/>
                  </a:lnTo>
                  <a:lnTo>
                    <a:pt x="2623799" y="864581"/>
                  </a:lnTo>
                  <a:lnTo>
                    <a:pt x="2524507" y="903858"/>
                  </a:lnTo>
                  <a:lnTo>
                    <a:pt x="2426943" y="944106"/>
                  </a:lnTo>
                  <a:lnTo>
                    <a:pt x="2331107" y="985323"/>
                  </a:lnTo>
                  <a:lnTo>
                    <a:pt x="2237000" y="1027510"/>
                  </a:lnTo>
                  <a:lnTo>
                    <a:pt x="2144620" y="1070667"/>
                  </a:lnTo>
                  <a:lnTo>
                    <a:pt x="2053969" y="1114794"/>
                  </a:lnTo>
                  <a:lnTo>
                    <a:pt x="2009291" y="1137221"/>
                  </a:lnTo>
                  <a:lnTo>
                    <a:pt x="1965045" y="1159890"/>
                  </a:lnTo>
                  <a:lnTo>
                    <a:pt x="1921231" y="1182802"/>
                  </a:lnTo>
                  <a:lnTo>
                    <a:pt x="1877850" y="1205957"/>
                  </a:lnTo>
                  <a:lnTo>
                    <a:pt x="1834900" y="1229354"/>
                  </a:lnTo>
                  <a:lnTo>
                    <a:pt x="1792382" y="1252993"/>
                  </a:lnTo>
                  <a:lnTo>
                    <a:pt x="1750296" y="1276875"/>
                  </a:lnTo>
                  <a:lnTo>
                    <a:pt x="1708643" y="1300999"/>
                  </a:lnTo>
                  <a:lnTo>
                    <a:pt x="1667421" y="1325366"/>
                  </a:lnTo>
                  <a:lnTo>
                    <a:pt x="1626631" y="1349975"/>
                  </a:lnTo>
                  <a:lnTo>
                    <a:pt x="1586274" y="1374826"/>
                  </a:lnTo>
                  <a:lnTo>
                    <a:pt x="1546348" y="1399921"/>
                  </a:lnTo>
                  <a:lnTo>
                    <a:pt x="1506855" y="1425257"/>
                  </a:lnTo>
                  <a:lnTo>
                    <a:pt x="1467793" y="1450836"/>
                  </a:lnTo>
                  <a:lnTo>
                    <a:pt x="1429163" y="1476657"/>
                  </a:lnTo>
                  <a:lnTo>
                    <a:pt x="1390966" y="1502721"/>
                  </a:lnTo>
                  <a:lnTo>
                    <a:pt x="1353200" y="1529028"/>
                  </a:lnTo>
                  <a:lnTo>
                    <a:pt x="1315866" y="1555576"/>
                  </a:lnTo>
                  <a:lnTo>
                    <a:pt x="1278965" y="1582368"/>
                  </a:lnTo>
                  <a:lnTo>
                    <a:pt x="1242495" y="1609401"/>
                  </a:lnTo>
                  <a:lnTo>
                    <a:pt x="1206458" y="1636677"/>
                  </a:lnTo>
                  <a:lnTo>
                    <a:pt x="1170852" y="1664196"/>
                  </a:lnTo>
                  <a:lnTo>
                    <a:pt x="1135679" y="1691957"/>
                  </a:lnTo>
                  <a:lnTo>
                    <a:pt x="1100937" y="1719961"/>
                  </a:lnTo>
                  <a:lnTo>
                    <a:pt x="1066628" y="1748206"/>
                  </a:lnTo>
                  <a:lnTo>
                    <a:pt x="1032750" y="1776695"/>
                  </a:lnTo>
                  <a:lnTo>
                    <a:pt x="999305" y="1805426"/>
                  </a:lnTo>
                  <a:lnTo>
                    <a:pt x="966291" y="1834399"/>
                  </a:lnTo>
                  <a:lnTo>
                    <a:pt x="933710" y="1863615"/>
                  </a:lnTo>
                  <a:lnTo>
                    <a:pt x="901560" y="1893073"/>
                  </a:lnTo>
                  <a:lnTo>
                    <a:pt x="869843" y="1922774"/>
                  </a:lnTo>
                  <a:lnTo>
                    <a:pt x="838557" y="1952717"/>
                  </a:lnTo>
                  <a:lnTo>
                    <a:pt x="807704" y="1982902"/>
                  </a:lnTo>
                  <a:lnTo>
                    <a:pt x="777282" y="2013331"/>
                  </a:lnTo>
                  <a:lnTo>
                    <a:pt x="747293" y="2044001"/>
                  </a:lnTo>
                  <a:lnTo>
                    <a:pt x="717735" y="2074914"/>
                  </a:lnTo>
                  <a:lnTo>
                    <a:pt x="688610" y="2106069"/>
                  </a:lnTo>
                  <a:lnTo>
                    <a:pt x="659917" y="2137467"/>
                  </a:lnTo>
                  <a:lnTo>
                    <a:pt x="631655" y="2169108"/>
                  </a:lnTo>
                  <a:lnTo>
                    <a:pt x="603826" y="2200990"/>
                  </a:lnTo>
                  <a:lnTo>
                    <a:pt x="576429" y="2233116"/>
                  </a:lnTo>
                  <a:lnTo>
                    <a:pt x="549463" y="2265483"/>
                  </a:lnTo>
                  <a:lnTo>
                    <a:pt x="522930" y="2298093"/>
                  </a:lnTo>
                  <a:lnTo>
                    <a:pt x="496829" y="2330946"/>
                  </a:lnTo>
                  <a:lnTo>
                    <a:pt x="471159" y="2364041"/>
                  </a:lnTo>
                  <a:lnTo>
                    <a:pt x="445922" y="2397379"/>
                  </a:lnTo>
                  <a:lnTo>
                    <a:pt x="421117" y="2430958"/>
                  </a:lnTo>
                  <a:lnTo>
                    <a:pt x="396743" y="2464781"/>
                  </a:lnTo>
                  <a:lnTo>
                    <a:pt x="372802" y="2498846"/>
                  </a:lnTo>
                  <a:lnTo>
                    <a:pt x="349293" y="2533153"/>
                  </a:lnTo>
                  <a:lnTo>
                    <a:pt x="326215" y="2567703"/>
                  </a:lnTo>
                  <a:lnTo>
                    <a:pt x="303570" y="2602495"/>
                  </a:lnTo>
                  <a:lnTo>
                    <a:pt x="281357" y="2637530"/>
                  </a:lnTo>
                  <a:lnTo>
                    <a:pt x="259576" y="2672807"/>
                  </a:lnTo>
                  <a:lnTo>
                    <a:pt x="238227" y="2708326"/>
                  </a:lnTo>
                  <a:lnTo>
                    <a:pt x="217309" y="2744089"/>
                  </a:lnTo>
                  <a:lnTo>
                    <a:pt x="196824" y="2780093"/>
                  </a:lnTo>
                  <a:lnTo>
                    <a:pt x="176771" y="2816340"/>
                  </a:lnTo>
                  <a:lnTo>
                    <a:pt x="157150" y="2852829"/>
                  </a:lnTo>
                  <a:lnTo>
                    <a:pt x="137961" y="2889561"/>
                  </a:lnTo>
                  <a:lnTo>
                    <a:pt x="119110" y="2926726"/>
                  </a:lnTo>
                  <a:lnTo>
                    <a:pt x="100878" y="2963752"/>
                  </a:lnTo>
                  <a:lnTo>
                    <a:pt x="82985" y="3001212"/>
                  </a:lnTo>
                  <a:lnTo>
                    <a:pt x="65524" y="3038913"/>
                  </a:lnTo>
                  <a:lnTo>
                    <a:pt x="48495" y="3076857"/>
                  </a:lnTo>
                  <a:lnTo>
                    <a:pt x="31898" y="3115044"/>
                  </a:lnTo>
                  <a:lnTo>
                    <a:pt x="15733" y="3153473"/>
                  </a:lnTo>
                  <a:lnTo>
                    <a:pt x="0" y="3192145"/>
                  </a:lnTo>
                  <a:lnTo>
                    <a:pt x="25531" y="3157961"/>
                  </a:lnTo>
                  <a:lnTo>
                    <a:pt x="51425" y="3124064"/>
                  </a:lnTo>
                  <a:lnTo>
                    <a:pt x="77681" y="3090455"/>
                  </a:lnTo>
                  <a:lnTo>
                    <a:pt x="104301" y="3057134"/>
                  </a:lnTo>
                  <a:lnTo>
                    <a:pt x="131283" y="3024101"/>
                  </a:lnTo>
                  <a:lnTo>
                    <a:pt x="158628" y="2991355"/>
                  </a:lnTo>
                  <a:lnTo>
                    <a:pt x="186336" y="2958896"/>
                  </a:lnTo>
                  <a:lnTo>
                    <a:pt x="214407" y="2926726"/>
                  </a:lnTo>
                  <a:lnTo>
                    <a:pt x="242841" y="2894842"/>
                  </a:lnTo>
                  <a:lnTo>
                    <a:pt x="271637" y="2863247"/>
                  </a:lnTo>
                  <a:lnTo>
                    <a:pt x="300796" y="2831939"/>
                  </a:lnTo>
                  <a:lnTo>
                    <a:pt x="330318" y="2800918"/>
                  </a:lnTo>
                  <a:lnTo>
                    <a:pt x="360203" y="2770185"/>
                  </a:lnTo>
                  <a:lnTo>
                    <a:pt x="390450" y="2739740"/>
                  </a:lnTo>
                  <a:lnTo>
                    <a:pt x="421061" y="2709582"/>
                  </a:lnTo>
                  <a:lnTo>
                    <a:pt x="452034" y="2679712"/>
                  </a:lnTo>
                  <a:lnTo>
                    <a:pt x="483370" y="2650130"/>
                  </a:lnTo>
                  <a:lnTo>
                    <a:pt x="515069" y="2620835"/>
                  </a:lnTo>
                  <a:lnTo>
                    <a:pt x="547130" y="2591828"/>
                  </a:lnTo>
                  <a:lnTo>
                    <a:pt x="579555" y="2563108"/>
                  </a:lnTo>
                  <a:lnTo>
                    <a:pt x="612342" y="2534676"/>
                  </a:lnTo>
                  <a:lnTo>
                    <a:pt x="645492" y="2506531"/>
                  </a:lnTo>
                  <a:lnTo>
                    <a:pt x="679005" y="2478674"/>
                  </a:lnTo>
                  <a:lnTo>
                    <a:pt x="712880" y="2451105"/>
                  </a:lnTo>
                  <a:lnTo>
                    <a:pt x="747119" y="2423823"/>
                  </a:lnTo>
                  <a:lnTo>
                    <a:pt x="781720" y="2396829"/>
                  </a:lnTo>
                  <a:lnTo>
                    <a:pt x="816684" y="2370122"/>
                  </a:lnTo>
                  <a:lnTo>
                    <a:pt x="852010" y="2343703"/>
                  </a:lnTo>
                  <a:lnTo>
                    <a:pt x="887700" y="2317572"/>
                  </a:lnTo>
                  <a:lnTo>
                    <a:pt x="923752" y="2291728"/>
                  </a:lnTo>
                  <a:lnTo>
                    <a:pt x="960167" y="2266172"/>
                  </a:lnTo>
                  <a:lnTo>
                    <a:pt x="996945" y="2240903"/>
                  </a:lnTo>
                  <a:lnTo>
                    <a:pt x="1034086" y="2215922"/>
                  </a:lnTo>
                  <a:lnTo>
                    <a:pt x="1071589" y="2191229"/>
                  </a:lnTo>
                  <a:lnTo>
                    <a:pt x="1109455" y="2166823"/>
                  </a:lnTo>
                  <a:lnTo>
                    <a:pt x="1147685" y="2142704"/>
                  </a:lnTo>
                  <a:lnTo>
                    <a:pt x="1186276" y="2118874"/>
                  </a:lnTo>
                  <a:lnTo>
                    <a:pt x="1225231" y="2095331"/>
                  </a:lnTo>
                  <a:lnTo>
                    <a:pt x="1264548" y="2072075"/>
                  </a:lnTo>
                  <a:lnTo>
                    <a:pt x="1304228" y="2049107"/>
                  </a:lnTo>
                  <a:lnTo>
                    <a:pt x="1344271" y="2026427"/>
                  </a:lnTo>
                  <a:lnTo>
                    <a:pt x="1384677" y="2004034"/>
                  </a:lnTo>
                  <a:lnTo>
                    <a:pt x="1425446" y="1981929"/>
                  </a:lnTo>
                  <a:lnTo>
                    <a:pt x="1466577" y="1960111"/>
                  </a:lnTo>
                  <a:lnTo>
                    <a:pt x="1508071" y="1938581"/>
                  </a:lnTo>
                  <a:lnTo>
                    <a:pt x="1549928" y="1917339"/>
                  </a:lnTo>
                  <a:lnTo>
                    <a:pt x="1592147" y="1896384"/>
                  </a:lnTo>
                  <a:lnTo>
                    <a:pt x="1634730" y="1875717"/>
                  </a:lnTo>
                  <a:lnTo>
                    <a:pt x="1677675" y="1855337"/>
                  </a:lnTo>
                  <a:lnTo>
                    <a:pt x="1720983" y="1835245"/>
                  </a:lnTo>
                  <a:lnTo>
                    <a:pt x="1764654" y="1815441"/>
                  </a:lnTo>
                  <a:lnTo>
                    <a:pt x="1808687" y="1795924"/>
                  </a:lnTo>
                  <a:lnTo>
                    <a:pt x="1853083" y="1776695"/>
                  </a:lnTo>
                  <a:lnTo>
                    <a:pt x="1942964" y="1739099"/>
                  </a:lnTo>
                  <a:lnTo>
                    <a:pt x="2034296" y="1702653"/>
                  </a:lnTo>
                  <a:lnTo>
                    <a:pt x="2127079" y="1667358"/>
                  </a:lnTo>
                  <a:lnTo>
                    <a:pt x="2221313" y="1633214"/>
                  </a:lnTo>
                  <a:lnTo>
                    <a:pt x="2316998" y="1600219"/>
                  </a:lnTo>
                  <a:lnTo>
                    <a:pt x="2414134" y="1568375"/>
                  </a:lnTo>
                  <a:lnTo>
                    <a:pt x="2512722" y="1537682"/>
                  </a:lnTo>
                  <a:lnTo>
                    <a:pt x="2612760" y="1508138"/>
                  </a:lnTo>
                  <a:lnTo>
                    <a:pt x="2714249" y="1479745"/>
                  </a:lnTo>
                  <a:lnTo>
                    <a:pt x="2817190" y="1452503"/>
                  </a:lnTo>
                  <a:lnTo>
                    <a:pt x="2921581" y="1426411"/>
                  </a:lnTo>
                  <a:lnTo>
                    <a:pt x="3027423" y="1401469"/>
                  </a:lnTo>
                  <a:lnTo>
                    <a:pt x="3134717" y="1377677"/>
                  </a:lnTo>
                  <a:lnTo>
                    <a:pt x="3298377" y="1344147"/>
                  </a:lnTo>
                  <a:lnTo>
                    <a:pt x="3465303" y="1313205"/>
                  </a:lnTo>
                  <a:lnTo>
                    <a:pt x="3635493" y="1284851"/>
                  </a:lnTo>
                  <a:lnTo>
                    <a:pt x="3808948" y="1259086"/>
                  </a:lnTo>
                  <a:lnTo>
                    <a:pt x="3985668" y="1235909"/>
                  </a:lnTo>
                  <a:lnTo>
                    <a:pt x="4165652" y="1215320"/>
                  </a:lnTo>
                  <a:lnTo>
                    <a:pt x="4348901" y="1197319"/>
                  </a:lnTo>
                  <a:lnTo>
                    <a:pt x="4410709" y="1191895"/>
                  </a:lnTo>
                  <a:lnTo>
                    <a:pt x="4732813" y="1191895"/>
                  </a:lnTo>
                  <a:lnTo>
                    <a:pt x="5120640" y="631825"/>
                  </a:lnTo>
                  <a:lnTo>
                    <a:pt x="4286355" y="0"/>
                  </a:lnTo>
                  <a:close/>
                </a:path>
                <a:path w="5120640" h="3192145">
                  <a:moveTo>
                    <a:pt x="4732813" y="1191895"/>
                  </a:moveTo>
                  <a:lnTo>
                    <a:pt x="4410709" y="1191895"/>
                  </a:lnTo>
                  <a:lnTo>
                    <a:pt x="4455795" y="1591945"/>
                  </a:lnTo>
                  <a:lnTo>
                    <a:pt x="4732813" y="1191895"/>
                  </a:lnTo>
                  <a:close/>
                </a:path>
              </a:pathLst>
            </a:custGeom>
            <a:solidFill>
              <a:srgbClr val="FFE8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97152" y="6760463"/>
              <a:ext cx="125729" cy="1242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35708" y="6147816"/>
              <a:ext cx="191262" cy="1912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54096" y="5658561"/>
              <a:ext cx="252234" cy="2522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06596" y="5277586"/>
              <a:ext cx="323875" cy="3223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88051" y="5023078"/>
              <a:ext cx="409194" cy="4092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756029" y="4973573"/>
            <a:ext cx="4399915" cy="215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Times New Roman"/>
                <a:cs typeface="Times New Roman"/>
              </a:rPr>
              <a:t>IMSI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Detach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2582545" marR="346075">
              <a:lnSpc>
                <a:spcPts val="1140"/>
              </a:lnSpc>
            </a:pPr>
            <a:r>
              <a:rPr dirty="0" sz="1100" spc="-5">
                <a:latin typeface="Times New Roman"/>
                <a:cs typeface="Times New Roman"/>
              </a:rPr>
              <a:t>IMSI </a:t>
            </a:r>
            <a:r>
              <a:rPr dirty="0" sz="1100">
                <a:latin typeface="Times New Roman"/>
                <a:cs typeface="Times New Roman"/>
              </a:rPr>
              <a:t>Attach (Registro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del  </a:t>
            </a:r>
            <a:r>
              <a:rPr dirty="0" sz="1100" spc="-5">
                <a:latin typeface="Times New Roman"/>
                <a:cs typeface="Times New Roman"/>
              </a:rPr>
              <a:t>móvil)</a:t>
            </a:r>
            <a:endParaRPr sz="1100">
              <a:latin typeface="Times New Roman"/>
              <a:cs typeface="Times New Roman"/>
            </a:endParaRPr>
          </a:p>
          <a:p>
            <a:pPr marL="1563370">
              <a:lnSpc>
                <a:spcPts val="1265"/>
              </a:lnSpc>
            </a:pPr>
            <a:r>
              <a:rPr dirty="0" sz="1100">
                <a:latin typeface="Times New Roman"/>
                <a:cs typeface="Times New Roman"/>
              </a:rPr>
              <a:t>Autentifización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900"/>
              </a:spcBef>
            </a:pPr>
            <a:r>
              <a:rPr dirty="0" sz="1100">
                <a:latin typeface="Times New Roman"/>
                <a:cs typeface="Times New Roman"/>
              </a:rPr>
              <a:t>Localización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periódica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3436620">
              <a:lnSpc>
                <a:spcPts val="1140"/>
              </a:lnSpc>
            </a:pPr>
            <a:r>
              <a:rPr dirty="0" sz="1100">
                <a:latin typeface="Times New Roman"/>
                <a:cs typeface="Times New Roman"/>
              </a:rPr>
              <a:t>Actualización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  localización.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203062"/>
            <a:ext cx="5752465" cy="979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Roaming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telefonía celular consiste en alojar </a:t>
            </a:r>
            <a:r>
              <a:rPr dirty="0" sz="1200">
                <a:latin typeface="Times New Roman"/>
                <a:cs typeface="Times New Roman"/>
              </a:rPr>
              <a:t>a un abonado que </a:t>
            </a:r>
            <a:r>
              <a:rPr dirty="0" sz="1200" spc="-5">
                <a:latin typeface="Times New Roman"/>
                <a:cs typeface="Times New Roman"/>
              </a:rPr>
              <a:t>pertenece </a:t>
            </a:r>
            <a:r>
              <a:rPr dirty="0" sz="1200">
                <a:latin typeface="Times New Roman"/>
                <a:cs typeface="Times New Roman"/>
              </a:rPr>
              <a:t>a otro sistema y </a:t>
            </a:r>
            <a:r>
              <a:rPr dirty="0" sz="1200" spc="-5">
                <a:latin typeface="Times New Roman"/>
                <a:cs typeface="Times New Roman"/>
              </a:rPr>
              <a:t>ofrecerle el  servicio </a:t>
            </a:r>
            <a:r>
              <a:rPr dirty="0" sz="1200">
                <a:latin typeface="Times New Roman"/>
                <a:cs typeface="Times New Roman"/>
              </a:rPr>
              <a:t>como </a:t>
            </a:r>
            <a:r>
              <a:rPr dirty="0" sz="1200" spc="-5">
                <a:latin typeface="Times New Roman"/>
                <a:cs typeface="Times New Roman"/>
              </a:rPr>
              <a:t>visitante.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Proceso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242554"/>
            <a:ext cx="5046345" cy="397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461645" marR="5080" indent="-449580">
              <a:lnSpc>
                <a:spcPct val="103299"/>
              </a:lnSpc>
              <a:spcBef>
                <a:spcPts val="50"/>
              </a:spcBef>
            </a:pPr>
            <a:r>
              <a:rPr dirty="0" sz="1200" spc="-5" b="1">
                <a:latin typeface="Times New Roman"/>
                <a:cs typeface="Times New Roman"/>
              </a:rPr>
              <a:t>ENLACES COMERCIALES NECESARIOS PARA </a:t>
            </a:r>
            <a:r>
              <a:rPr dirty="0" sz="1200" b="1">
                <a:latin typeface="Times New Roman"/>
                <a:cs typeface="Times New Roman"/>
              </a:rPr>
              <a:t>EL </a:t>
            </a:r>
            <a:r>
              <a:rPr dirty="0" sz="1200" spc="-5" b="1">
                <a:latin typeface="Times New Roman"/>
                <a:cs typeface="Times New Roman"/>
              </a:rPr>
              <a:t>ROAMING MÓVIL  INTERNACIONAL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5042" y="967121"/>
            <a:ext cx="5596264" cy="3848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2967" y="6326422"/>
            <a:ext cx="5539012" cy="1453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Elvis Oñate</dc:creator>
  <dcterms:created xsi:type="dcterms:W3CDTF">2023-02-06T22:01:49Z</dcterms:created>
  <dcterms:modified xsi:type="dcterms:W3CDTF">2023-02-06T22:01:49Z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2021-01-16T00:00:00Z</vt:filetime>
  </property>
  <property fmtid="{D5CDD505-2E9C-101B-9397-08002B2CF9AE}" pid="3" name="Creator">
    <vt:lpwstr>Microsoft® Word para Microsoft 365</vt:lpwstr>
  </property>
  <property fmtid="{D5CDD505-2E9C-101B-9397-08002B2CF9AE}" pid="4" name="LastSaved">
    <vt:filetime>2023-02-06T00:00:00Z</vt:filetime>
  </property>
</Properties>
</file>