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monografias.com/trabajos103/telefonia-celular-sistema/telefonia-" TargetMode="External"/><Relationship Id="rId3" Type="http://schemas.openxmlformats.org/officeDocument/2006/relationships/hyperlink" Target="http://revistas.uach.cl/pdf/sintec/v3n2/art05.pdf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jpg"/><Relationship Id="rId4" Type="http://schemas.openxmlformats.org/officeDocument/2006/relationships/image" Target="../media/image10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5791"/>
            <a:ext cx="5423535" cy="1459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CAPÍTULO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dirty="0" sz="1200" spc="-5" b="1">
                <a:latin typeface="Times New Roman"/>
                <a:cs typeface="Times New Roman"/>
              </a:rPr>
              <a:t>PLANEACIÓN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FRECUENCIAS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200" spc="-5" b="1">
                <a:latin typeface="Times New Roman"/>
                <a:cs typeface="Times New Roman"/>
              </a:rPr>
              <a:t>Celdas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3299"/>
              </a:lnSpc>
              <a:spcBef>
                <a:spcPts val="805"/>
              </a:spcBef>
            </a:pPr>
            <a:r>
              <a:rPr dirty="0" sz="1200" spc="-5">
                <a:latin typeface="Times New Roman"/>
                <a:cs typeface="Times New Roman"/>
              </a:rPr>
              <a:t>Cada celda </a:t>
            </a:r>
            <a:r>
              <a:rPr dirty="0" sz="1200">
                <a:latin typeface="Times New Roman"/>
                <a:cs typeface="Times New Roman"/>
              </a:rPr>
              <a:t>tiene una </a:t>
            </a:r>
            <a:r>
              <a:rPr dirty="0" sz="1200" spc="-5">
                <a:latin typeface="Times New Roman"/>
                <a:cs typeface="Times New Roman"/>
              </a:rPr>
              <a:t>estación base </a:t>
            </a:r>
            <a:r>
              <a:rPr dirty="0" sz="1200">
                <a:latin typeface="Times New Roman"/>
                <a:cs typeface="Times New Roman"/>
              </a:rPr>
              <a:t>que </a:t>
            </a:r>
            <a:r>
              <a:rPr dirty="0" sz="1200" spc="-5">
                <a:latin typeface="Times New Roman"/>
                <a:cs typeface="Times New Roman"/>
              </a:rPr>
              <a:t>consiste en </a:t>
            </a:r>
            <a:r>
              <a:rPr dirty="0" sz="1200">
                <a:latin typeface="Times New Roman"/>
                <a:cs typeface="Times New Roman"/>
              </a:rPr>
              <a:t>una torre y un pequeño </a:t>
            </a:r>
            <a:r>
              <a:rPr dirty="0" sz="1200" spc="-5">
                <a:latin typeface="Times New Roman"/>
                <a:cs typeface="Times New Roman"/>
              </a:rPr>
              <a:t>edificio </a:t>
            </a:r>
            <a:r>
              <a:rPr dirty="0" sz="1200">
                <a:latin typeface="Times New Roman"/>
                <a:cs typeface="Times New Roman"/>
              </a:rPr>
              <a:t>que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contiene el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equipo</a:t>
            </a:r>
            <a:r>
              <a:rPr dirty="0" sz="1200">
                <a:latin typeface="Times New Roman"/>
                <a:cs typeface="Times New Roman"/>
              </a:rPr>
              <a:t> de </a:t>
            </a:r>
            <a:r>
              <a:rPr dirty="0" sz="1200" spc="-5">
                <a:latin typeface="Times New Roman"/>
                <a:cs typeface="Times New Roman"/>
              </a:rPr>
              <a:t>radio.</a:t>
            </a:r>
            <a:r>
              <a:rPr dirty="0" sz="1200">
                <a:latin typeface="Times New Roman"/>
                <a:cs typeface="Times New Roman"/>
              </a:rPr>
              <a:t> En </a:t>
            </a:r>
            <a:r>
              <a:rPr dirty="0" sz="1200" spc="-5">
                <a:latin typeface="Times New Roman"/>
                <a:cs typeface="Times New Roman"/>
              </a:rPr>
              <a:t>cualquier celda,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pueden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hablar </a:t>
            </a:r>
            <a:r>
              <a:rPr dirty="0" sz="1200">
                <a:latin typeface="Times New Roman"/>
                <a:cs typeface="Times New Roman"/>
              </a:rPr>
              <a:t>56 </a:t>
            </a:r>
            <a:r>
              <a:rPr dirty="0" sz="1200" spc="-5">
                <a:latin typeface="Times New Roman"/>
                <a:cs typeface="Times New Roman"/>
              </a:rPr>
              <a:t>personas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teléfonos celulares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</a:t>
            </a:r>
            <a:r>
              <a:rPr dirty="0" sz="1200">
                <a:latin typeface="Times New Roman"/>
                <a:cs typeface="Times New Roman"/>
              </a:rPr>
              <a:t> mismo tiempo.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[1]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83758" y="4761102"/>
            <a:ext cx="20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[2]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8120" y="5050662"/>
            <a:ext cx="5422900" cy="4403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Sub-división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celdas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944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Se </a:t>
            </a:r>
            <a:r>
              <a:rPr dirty="0" sz="1200">
                <a:latin typeface="Times New Roman"/>
                <a:cs typeface="Times New Roman"/>
              </a:rPr>
              <a:t>subdivide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célula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congestionada en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otras más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pequeñas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229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Se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necesita reducir</a:t>
            </a:r>
            <a:r>
              <a:rPr dirty="0" sz="1200">
                <a:latin typeface="Times New Roman"/>
                <a:cs typeface="Times New Roman"/>
              </a:rPr>
              <a:t> la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potencia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las </a:t>
            </a:r>
            <a:r>
              <a:rPr dirty="0" sz="1200" spc="-5">
                <a:latin typeface="Times New Roman"/>
                <a:cs typeface="Times New Roman"/>
              </a:rPr>
              <a:t>nuevas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células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La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división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celular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presenta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inconveniente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localizar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nuevos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emplazamientos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229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Complica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</a:t>
            </a:r>
            <a:r>
              <a:rPr dirty="0" sz="1200" spc="-5">
                <a:latin typeface="Times New Roman"/>
                <a:cs typeface="Times New Roman"/>
              </a:rPr>
              <a:t> asignación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de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canales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229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suele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llevar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cabo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una </a:t>
            </a:r>
            <a:r>
              <a:rPr dirty="0" sz="1200" spc="-5">
                <a:latin typeface="Times New Roman"/>
                <a:cs typeface="Times New Roman"/>
              </a:rPr>
              <a:t>vez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realizada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sectorización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[1]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1200" b="1">
                <a:latin typeface="Times New Roman"/>
                <a:cs typeface="Times New Roman"/>
              </a:rPr>
              <a:t>Tipos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celdas</a:t>
            </a:r>
            <a:endParaRPr sz="1200">
              <a:latin typeface="Times New Roman"/>
              <a:cs typeface="Times New Roman"/>
            </a:endParaRPr>
          </a:p>
          <a:p>
            <a:pPr marL="177165" indent="-165100">
              <a:lnSpc>
                <a:spcPct val="100000"/>
              </a:lnSpc>
              <a:spcBef>
                <a:spcPts val="850"/>
              </a:spcBef>
              <a:buAutoNum type="alphaLcParenR"/>
              <a:tabLst>
                <a:tab pos="1778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MACROCELDAS</a:t>
            </a: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ct val="103299"/>
              </a:lnSpc>
              <a:spcBef>
                <a:spcPts val="805"/>
              </a:spcBef>
            </a:pPr>
            <a:r>
              <a:rPr dirty="0" sz="1200" spc="-5">
                <a:latin typeface="Times New Roman"/>
                <a:cs typeface="Times New Roman"/>
              </a:rPr>
              <a:t>Se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entiende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como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macrocélula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aquella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celda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que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proporciona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cobertura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alcance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algunos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kilómetros;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saber: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zonas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rurales,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zonas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montañosas,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autopistas,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zonas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residenciales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suburbanas,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zonas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residenciales</a:t>
            </a:r>
            <a:r>
              <a:rPr dirty="0" sz="1200">
                <a:latin typeface="Times New Roman"/>
                <a:cs typeface="Times New Roman"/>
              </a:rPr>
              <a:t> urbanas.</a:t>
            </a:r>
            <a:endParaRPr sz="1200">
              <a:latin typeface="Times New Roman"/>
              <a:cs typeface="Times New Roman"/>
            </a:endParaRPr>
          </a:p>
          <a:p>
            <a:pPr marL="186690" indent="-174625">
              <a:lnSpc>
                <a:spcPct val="100000"/>
              </a:lnSpc>
              <a:spcBef>
                <a:spcPts val="855"/>
              </a:spcBef>
              <a:buAutoNum type="alphaLcParenR" startAt="2"/>
              <a:tabLst>
                <a:tab pos="187325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MICROCELDAS</a:t>
            </a: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ct val="103699"/>
              </a:lnSpc>
              <a:spcBef>
                <a:spcPts val="785"/>
              </a:spcBef>
            </a:pPr>
            <a:r>
              <a:rPr dirty="0" sz="1200" spc="-5">
                <a:latin typeface="Times New Roman"/>
                <a:cs typeface="Times New Roman"/>
              </a:rPr>
              <a:t>Las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microcélulas</a:t>
            </a:r>
            <a:r>
              <a:rPr dirty="0" sz="1200">
                <a:latin typeface="Times New Roman"/>
                <a:cs typeface="Times New Roman"/>
              </a:rPr>
              <a:t> son,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células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urbanas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cubiertas</a:t>
            </a:r>
            <a:r>
              <a:rPr dirty="0" sz="1200">
                <a:latin typeface="Times New Roman"/>
                <a:cs typeface="Times New Roman"/>
              </a:rPr>
              <a:t> por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estaciones</a:t>
            </a:r>
            <a:r>
              <a:rPr dirty="0" sz="1200">
                <a:latin typeface="Times New Roman"/>
                <a:cs typeface="Times New Roman"/>
              </a:rPr>
              <a:t> base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antenas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transmisoras colocadas </a:t>
            </a:r>
            <a:r>
              <a:rPr dirty="0" sz="1200">
                <a:latin typeface="Times New Roman"/>
                <a:cs typeface="Times New Roman"/>
              </a:rPr>
              <a:t>por </a:t>
            </a:r>
            <a:r>
              <a:rPr dirty="0" sz="1200" spc="-5">
                <a:latin typeface="Times New Roman"/>
                <a:cs typeface="Times New Roman"/>
              </a:rPr>
              <a:t>debajo </a:t>
            </a:r>
            <a:r>
              <a:rPr dirty="0" sz="1200" spc="5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las alturas medias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los </a:t>
            </a:r>
            <a:r>
              <a:rPr dirty="0" sz="1200">
                <a:latin typeface="Times New Roman"/>
                <a:cs typeface="Times New Roman"/>
              </a:rPr>
              <a:t>edificios </a:t>
            </a:r>
            <a:r>
              <a:rPr dirty="0" sz="1200" spc="-5">
                <a:latin typeface="Times New Roman"/>
                <a:cs typeface="Times New Roman"/>
              </a:rPr>
              <a:t>circundantes. </a:t>
            </a:r>
            <a:r>
              <a:rPr dirty="0" sz="1200">
                <a:latin typeface="Times New Roman"/>
                <a:cs typeface="Times New Roman"/>
              </a:rPr>
              <a:t>El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alcance es</a:t>
            </a:r>
            <a:r>
              <a:rPr dirty="0" sz="1200">
                <a:latin typeface="Times New Roman"/>
                <a:cs typeface="Times New Roman"/>
              </a:rPr>
              <a:t> decir la</a:t>
            </a:r>
            <a:r>
              <a:rPr dirty="0" sz="1200" spc="-5">
                <a:latin typeface="Times New Roman"/>
                <a:cs typeface="Times New Roman"/>
              </a:rPr>
              <a:t> (cobertura)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suele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</a:t>
            </a:r>
            <a:r>
              <a:rPr dirty="0" sz="1200">
                <a:latin typeface="Times New Roman"/>
                <a:cs typeface="Times New Roman"/>
              </a:rPr>
              <a:t> inferior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 km.</a:t>
            </a:r>
            <a:endParaRPr sz="1200">
              <a:latin typeface="Times New Roman"/>
              <a:cs typeface="Times New Roman"/>
            </a:endParaRPr>
          </a:p>
          <a:p>
            <a:pPr marL="168275" indent="-156210">
              <a:lnSpc>
                <a:spcPct val="100000"/>
              </a:lnSpc>
              <a:spcBef>
                <a:spcPts val="840"/>
              </a:spcBef>
              <a:buAutoNum type="alphaLcParenR" startAt="3"/>
              <a:tabLst>
                <a:tab pos="16891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PICOCELDAS</a:t>
            </a:r>
            <a:endParaRPr sz="1200">
              <a:latin typeface="Times New Roman"/>
              <a:cs typeface="Times New Roman"/>
            </a:endParaRPr>
          </a:p>
          <a:p>
            <a:pPr lvl="1" marL="469265" marR="5080" indent="-228600">
              <a:lnSpc>
                <a:spcPct val="110000"/>
              </a:lnSpc>
              <a:spcBef>
                <a:spcPts val="80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Picoceldas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estas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logran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reducir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mucho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más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tamaño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las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celdas,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(cubrimiento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menor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100 </a:t>
            </a:r>
            <a:r>
              <a:rPr dirty="0" sz="1200" spc="-5">
                <a:latin typeface="Times New Roman"/>
                <a:cs typeface="Times New Roman"/>
              </a:rPr>
              <a:t>metros).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710" y="2441447"/>
            <a:ext cx="3751834" cy="24836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7952" y="875791"/>
            <a:ext cx="5247640" cy="9664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Antenas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Microstrip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60960" marR="5080">
              <a:lnSpc>
                <a:spcPct val="110000"/>
              </a:lnSpc>
            </a:pPr>
            <a:r>
              <a:rPr dirty="0" sz="1200">
                <a:latin typeface="Times New Roman"/>
                <a:cs typeface="Times New Roman"/>
              </a:rPr>
              <a:t>La </a:t>
            </a:r>
            <a:r>
              <a:rPr dirty="0" sz="1200" spc="-5">
                <a:latin typeface="Times New Roman"/>
                <a:cs typeface="Times New Roman"/>
              </a:rPr>
              <a:t>antena microstrip es </a:t>
            </a:r>
            <a:r>
              <a:rPr dirty="0" sz="1200">
                <a:latin typeface="Times New Roman"/>
                <a:cs typeface="Times New Roman"/>
              </a:rPr>
              <a:t>una </a:t>
            </a:r>
            <a:r>
              <a:rPr dirty="0" sz="1200" spc="-5">
                <a:latin typeface="Times New Roman"/>
                <a:cs typeface="Times New Roman"/>
              </a:rPr>
              <a:t>extensión </a:t>
            </a:r>
            <a:r>
              <a:rPr dirty="0" sz="1200">
                <a:latin typeface="Times New Roman"/>
                <a:cs typeface="Times New Roman"/>
              </a:rPr>
              <a:t>de la </a:t>
            </a:r>
            <a:r>
              <a:rPr dirty="0" sz="1200" spc="-5">
                <a:latin typeface="Times New Roman"/>
                <a:cs typeface="Times New Roman"/>
              </a:rPr>
              <a:t>línea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transmisión </a:t>
            </a:r>
            <a:r>
              <a:rPr dirty="0" sz="1200">
                <a:latin typeface="Times New Roman"/>
                <a:cs typeface="Times New Roman"/>
              </a:rPr>
              <a:t>microstrip. </a:t>
            </a:r>
            <a:r>
              <a:rPr dirty="0" sz="1200" spc="-5">
                <a:latin typeface="Times New Roman"/>
                <a:cs typeface="Times New Roman"/>
              </a:rPr>
              <a:t>Sus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dimensiones se eligen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forma </a:t>
            </a:r>
            <a:r>
              <a:rPr dirty="0" sz="1200">
                <a:latin typeface="Times New Roman"/>
                <a:cs typeface="Times New Roman"/>
              </a:rPr>
              <a:t>que </a:t>
            </a:r>
            <a:r>
              <a:rPr dirty="0" sz="1200" spc="-5">
                <a:latin typeface="Times New Roman"/>
                <a:cs typeface="Times New Roman"/>
              </a:rPr>
              <a:t>el “parche” </a:t>
            </a:r>
            <a:r>
              <a:rPr dirty="0" sz="1200">
                <a:latin typeface="Times New Roman"/>
                <a:cs typeface="Times New Roman"/>
              </a:rPr>
              <a:t>disipe la </a:t>
            </a:r>
            <a:r>
              <a:rPr dirty="0" sz="1200" spc="-5">
                <a:latin typeface="Times New Roman"/>
                <a:cs typeface="Times New Roman"/>
              </a:rPr>
              <a:t>potencia en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forma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radiación. </a:t>
            </a:r>
            <a:r>
              <a:rPr dirty="0" sz="1200">
                <a:latin typeface="Times New Roman"/>
                <a:cs typeface="Times New Roman"/>
              </a:rPr>
              <a:t>[5]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6669" y="4861686"/>
            <a:ext cx="5197475" cy="4305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Características: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469900" marR="8890" indent="-228600">
              <a:lnSpc>
                <a:spcPct val="143500"/>
              </a:lnSpc>
              <a:spcBef>
                <a:spcPts val="5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Su rango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frecuencia </a:t>
            </a:r>
            <a:r>
              <a:rPr dirty="0" sz="1200">
                <a:latin typeface="Times New Roman"/>
                <a:cs typeface="Times New Roman"/>
              </a:rPr>
              <a:t>podría </a:t>
            </a:r>
            <a:r>
              <a:rPr dirty="0" sz="1200" spc="-5">
                <a:latin typeface="Times New Roman"/>
                <a:cs typeface="Times New Roman"/>
              </a:rPr>
              <a:t>variar </a:t>
            </a:r>
            <a:r>
              <a:rPr dirty="0" sz="1200">
                <a:latin typeface="Times New Roman"/>
                <a:cs typeface="Times New Roman"/>
              </a:rPr>
              <a:t>desde </a:t>
            </a:r>
            <a:r>
              <a:rPr dirty="0" sz="1200" spc="-5">
                <a:latin typeface="Times New Roman"/>
                <a:cs typeface="Times New Roman"/>
              </a:rPr>
              <a:t>los 300 MHz hasta los </a:t>
            </a:r>
            <a:r>
              <a:rPr dirty="0" sz="1200">
                <a:latin typeface="Times New Roman"/>
                <a:cs typeface="Times New Roman"/>
              </a:rPr>
              <a:t>50 </a:t>
            </a:r>
            <a:r>
              <a:rPr dirty="0" sz="1200" spc="-5">
                <a:latin typeface="Times New Roman"/>
                <a:cs typeface="Times New Roman"/>
              </a:rPr>
              <a:t>GHz </a:t>
            </a:r>
            <a:r>
              <a:rPr dirty="0" sz="1200">
                <a:latin typeface="Times New Roman"/>
                <a:cs typeface="Times New Roman"/>
              </a:rPr>
              <a:t>lo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 da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amplia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capacidad</a:t>
            </a:r>
            <a:r>
              <a:rPr dirty="0" sz="1200">
                <a:latin typeface="Times New Roman"/>
                <a:cs typeface="Times New Roman"/>
              </a:rPr>
              <a:t> de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uso.</a:t>
            </a:r>
            <a:endParaRPr sz="1200">
              <a:latin typeface="Times New Roman"/>
              <a:cs typeface="Times New Roman"/>
            </a:endParaRPr>
          </a:p>
          <a:p>
            <a:pPr algn="just" marL="469900" indent="-228600">
              <a:lnSpc>
                <a:spcPct val="100000"/>
              </a:lnSpc>
              <a:spcBef>
                <a:spcPts val="620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Están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basadas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tecnología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circuito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impreso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técnicas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de</a:t>
            </a:r>
            <a:r>
              <a:rPr dirty="0" sz="1200" spc="-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fotograbado</a:t>
            </a:r>
            <a:endParaRPr sz="1200">
              <a:latin typeface="Times New Roman"/>
              <a:cs typeface="Times New Roman"/>
            </a:endParaRPr>
          </a:p>
          <a:p>
            <a:pPr algn="just" marL="469900" marR="5080">
              <a:lnSpc>
                <a:spcPct val="1438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que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estructuras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sobre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dieléctrico, esto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hace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antenas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puedan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más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compactas</a:t>
            </a:r>
            <a:r>
              <a:rPr dirty="0" sz="1200">
                <a:latin typeface="Times New Roman"/>
                <a:cs typeface="Times New Roman"/>
              </a:rPr>
              <a:t> 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sirvan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diferentes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aplicaciones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como</a:t>
            </a:r>
            <a:r>
              <a:rPr dirty="0" sz="1200">
                <a:latin typeface="Times New Roman"/>
                <a:cs typeface="Times New Roman"/>
              </a:rPr>
              <a:t> la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aviación,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dispositivos</a:t>
            </a:r>
            <a:r>
              <a:rPr dirty="0" sz="1200" spc="-5">
                <a:latin typeface="Times New Roman"/>
                <a:cs typeface="Times New Roman"/>
              </a:rPr>
              <a:t> móviles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  <a:p>
            <a:pPr algn="just" marL="469900" indent="-228600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Su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tamaño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reducido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muy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ventajoso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sin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embargo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esto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tiene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como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costo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</a:t>
            </a:r>
            <a:endParaRPr sz="1200">
              <a:latin typeface="Times New Roman"/>
              <a:cs typeface="Times New Roman"/>
            </a:endParaRPr>
          </a:p>
          <a:p>
            <a:pPr algn="just" marL="469900" marR="6985">
              <a:lnSpc>
                <a:spcPct val="143300"/>
              </a:lnSpc>
              <a:spcBef>
                <a:spcPts val="15"/>
              </a:spcBef>
            </a:pPr>
            <a:r>
              <a:rPr dirty="0" sz="1200" spc="-5">
                <a:latin typeface="Times New Roman"/>
                <a:cs typeface="Times New Roman"/>
              </a:rPr>
              <a:t>poder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manejar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mucha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potencia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caso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otras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antenas,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además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están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hechas </a:t>
            </a:r>
            <a:r>
              <a:rPr dirty="0" sz="1200">
                <a:latin typeface="Times New Roman"/>
                <a:cs typeface="Times New Roman"/>
              </a:rPr>
              <a:t>para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rangos 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frecuencia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cortos.</a:t>
            </a:r>
            <a:endParaRPr sz="1200">
              <a:latin typeface="Times New Roman"/>
              <a:cs typeface="Times New Roman"/>
            </a:endParaRPr>
          </a:p>
          <a:p>
            <a:pPr algn="just" marL="469900" indent="-228600">
              <a:lnSpc>
                <a:spcPct val="100000"/>
              </a:lnSpc>
              <a:spcBef>
                <a:spcPts val="620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Consisten,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básicamente,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conjunto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formado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una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superficie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metálica</a:t>
            </a:r>
            <a:endParaRPr sz="1200">
              <a:latin typeface="Times New Roman"/>
              <a:cs typeface="Times New Roman"/>
            </a:endParaRPr>
          </a:p>
          <a:p>
            <a:pPr algn="just" marL="469900" marR="8255">
              <a:lnSpc>
                <a:spcPct val="143300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radiante frente </a:t>
            </a:r>
            <a:r>
              <a:rPr dirty="0" sz="1200">
                <a:latin typeface="Times New Roman"/>
                <a:cs typeface="Times New Roman"/>
              </a:rPr>
              <a:t>a otra que actúa </a:t>
            </a:r>
            <a:r>
              <a:rPr dirty="0" sz="1200" spc="-5">
                <a:latin typeface="Times New Roman"/>
                <a:cs typeface="Times New Roman"/>
              </a:rPr>
              <a:t>como </a:t>
            </a:r>
            <a:r>
              <a:rPr dirty="0" sz="1200">
                <a:latin typeface="Times New Roman"/>
                <a:cs typeface="Times New Roman"/>
              </a:rPr>
              <a:t>plano </a:t>
            </a:r>
            <a:r>
              <a:rPr dirty="0" sz="1200" spc="5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tierra </a:t>
            </a:r>
            <a:r>
              <a:rPr dirty="0" sz="1200">
                <a:latin typeface="Times New Roman"/>
                <a:cs typeface="Times New Roman"/>
              </a:rPr>
              <a:t>y </a:t>
            </a:r>
            <a:r>
              <a:rPr dirty="0" sz="1200" spc="-5">
                <a:latin typeface="Times New Roman"/>
                <a:cs typeface="Times New Roman"/>
              </a:rPr>
              <a:t>separadas </a:t>
            </a:r>
            <a:r>
              <a:rPr dirty="0" sz="1200">
                <a:latin typeface="Times New Roman"/>
                <a:cs typeface="Times New Roman"/>
              </a:rPr>
              <a:t>por un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espacio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dieléctrico</a:t>
            </a:r>
            <a:r>
              <a:rPr dirty="0" sz="1200">
                <a:latin typeface="Times New Roman"/>
                <a:cs typeface="Times New Roman"/>
              </a:rPr>
              <a:t> 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espesor</a:t>
            </a:r>
            <a:r>
              <a:rPr dirty="0" sz="1200">
                <a:latin typeface="Times New Roman"/>
                <a:cs typeface="Times New Roman"/>
              </a:rPr>
              <a:t> muy </a:t>
            </a:r>
            <a:r>
              <a:rPr dirty="0" sz="1200" spc="-5">
                <a:latin typeface="Times New Roman"/>
                <a:cs typeface="Times New Roman"/>
              </a:rPr>
              <a:t>pequeño.</a:t>
            </a:r>
            <a:endParaRPr sz="1200">
              <a:latin typeface="Times New Roman"/>
              <a:cs typeface="Times New Roman"/>
            </a:endParaRPr>
          </a:p>
          <a:p>
            <a:pPr algn="just" marL="469900" marR="7620" indent="-228600">
              <a:lnSpc>
                <a:spcPct val="143700"/>
              </a:lnSpc>
              <a:spcBef>
                <a:spcPts val="5"/>
              </a:spcBef>
              <a:buFont typeface="Wingdings"/>
              <a:buChar char="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El </a:t>
            </a:r>
            <a:r>
              <a:rPr dirty="0" sz="1200" spc="-5">
                <a:latin typeface="Times New Roman"/>
                <a:cs typeface="Times New Roman"/>
              </a:rPr>
              <a:t>parche rectangular es el elemento </a:t>
            </a:r>
            <a:r>
              <a:rPr dirty="0" sz="1200">
                <a:latin typeface="Times New Roman"/>
                <a:cs typeface="Times New Roman"/>
              </a:rPr>
              <a:t>más </a:t>
            </a:r>
            <a:r>
              <a:rPr dirty="0" sz="1200" spc="-5">
                <a:latin typeface="Times New Roman"/>
                <a:cs typeface="Times New Roman"/>
              </a:rPr>
              <a:t>utilizado para </a:t>
            </a:r>
            <a:r>
              <a:rPr dirty="0" sz="1200" spc="5">
                <a:latin typeface="Times New Roman"/>
                <a:cs typeface="Times New Roman"/>
              </a:rPr>
              <a:t>la </a:t>
            </a:r>
            <a:r>
              <a:rPr dirty="0" sz="1200" spc="-5">
                <a:latin typeface="Times New Roman"/>
                <a:cs typeface="Times New Roman"/>
              </a:rPr>
              <a:t>implementación,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 el cual existe </a:t>
            </a:r>
            <a:r>
              <a:rPr dirty="0" sz="1200">
                <a:latin typeface="Times New Roman"/>
                <a:cs typeface="Times New Roman"/>
              </a:rPr>
              <a:t>una </a:t>
            </a:r>
            <a:r>
              <a:rPr dirty="0" sz="1200" spc="-5">
                <a:latin typeface="Times New Roman"/>
                <a:cs typeface="Times New Roman"/>
              </a:rPr>
              <a:t>manera efectiva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calcular sus dimensiones, tomando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cuenta</a:t>
            </a:r>
            <a:r>
              <a:rPr dirty="0" sz="1200">
                <a:latin typeface="Times New Roman"/>
                <a:cs typeface="Times New Roman"/>
              </a:rPr>
              <a:t> que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siempre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va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ver</a:t>
            </a:r>
            <a:r>
              <a:rPr dirty="0" sz="1200">
                <a:latin typeface="Times New Roman"/>
                <a:cs typeface="Times New Roman"/>
              </a:rPr>
              <a:t> un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factor</a:t>
            </a:r>
            <a:r>
              <a:rPr dirty="0" sz="1200">
                <a:latin typeface="Times New Roman"/>
                <a:cs typeface="Times New Roman"/>
              </a:rPr>
              <a:t> que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afecte y </a:t>
            </a:r>
            <a:r>
              <a:rPr dirty="0" sz="1200" spc="-5">
                <a:latin typeface="Times New Roman"/>
                <a:cs typeface="Times New Roman"/>
              </a:rPr>
              <a:t>varíe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mismas.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4346" y="2047255"/>
            <a:ext cx="3169897" cy="24653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5791"/>
            <a:ext cx="11696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BIBLIOGRAFÍA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82776" y="1414356"/>
          <a:ext cx="5359400" cy="455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215"/>
                <a:gridCol w="5036185"/>
              </a:tblGrid>
              <a:tr h="248977">
                <a:tc>
                  <a:txBody>
                    <a:bodyPr/>
                    <a:lstStyle/>
                    <a:p>
                      <a:pPr algn="r" marR="10795">
                        <a:lnSpc>
                          <a:spcPts val="13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[1]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31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F.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Mendioroz,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Telefonía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Móvil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Celula,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2015.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707136">
                <a:tc>
                  <a:txBody>
                    <a:bodyPr/>
                    <a:lstStyle/>
                    <a:p>
                      <a:pPr algn="r" marR="1079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[2]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0"/>
                </a:tc>
                <a:tc>
                  <a:txBody>
                    <a:bodyPr/>
                    <a:lstStyle/>
                    <a:p>
                      <a:pPr marL="18415" marR="227329">
                        <a:lnSpc>
                          <a:spcPct val="103299"/>
                        </a:lnSpc>
                        <a:spcBef>
                          <a:spcPts val="45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P.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Turmero,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«monografias,»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[En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línea]. Available: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https:/</a:t>
                      </a:r>
                      <a:r>
                        <a:rPr dirty="0" sz="1200" spc="-5">
                          <a:latin typeface="Times New Roman"/>
                          <a:cs typeface="Times New Roman"/>
                          <a:hlinkClick r:id="rId2"/>
                        </a:rPr>
                        <a:t>/www.monografias.com/trabajos103/t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spc="-5">
                          <a:latin typeface="Times New Roman"/>
                          <a:cs typeface="Times New Roman"/>
                          <a:hlinkClick r:id="rId2"/>
                        </a:rPr>
                        <a:t>lefonia-celular-sistema/telefonia-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celular-sistema.shtml.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0"/>
                </a:tc>
              </a:tr>
              <a:tr h="518159">
                <a:tc>
                  <a:txBody>
                    <a:bodyPr/>
                    <a:lstStyle/>
                    <a:p>
                      <a:pPr algn="r" marR="1079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[3]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0"/>
                </a:tc>
                <a:tc>
                  <a:txBody>
                    <a:bodyPr/>
                    <a:lstStyle/>
                    <a:p>
                      <a:pPr marL="18415" marR="417830">
                        <a:lnSpc>
                          <a:spcPct val="103299"/>
                        </a:lnSpc>
                        <a:spcBef>
                          <a:spcPts val="45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C.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G.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GAIBOR,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«uta.edu.ec,»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[En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línea].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Available: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https://repositorio.uta.edu.ec/bitstream/123456789/395/3/Tesis_t139ec.pdf.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0"/>
                </a:tc>
              </a:tr>
              <a:tr h="707517">
                <a:tc>
                  <a:txBody>
                    <a:bodyPr/>
                    <a:lstStyle/>
                    <a:p>
                      <a:pPr algn="r" marR="1079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[4]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0"/>
                </a:tc>
                <a:tc>
                  <a:txBody>
                    <a:bodyPr/>
                    <a:lstStyle/>
                    <a:p>
                      <a:pPr marL="18415" marR="123825">
                        <a:lnSpc>
                          <a:spcPct val="103400"/>
                        </a:lnSpc>
                        <a:spcBef>
                          <a:spcPts val="45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W.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Salazar,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«repositorio.umsa.bo,»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[En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línea].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Available: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https://repositorio.umsa.bo/xmlui/bitstream/handle/123456789/13487/PG-1904-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Salazar%20Luna%2C%20Wilmer.pdf?sequence=1&amp;isAllowed=y.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0"/>
                </a:tc>
              </a:tr>
              <a:tr h="517398">
                <a:tc>
                  <a:txBody>
                    <a:bodyPr/>
                    <a:lstStyle/>
                    <a:p>
                      <a:pPr algn="r" marR="1079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[5]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0"/>
                </a:tc>
                <a:tc>
                  <a:txBody>
                    <a:bodyPr/>
                    <a:lstStyle/>
                    <a:p>
                      <a:pPr marL="18415" marR="243840">
                        <a:lnSpc>
                          <a:spcPct val="103299"/>
                        </a:lnSpc>
                        <a:spcBef>
                          <a:spcPts val="45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J.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&amp;.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A.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L.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ARGUELLO,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Diseño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implementación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de un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prototipo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antena,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Sangolqui,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2009.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0"/>
                </a:tc>
              </a:tr>
              <a:tr h="517398">
                <a:tc>
                  <a:txBody>
                    <a:bodyPr/>
                    <a:lstStyle/>
                    <a:p>
                      <a:pPr algn="r" marR="1079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[6]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865"/>
                </a:tc>
                <a:tc>
                  <a:txBody>
                    <a:bodyPr/>
                    <a:lstStyle/>
                    <a:p>
                      <a:pPr marL="18415" marR="1900555">
                        <a:lnSpc>
                          <a:spcPct val="103299"/>
                        </a:lnSpc>
                        <a:spcBef>
                          <a:spcPts val="445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D.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Boza,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«slideshare,»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[En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línea].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Available: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https://es.slideshare.net/marboza/deximarbozaact7.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/>
                </a:tc>
              </a:tr>
              <a:tr h="707136">
                <a:tc>
                  <a:txBody>
                    <a:bodyPr/>
                    <a:lstStyle/>
                    <a:p>
                      <a:pPr algn="r" marR="1079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[7]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0"/>
                </a:tc>
                <a:tc>
                  <a:txBody>
                    <a:bodyPr/>
                    <a:lstStyle/>
                    <a:p>
                      <a:pPr marL="18415" marR="234950">
                        <a:lnSpc>
                          <a:spcPct val="103299"/>
                        </a:lnSpc>
                        <a:spcBef>
                          <a:spcPts val="45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F.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Isai,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«slideshare,»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[En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línea].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Available: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https://es.slideshare.net/FranklinIsaiLeonhuacal/presentacion-propagacion-en-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sistemas-celulares.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0"/>
                </a:tc>
              </a:tr>
              <a:tr h="627183">
                <a:tc>
                  <a:txBody>
                    <a:bodyPr/>
                    <a:lstStyle/>
                    <a:p>
                      <a:pPr algn="r" marR="1079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[8]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0"/>
                </a:tc>
                <a:tc>
                  <a:txBody>
                    <a:bodyPr/>
                    <a:lstStyle/>
                    <a:p>
                      <a:pPr marL="18415" marR="119380">
                        <a:lnSpc>
                          <a:spcPct val="103400"/>
                        </a:lnSpc>
                        <a:spcBef>
                          <a:spcPts val="43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C. Guital, E.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Muñoz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y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N.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Fierro,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«Antenas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inteligentes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y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su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desempeño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en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redes </a:t>
                      </a:r>
                      <a:r>
                        <a:rPr dirty="0" sz="1200" spc="-2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wireless,»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2007.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[En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línea].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Available: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  <a:hlinkClick r:id="rId3"/>
                        </a:rPr>
                        <a:t>http://revistas.uach.cl/pdf/sintec/v3n2/art05.pdf.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461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6669" y="869441"/>
            <a:ext cx="5193030" cy="841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10100"/>
              </a:lnSpc>
              <a:spcBef>
                <a:spcPts val="10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Una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reducción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tamaño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una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celda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implica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aumento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capacidad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(manejo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tráfico)</a:t>
            </a:r>
            <a:endParaRPr sz="12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9200"/>
              </a:lnSpc>
              <a:spcBef>
                <a:spcPts val="10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Las picoceldas se utilizan para </a:t>
            </a:r>
            <a:r>
              <a:rPr dirty="0" sz="1200">
                <a:latin typeface="Times New Roman"/>
                <a:cs typeface="Times New Roman"/>
              </a:rPr>
              <a:t>brindar </a:t>
            </a:r>
            <a:r>
              <a:rPr dirty="0" sz="1200" spc="-5">
                <a:latin typeface="Times New Roman"/>
                <a:cs typeface="Times New Roman"/>
              </a:rPr>
              <a:t>cobertura </a:t>
            </a:r>
            <a:r>
              <a:rPr dirty="0" sz="1200">
                <a:latin typeface="Times New Roman"/>
                <a:cs typeface="Times New Roman"/>
              </a:rPr>
              <a:t>en </a:t>
            </a:r>
            <a:r>
              <a:rPr dirty="0" sz="1200" spc="-5">
                <a:latin typeface="Times New Roman"/>
                <a:cs typeface="Times New Roman"/>
              </a:rPr>
              <a:t>las zonas </a:t>
            </a:r>
            <a:r>
              <a:rPr dirty="0" sz="1200" spc="5">
                <a:latin typeface="Times New Roman"/>
                <a:cs typeface="Times New Roman"/>
              </a:rPr>
              <a:t>de </a:t>
            </a:r>
            <a:r>
              <a:rPr dirty="0" sz="1200">
                <a:latin typeface="Times New Roman"/>
                <a:cs typeface="Times New Roman"/>
              </a:rPr>
              <a:t>muy </a:t>
            </a:r>
            <a:r>
              <a:rPr dirty="0" sz="1200" spc="-5">
                <a:latin typeface="Times New Roman"/>
                <a:cs typeface="Times New Roman"/>
              </a:rPr>
              <a:t>alto tráfico,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tales como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centros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de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negocios.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[1]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88785" y="2604261"/>
            <a:ext cx="20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[3]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8120" y="5715380"/>
            <a:ext cx="5422265" cy="1136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Clúster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944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Clusters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 </a:t>
            </a:r>
            <a:r>
              <a:rPr dirty="0" sz="1200" spc="-5">
                <a:latin typeface="Times New Roman"/>
                <a:cs typeface="Times New Roman"/>
              </a:rPr>
              <a:t>conjunto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 </a:t>
            </a:r>
            <a:r>
              <a:rPr dirty="0" sz="1200" spc="-5">
                <a:latin typeface="Times New Roman"/>
                <a:cs typeface="Times New Roman"/>
              </a:rPr>
              <a:t>grupo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células.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229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Se Agrupan</a:t>
            </a:r>
            <a:r>
              <a:rPr dirty="0" sz="1200">
                <a:latin typeface="Times New Roman"/>
                <a:cs typeface="Times New Roman"/>
              </a:rPr>
              <a:t> la totalidad de </a:t>
            </a:r>
            <a:r>
              <a:rPr dirty="0" sz="1200" spc="-5">
                <a:latin typeface="Times New Roman"/>
                <a:cs typeface="Times New Roman"/>
              </a:rPr>
              <a:t>las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frecuencias</a:t>
            </a:r>
            <a:r>
              <a:rPr dirty="0" sz="1200">
                <a:latin typeface="Times New Roman"/>
                <a:cs typeface="Times New Roman"/>
              </a:rPr>
              <a:t> disponibles por la </a:t>
            </a:r>
            <a:r>
              <a:rPr dirty="0" sz="1200" spc="-5">
                <a:latin typeface="Times New Roman"/>
                <a:cs typeface="Times New Roman"/>
              </a:rPr>
              <a:t>red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celular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09200"/>
              </a:lnSpc>
              <a:spcBef>
                <a:spcPts val="10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Ningún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canal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vuelve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utilizar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dentro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cluster.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clusters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agrupan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7, 12 o 21 </a:t>
            </a:r>
            <a:r>
              <a:rPr dirty="0" sz="1200" spc="-5">
                <a:latin typeface="Times New Roman"/>
                <a:cs typeface="Times New Roman"/>
              </a:rPr>
              <a:t>celdas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7097" y="9327591"/>
            <a:ext cx="20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[4]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710" y="1892934"/>
            <a:ext cx="5057775" cy="8191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001" y="3055648"/>
            <a:ext cx="4160042" cy="247250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96900" y="7144454"/>
            <a:ext cx="3731903" cy="23179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5791"/>
            <a:ext cx="5423535" cy="1138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REUTILIZACIÓN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FRECUENCIAS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10000"/>
              </a:lnSpc>
              <a:spcBef>
                <a:spcPts val="80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Permiten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reutilizar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canales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frecuencia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distintas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zonas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geográficas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garantizar </a:t>
            </a:r>
            <a:r>
              <a:rPr dirty="0" sz="1200">
                <a:latin typeface="Times New Roman"/>
                <a:cs typeface="Times New Roman"/>
              </a:rPr>
              <a:t>un </a:t>
            </a:r>
            <a:r>
              <a:rPr dirty="0" sz="1200" spc="-5">
                <a:latin typeface="Times New Roman"/>
                <a:cs typeface="Times New Roman"/>
              </a:rPr>
              <a:t>nivel</a:t>
            </a:r>
            <a:r>
              <a:rPr dirty="0" sz="1200">
                <a:latin typeface="Times New Roman"/>
                <a:cs typeface="Times New Roman"/>
              </a:rPr>
              <a:t> de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interferencia</a:t>
            </a:r>
            <a:r>
              <a:rPr dirty="0" sz="1200" spc="-5">
                <a:latin typeface="Times New Roman"/>
                <a:cs typeface="Times New Roman"/>
              </a:rPr>
              <a:t> adecuado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Usuarios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diferentes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clusters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pueden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usar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simultáneamente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mismo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canal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229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Se</a:t>
            </a:r>
            <a:r>
              <a:rPr dirty="0" sz="1200">
                <a:latin typeface="Times New Roman"/>
                <a:cs typeface="Times New Roman"/>
              </a:rPr>
              <a:t> la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realiza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debido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escaso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espectro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frecuencias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[5]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5361558"/>
            <a:ext cx="5423535" cy="2828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CAPACIDAD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UN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ÁREA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GEOGRÁFICA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200">
                <a:latin typeface="Times New Roman"/>
                <a:cs typeface="Times New Roman"/>
              </a:rPr>
              <a:t>La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capacidad</a:t>
            </a:r>
            <a:r>
              <a:rPr dirty="0" sz="1200">
                <a:latin typeface="Times New Roman"/>
                <a:cs typeface="Times New Roman"/>
              </a:rPr>
              <a:t> de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 grupo de</a:t>
            </a:r>
            <a:r>
              <a:rPr dirty="0" sz="1200" spc="-5">
                <a:latin typeface="Times New Roman"/>
                <a:cs typeface="Times New Roman"/>
              </a:rPr>
              <a:t> celdas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está</a:t>
            </a:r>
            <a:r>
              <a:rPr dirty="0" sz="1200">
                <a:latin typeface="Times New Roman"/>
                <a:cs typeface="Times New Roman"/>
              </a:rPr>
              <a:t> dada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por: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</a:t>
            </a:r>
            <a:r>
              <a:rPr dirty="0" sz="1200" b="1">
                <a:latin typeface="Times New Roman"/>
                <a:cs typeface="Times New Roman"/>
              </a:rPr>
              <a:t> = </a:t>
            </a:r>
            <a:r>
              <a:rPr dirty="0" sz="1200" spc="-5" b="1">
                <a:latin typeface="Times New Roman"/>
                <a:cs typeface="Times New Roman"/>
              </a:rPr>
              <a:t>kN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790"/>
              </a:spcBef>
            </a:pPr>
            <a:r>
              <a:rPr dirty="0" sz="1200" spc="-5">
                <a:latin typeface="Times New Roman"/>
                <a:cs typeface="Times New Roman"/>
              </a:rPr>
              <a:t>Si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grupo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celdas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repite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veces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dentro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de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área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geográfica,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entonces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capacidad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total </a:t>
            </a:r>
            <a:r>
              <a:rPr dirty="0" sz="1200">
                <a:latin typeface="Times New Roman"/>
                <a:cs typeface="Times New Roman"/>
              </a:rPr>
              <a:t>(C) de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dicha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área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está </a:t>
            </a:r>
            <a:r>
              <a:rPr dirty="0" sz="1200" spc="-5">
                <a:latin typeface="Times New Roman"/>
                <a:cs typeface="Times New Roman"/>
              </a:rPr>
              <a:t>dada </a:t>
            </a:r>
            <a:r>
              <a:rPr dirty="0" sz="1200">
                <a:latin typeface="Times New Roman"/>
                <a:cs typeface="Times New Roman"/>
              </a:rPr>
              <a:t>por: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</a:pPr>
            <a:r>
              <a:rPr dirty="0" sz="1200" spc="-5" b="1">
                <a:latin typeface="Times New Roman"/>
                <a:cs typeface="Times New Roman"/>
              </a:rPr>
              <a:t>C=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MkN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=MS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200" spc="-5" b="1">
                <a:latin typeface="Times New Roman"/>
                <a:cs typeface="Times New Roman"/>
              </a:rPr>
              <a:t>Ejemplo: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944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S=660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229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N=4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M=4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229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k=165.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1200" spc="-5">
                <a:latin typeface="Times New Roman"/>
                <a:cs typeface="Times New Roman"/>
              </a:rPr>
              <a:t>Entonces: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C=2640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7480" y="2201400"/>
            <a:ext cx="4705350" cy="30671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5791"/>
            <a:ext cx="2580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MÉTODOS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ACCESO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MÚLTIPLE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4142358"/>
            <a:ext cx="9144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Comparación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8120" y="8199881"/>
            <a:ext cx="5270500" cy="1516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46799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[6]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200" spc="-5" b="1">
                <a:latin typeface="Times New Roman"/>
                <a:cs typeface="Times New Roman"/>
              </a:rPr>
              <a:t>GEOMETRÍA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CELULAR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El</a:t>
            </a:r>
            <a:r>
              <a:rPr dirty="0" sz="1200" spc="-5">
                <a:latin typeface="Times New Roman"/>
                <a:cs typeface="Times New Roman"/>
              </a:rPr>
              <a:t> área </a:t>
            </a:r>
            <a:r>
              <a:rPr dirty="0" sz="1200" spc="5">
                <a:latin typeface="Times New Roman"/>
                <a:cs typeface="Times New Roman"/>
              </a:rPr>
              <a:t>de</a:t>
            </a:r>
            <a:r>
              <a:rPr dirty="0" sz="1200" spc="-5">
                <a:latin typeface="Times New Roman"/>
                <a:cs typeface="Times New Roman"/>
              </a:rPr>
              <a:t> cobertura </a:t>
            </a:r>
            <a:r>
              <a:rPr dirty="0" sz="1200" spc="5">
                <a:latin typeface="Times New Roman"/>
                <a:cs typeface="Times New Roman"/>
              </a:rPr>
              <a:t>de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una</a:t>
            </a:r>
            <a:r>
              <a:rPr dirty="0" sz="1200" spc="-5">
                <a:latin typeface="Times New Roman"/>
                <a:cs typeface="Times New Roman"/>
              </a:rPr>
              <a:t> BS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forma</a:t>
            </a:r>
            <a:endParaRPr sz="1200">
              <a:latin typeface="Times New Roman"/>
              <a:cs typeface="Times New Roman"/>
            </a:endParaRPr>
          </a:p>
          <a:p>
            <a:pPr marL="469265" marR="485140" indent="-228600">
              <a:lnSpc>
                <a:spcPct val="109100"/>
              </a:lnSpc>
              <a:spcBef>
                <a:spcPts val="10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comienzo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los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sistemas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celulares: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necesidad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utilizar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forma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geométrica regular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La </a:t>
            </a:r>
            <a:r>
              <a:rPr dirty="0" sz="1200" spc="-5">
                <a:latin typeface="Times New Roman"/>
                <a:cs typeface="Times New Roman"/>
              </a:rPr>
              <a:t>elección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inmediata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(cobertura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circular)</a:t>
            </a:r>
            <a:r>
              <a:rPr dirty="0" sz="1200">
                <a:latin typeface="Times New Roman"/>
                <a:cs typeface="Times New Roman"/>
              </a:rPr>
              <a:t> no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válida: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zonas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solapamiento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4871" y="1273661"/>
            <a:ext cx="5197343" cy="27444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2008" y="4552322"/>
            <a:ext cx="6254523" cy="34997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6669" y="2581400"/>
            <a:ext cx="5009515" cy="424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09200"/>
              </a:lnSpc>
              <a:spcBef>
                <a:spcPts val="10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El </a:t>
            </a:r>
            <a:r>
              <a:rPr dirty="0" sz="1200" spc="-5">
                <a:latin typeface="Times New Roman"/>
                <a:cs typeface="Times New Roman"/>
              </a:rPr>
              <a:t>hexágono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que tiene un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área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mayor: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necesitan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menos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 </a:t>
            </a:r>
            <a:r>
              <a:rPr dirty="0" sz="1200">
                <a:latin typeface="Times New Roman"/>
                <a:cs typeface="Times New Roman"/>
              </a:rPr>
              <a:t>cubrir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</a:t>
            </a:r>
            <a:r>
              <a:rPr dirty="0" sz="1200" spc="-5">
                <a:latin typeface="Times New Roman"/>
                <a:cs typeface="Times New Roman"/>
              </a:rPr>
              <a:t> terreno</a:t>
            </a:r>
            <a:r>
              <a:rPr dirty="0" sz="1200">
                <a:latin typeface="Times New Roman"/>
                <a:cs typeface="Times New Roman"/>
              </a:rPr>
              <a:t> [1]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4601082"/>
            <a:ext cx="5424805" cy="2574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PLANEACIÓN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CELULAR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200" spc="-5" b="1">
                <a:latin typeface="Times New Roman"/>
                <a:cs typeface="Times New Roman"/>
              </a:rPr>
              <a:t>Sectorización</a:t>
            </a:r>
            <a:endParaRPr sz="1200">
              <a:latin typeface="Times New Roman"/>
              <a:cs typeface="Times New Roman"/>
            </a:endParaRPr>
          </a:p>
          <a:p>
            <a:pPr algn="just" marL="469265" marR="5080" indent="-228600">
              <a:lnSpc>
                <a:spcPct val="110100"/>
              </a:lnSpc>
              <a:spcBef>
                <a:spcPts val="805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Consi</a:t>
            </a:r>
            <a:r>
              <a:rPr dirty="0" sz="1200" spc="-5">
                <a:latin typeface="Times New Roman"/>
                <a:cs typeface="Times New Roman"/>
              </a:rPr>
              <a:t>ste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n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dividir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una</a:t>
            </a:r>
            <a:r>
              <a:rPr dirty="0" sz="1200" spc="-8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cé</a:t>
            </a:r>
            <a:r>
              <a:rPr dirty="0" sz="1200">
                <a:latin typeface="Times New Roman"/>
                <a:cs typeface="Times New Roman"/>
              </a:rPr>
              <a:t>lula</a:t>
            </a:r>
            <a:r>
              <a:rPr dirty="0" sz="1200" spc="-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n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</a:t>
            </a:r>
            <a:r>
              <a:rPr dirty="0" sz="1200">
                <a:latin typeface="Times New Roman"/>
                <a:cs typeface="Times New Roman"/>
              </a:rPr>
              <a:t>onjunto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d</a:t>
            </a:r>
            <a:r>
              <a:rPr dirty="0" sz="1200">
                <a:latin typeface="Times New Roman"/>
                <a:cs typeface="Times New Roman"/>
              </a:rPr>
              <a:t>e</a:t>
            </a:r>
            <a:r>
              <a:rPr dirty="0" sz="1200" spc="-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</a:t>
            </a:r>
            <a:r>
              <a:rPr dirty="0" sz="1200">
                <a:latin typeface="Times New Roman"/>
                <a:cs typeface="Times New Roman"/>
              </a:rPr>
              <a:t>e</a:t>
            </a:r>
            <a:r>
              <a:rPr dirty="0" sz="1200" spc="5">
                <a:latin typeface="Times New Roman"/>
                <a:cs typeface="Times New Roman"/>
              </a:rPr>
              <a:t>c</a:t>
            </a:r>
            <a:r>
              <a:rPr dirty="0" sz="1200">
                <a:latin typeface="Times New Roman"/>
                <a:cs typeface="Times New Roman"/>
              </a:rPr>
              <a:t>tor</a:t>
            </a:r>
            <a:r>
              <a:rPr dirty="0" sz="1200" spc="-10">
                <a:latin typeface="Times New Roman"/>
                <a:cs typeface="Times New Roman"/>
              </a:rPr>
              <a:t>e</a:t>
            </a:r>
            <a:r>
              <a:rPr dirty="0" sz="1200" spc="-5">
                <a:latin typeface="Times New Roman"/>
                <a:cs typeface="Times New Roman"/>
              </a:rPr>
              <a:t>s,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</a:t>
            </a:r>
            <a:r>
              <a:rPr dirty="0" sz="1200" spc="10">
                <a:latin typeface="Times New Roman"/>
                <a:cs typeface="Times New Roman"/>
              </a:rPr>
              <a:t>d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uno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sus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</a:t>
            </a:r>
            <a:r>
              <a:rPr dirty="0" sz="1200" spc="5">
                <a:latin typeface="Times New Roman"/>
                <a:cs typeface="Times New Roman"/>
              </a:rPr>
              <a:t>r</a:t>
            </a:r>
            <a:r>
              <a:rPr dirty="0" sz="1200">
                <a:latin typeface="Times New Roman"/>
                <a:cs typeface="Times New Roman"/>
              </a:rPr>
              <a:t>opias  </a:t>
            </a:r>
            <a:r>
              <a:rPr dirty="0" sz="1200" spc="-5">
                <a:latin typeface="Times New Roman"/>
                <a:cs typeface="Times New Roman"/>
              </a:rPr>
              <a:t>frecuencias, </a:t>
            </a:r>
            <a:r>
              <a:rPr dirty="0" sz="1200">
                <a:latin typeface="Times New Roman"/>
                <a:cs typeface="Times New Roman"/>
              </a:rPr>
              <a:t>a cada sector </a:t>
            </a:r>
            <a:r>
              <a:rPr dirty="0" sz="1200" spc="-5">
                <a:latin typeface="Times New Roman"/>
                <a:cs typeface="Times New Roman"/>
              </a:rPr>
              <a:t>se </a:t>
            </a:r>
            <a:r>
              <a:rPr dirty="0" sz="1200">
                <a:latin typeface="Times New Roman"/>
                <a:cs typeface="Times New Roman"/>
              </a:rPr>
              <a:t>le </a:t>
            </a:r>
            <a:r>
              <a:rPr dirty="0" sz="1200" spc="-5">
                <a:latin typeface="Times New Roman"/>
                <a:cs typeface="Times New Roman"/>
              </a:rPr>
              <a:t>asigna </a:t>
            </a:r>
            <a:r>
              <a:rPr dirty="0" sz="1200">
                <a:latin typeface="Times New Roman"/>
                <a:cs typeface="Times New Roman"/>
              </a:rPr>
              <a:t>un subconjunto de </a:t>
            </a:r>
            <a:r>
              <a:rPr dirty="0" sz="1200" spc="-5">
                <a:latin typeface="Times New Roman"/>
                <a:cs typeface="Times New Roman"/>
              </a:rPr>
              <a:t>frecuencias </a:t>
            </a:r>
            <a:r>
              <a:rPr dirty="0" sz="1200">
                <a:latin typeface="Times New Roman"/>
                <a:cs typeface="Times New Roman"/>
              </a:rPr>
              <a:t>y </a:t>
            </a:r>
            <a:r>
              <a:rPr dirty="0" sz="1200" spc="-5">
                <a:latin typeface="Times New Roman"/>
                <a:cs typeface="Times New Roman"/>
              </a:rPr>
              <a:t>se usan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antenas direccionales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 </a:t>
            </a:r>
            <a:r>
              <a:rPr dirty="0" sz="1200" spc="-5">
                <a:latin typeface="Times New Roman"/>
                <a:cs typeface="Times New Roman"/>
              </a:rPr>
              <a:t>base,</a:t>
            </a:r>
            <a:r>
              <a:rPr dirty="0" sz="1200">
                <a:latin typeface="Times New Roman"/>
                <a:cs typeface="Times New Roman"/>
              </a:rPr>
              <a:t> para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dar cobertura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cada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sector.</a:t>
            </a:r>
            <a:endParaRPr sz="1200">
              <a:latin typeface="Times New Roman"/>
              <a:cs typeface="Times New Roman"/>
            </a:endParaRPr>
          </a:p>
          <a:p>
            <a:pPr algn="just" marL="469265" indent="-229235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Se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suelen</a:t>
            </a:r>
            <a:r>
              <a:rPr dirty="0" sz="1200">
                <a:latin typeface="Times New Roman"/>
                <a:cs typeface="Times New Roman"/>
              </a:rPr>
              <a:t> dividir</a:t>
            </a:r>
            <a:r>
              <a:rPr dirty="0" sz="1200" spc="-5">
                <a:latin typeface="Times New Roman"/>
                <a:cs typeface="Times New Roman"/>
              </a:rPr>
              <a:t> desde</a:t>
            </a:r>
            <a:r>
              <a:rPr dirty="0" sz="1200">
                <a:latin typeface="Times New Roman"/>
                <a:cs typeface="Times New Roman"/>
              </a:rPr>
              <a:t> 3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6 </a:t>
            </a:r>
            <a:r>
              <a:rPr dirty="0" sz="1200" spc="-5">
                <a:latin typeface="Times New Roman"/>
                <a:cs typeface="Times New Roman"/>
              </a:rPr>
              <a:t>sectores.</a:t>
            </a:r>
            <a:endParaRPr sz="1200">
              <a:latin typeface="Times New Roman"/>
              <a:cs typeface="Times New Roman"/>
            </a:endParaRPr>
          </a:p>
          <a:p>
            <a:pPr algn="just" marL="469265" marR="7620" indent="-228600">
              <a:lnSpc>
                <a:spcPct val="110000"/>
              </a:lnSpc>
              <a:spcBef>
                <a:spcPts val="80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La </a:t>
            </a:r>
            <a:r>
              <a:rPr dirty="0" sz="1200" spc="-5">
                <a:latin typeface="Times New Roman"/>
                <a:cs typeface="Times New Roman"/>
              </a:rPr>
              <a:t>capacidad </a:t>
            </a:r>
            <a:r>
              <a:rPr dirty="0" sz="1200">
                <a:latin typeface="Times New Roman"/>
                <a:cs typeface="Times New Roman"/>
              </a:rPr>
              <a:t>no </a:t>
            </a:r>
            <a:r>
              <a:rPr dirty="0" sz="1200" spc="-5">
                <a:latin typeface="Times New Roman"/>
                <a:cs typeface="Times New Roman"/>
              </a:rPr>
              <a:t>se incrementa, pero se </a:t>
            </a:r>
            <a:r>
              <a:rPr dirty="0" sz="1200">
                <a:latin typeface="Times New Roman"/>
                <a:cs typeface="Times New Roman"/>
              </a:rPr>
              <a:t>disminuye </a:t>
            </a:r>
            <a:r>
              <a:rPr dirty="0" sz="1200" spc="-5">
                <a:latin typeface="Times New Roman"/>
                <a:cs typeface="Times New Roman"/>
              </a:rPr>
              <a:t>el </a:t>
            </a:r>
            <a:r>
              <a:rPr dirty="0" sz="1200">
                <a:latin typeface="Times New Roman"/>
                <a:cs typeface="Times New Roman"/>
              </a:rPr>
              <a:t>nivel de </a:t>
            </a:r>
            <a:r>
              <a:rPr dirty="0" sz="1200" spc="-5">
                <a:latin typeface="Times New Roman"/>
                <a:cs typeface="Times New Roman"/>
              </a:rPr>
              <a:t>interferencia en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general</a:t>
            </a:r>
            <a:endParaRPr sz="1200">
              <a:latin typeface="Times New Roman"/>
              <a:cs typeface="Times New Roman"/>
            </a:endParaRPr>
          </a:p>
          <a:p>
            <a:pPr algn="just" marL="469265" marR="5080" indent="-228600">
              <a:lnSpc>
                <a:spcPct val="109200"/>
              </a:lnSpc>
              <a:spcBef>
                <a:spcPts val="110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Incremento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reuso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de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frecuencias,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aumentando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número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mayor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de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usuarios.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[7]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[1]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dirty="0" sz="1200" b="1">
                <a:latin typeface="Times New Roman"/>
                <a:cs typeface="Times New Roman"/>
              </a:rPr>
              <a:t>Tipos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sectorización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0529" y="947419"/>
            <a:ext cx="1533524" cy="14763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68409" y="3114057"/>
            <a:ext cx="3951301" cy="12963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23372" y="7350271"/>
            <a:ext cx="3850688" cy="23370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5791"/>
            <a:ext cx="4803140" cy="1149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Sectorización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120º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95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Sólo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19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canales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sector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(57/3)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Cada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sector </a:t>
            </a:r>
            <a:r>
              <a:rPr dirty="0" sz="1200">
                <a:latin typeface="Times New Roman"/>
                <a:cs typeface="Times New Roman"/>
              </a:rPr>
              <a:t>soporta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11.2 </a:t>
            </a:r>
            <a:r>
              <a:rPr dirty="0" sz="1200" spc="-5">
                <a:latin typeface="Times New Roman"/>
                <a:cs typeface="Times New Roman"/>
              </a:rPr>
              <a:t>Erlangs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2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Cada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celda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11.2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x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33.6</a:t>
            </a:r>
            <a:r>
              <a:rPr dirty="0" sz="1200" spc="-5">
                <a:latin typeface="Times New Roman"/>
                <a:cs typeface="Times New Roman"/>
              </a:rPr>
              <a:t> Erlangs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229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1008 </a:t>
            </a:r>
            <a:r>
              <a:rPr dirty="0" sz="1200" spc="-5">
                <a:latin typeface="Times New Roman"/>
                <a:cs typeface="Times New Roman"/>
              </a:rPr>
              <a:t>llamadas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hora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(24% menos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respecto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caso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omnidireccional)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5537072"/>
            <a:ext cx="4726305" cy="1148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Sectorización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60º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944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Sólo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9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canales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sector.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229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Cada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sector </a:t>
            </a:r>
            <a:r>
              <a:rPr dirty="0" sz="1200">
                <a:latin typeface="Times New Roman"/>
                <a:cs typeface="Times New Roman"/>
              </a:rPr>
              <a:t>soporta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3.78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Erlangs.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Por cada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celda</a:t>
            </a:r>
            <a:r>
              <a:rPr dirty="0" sz="1200" spc="-5">
                <a:latin typeface="Times New Roman"/>
                <a:cs typeface="Times New Roman"/>
              </a:rPr>
              <a:t> A</a:t>
            </a:r>
            <a:r>
              <a:rPr dirty="0" sz="1200">
                <a:latin typeface="Times New Roman"/>
                <a:cs typeface="Times New Roman"/>
              </a:rPr>
              <a:t> =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3.78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x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6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22.7</a:t>
            </a:r>
            <a:r>
              <a:rPr dirty="0" sz="1200" spc="-5">
                <a:latin typeface="Times New Roman"/>
                <a:cs typeface="Times New Roman"/>
              </a:rPr>
              <a:t> Erlangs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2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680 </a:t>
            </a:r>
            <a:r>
              <a:rPr dirty="0" sz="1200" spc="-5">
                <a:latin typeface="Times New Roman"/>
                <a:cs typeface="Times New Roman"/>
              </a:rPr>
              <a:t>llamadas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hora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(49% menos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respecto</a:t>
            </a:r>
            <a:r>
              <a:rPr dirty="0" sz="1200">
                <a:latin typeface="Times New Roman"/>
                <a:cs typeface="Times New Roman"/>
              </a:rPr>
              <a:t> 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caso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omnidireccional)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8449" y="2361345"/>
            <a:ext cx="4996971" cy="285490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1075" y="7054798"/>
            <a:ext cx="4912671" cy="22025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5791"/>
            <a:ext cx="5426075" cy="1126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Área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localización</a:t>
            </a:r>
            <a:endParaRPr sz="1200">
              <a:latin typeface="Times New Roman"/>
              <a:cs typeface="Times New Roman"/>
            </a:endParaRPr>
          </a:p>
          <a:p>
            <a:pPr algn="just" marL="469265" indent="-229235">
              <a:lnSpc>
                <a:spcPct val="100000"/>
              </a:lnSpc>
              <a:spcBef>
                <a:spcPts val="950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El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área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de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localización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aquella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formada</a:t>
            </a:r>
            <a:r>
              <a:rPr dirty="0" sz="1200">
                <a:latin typeface="Times New Roman"/>
                <a:cs typeface="Times New Roman"/>
              </a:rPr>
              <a:t> por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conjunto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células</a:t>
            </a:r>
            <a:endParaRPr sz="1200">
              <a:latin typeface="Times New Roman"/>
              <a:cs typeface="Times New Roman"/>
            </a:endParaRPr>
          </a:p>
          <a:p>
            <a:pPr algn="just" marL="469265" marR="5080" indent="-228600">
              <a:lnSpc>
                <a:spcPct val="109600"/>
              </a:lnSpc>
              <a:spcBef>
                <a:spcPts val="100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Determinan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área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donde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encuentra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móvil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células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través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de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cuales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 emitirá </a:t>
            </a:r>
            <a:r>
              <a:rPr dirty="0" sz="1200">
                <a:latin typeface="Times New Roman"/>
                <a:cs typeface="Times New Roman"/>
              </a:rPr>
              <a:t>un </a:t>
            </a:r>
            <a:r>
              <a:rPr dirty="0" sz="1200" spc="-5">
                <a:latin typeface="Times New Roman"/>
                <a:cs typeface="Times New Roman"/>
              </a:rPr>
              <a:t>mensaje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búsqueda </a:t>
            </a:r>
            <a:r>
              <a:rPr dirty="0" sz="1200">
                <a:latin typeface="Times New Roman"/>
                <a:cs typeface="Times New Roman"/>
              </a:rPr>
              <a:t>para </a:t>
            </a:r>
            <a:r>
              <a:rPr dirty="0" sz="1200" spc="-5">
                <a:latin typeface="Times New Roman"/>
                <a:cs typeface="Times New Roman"/>
              </a:rPr>
              <a:t>este </a:t>
            </a:r>
            <a:r>
              <a:rPr dirty="0" sz="1200">
                <a:latin typeface="Times New Roman"/>
                <a:cs typeface="Times New Roman"/>
              </a:rPr>
              <a:t>móvil, </a:t>
            </a:r>
            <a:r>
              <a:rPr dirty="0" sz="1200" spc="-5">
                <a:latin typeface="Times New Roman"/>
                <a:cs typeface="Times New Roman"/>
              </a:rPr>
              <a:t>en caso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llamadas entrantes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 </a:t>
            </a:r>
            <a:r>
              <a:rPr dirty="0" sz="1200">
                <a:latin typeface="Times New Roman"/>
                <a:cs typeface="Times New Roman"/>
              </a:rPr>
              <a:t>mismo [1]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2085" y="3877182"/>
            <a:ext cx="20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[7]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8120" y="4166742"/>
            <a:ext cx="645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Ejercicio.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8120" y="7686293"/>
            <a:ext cx="1765300" cy="2077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ANTENAS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200" spc="-5" b="1">
                <a:latin typeface="Times New Roman"/>
                <a:cs typeface="Times New Roman"/>
              </a:rPr>
              <a:t>Parámetros de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las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Antenas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95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Ganancia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2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Patrón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radiación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229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Directividad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Polarización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22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Impedancia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Efectos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terrestres</a:t>
            </a:r>
            <a:endParaRPr sz="1200">
              <a:latin typeface="Times New Roman"/>
              <a:cs typeface="Times New Roman"/>
            </a:endParaRPr>
          </a:p>
          <a:p>
            <a:pPr marL="469265" indent="-229235">
              <a:lnSpc>
                <a:spcPct val="100000"/>
              </a:lnSpc>
              <a:spcBef>
                <a:spcPts val="229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Ancho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banda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6963" y="2145791"/>
            <a:ext cx="4601592" cy="18385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6249" y="4597274"/>
            <a:ext cx="5054283" cy="29956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5791"/>
            <a:ext cx="5424170" cy="8775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Patrones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Radiación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las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Antenas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3299"/>
              </a:lnSpc>
              <a:spcBef>
                <a:spcPts val="805"/>
              </a:spcBef>
            </a:pPr>
            <a:r>
              <a:rPr dirty="0" sz="1200">
                <a:latin typeface="Times New Roman"/>
                <a:cs typeface="Times New Roman"/>
              </a:rPr>
              <a:t>El </a:t>
            </a:r>
            <a:r>
              <a:rPr dirty="0" sz="1200" spc="-5">
                <a:latin typeface="Times New Roman"/>
                <a:cs typeface="Times New Roman"/>
              </a:rPr>
              <a:t>patrón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radiación </a:t>
            </a:r>
            <a:r>
              <a:rPr dirty="0" sz="1200">
                <a:latin typeface="Times New Roman"/>
                <a:cs typeface="Times New Roman"/>
              </a:rPr>
              <a:t>de una </a:t>
            </a:r>
            <a:r>
              <a:rPr dirty="0" sz="1200" spc="-5">
                <a:latin typeface="Times New Roman"/>
                <a:cs typeface="Times New Roman"/>
              </a:rPr>
              <a:t>antena en </a:t>
            </a:r>
            <a:r>
              <a:rPr dirty="0" sz="1200">
                <a:latin typeface="Times New Roman"/>
                <a:cs typeface="Times New Roman"/>
              </a:rPr>
              <a:t>una </a:t>
            </a:r>
            <a:r>
              <a:rPr dirty="0" sz="1200" spc="-5">
                <a:latin typeface="Times New Roman"/>
                <a:cs typeface="Times New Roman"/>
              </a:rPr>
              <a:t>representación gráfica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las características </a:t>
            </a:r>
            <a:r>
              <a:rPr dirty="0" sz="1200">
                <a:latin typeface="Times New Roman"/>
                <a:cs typeface="Times New Roman"/>
              </a:rPr>
              <a:t> de </a:t>
            </a:r>
            <a:r>
              <a:rPr dirty="0" sz="1200" spc="-5">
                <a:latin typeface="Times New Roman"/>
                <a:cs typeface="Times New Roman"/>
              </a:rPr>
              <a:t>radiación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ella en </a:t>
            </a:r>
            <a:r>
              <a:rPr dirty="0" sz="1200">
                <a:latin typeface="Times New Roman"/>
                <a:cs typeface="Times New Roman"/>
              </a:rPr>
              <a:t>función de la potencia, tanto </a:t>
            </a:r>
            <a:r>
              <a:rPr dirty="0" sz="1200" spc="-5">
                <a:latin typeface="Times New Roman"/>
                <a:cs typeface="Times New Roman"/>
              </a:rPr>
              <a:t>en dirección </a:t>
            </a:r>
            <a:r>
              <a:rPr dirty="0" sz="1200">
                <a:latin typeface="Times New Roman"/>
                <a:cs typeface="Times New Roman"/>
              </a:rPr>
              <a:t>horizontal </a:t>
            </a:r>
            <a:r>
              <a:rPr dirty="0" sz="1200" spc="-5">
                <a:latin typeface="Times New Roman"/>
                <a:cs typeface="Times New Roman"/>
              </a:rPr>
              <a:t>como en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dirección vertical,</a:t>
            </a:r>
            <a:r>
              <a:rPr dirty="0" sz="1200">
                <a:latin typeface="Times New Roman"/>
                <a:cs typeface="Times New Roman"/>
              </a:rPr>
              <a:t> en sentido </a:t>
            </a:r>
            <a:r>
              <a:rPr dirty="0" sz="1200" spc="-5">
                <a:latin typeface="Times New Roman"/>
                <a:cs typeface="Times New Roman"/>
              </a:rPr>
              <a:t>con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</a:t>
            </a:r>
            <a:r>
              <a:rPr dirty="0" sz="1200">
                <a:latin typeface="Times New Roman"/>
                <a:cs typeface="Times New Roman"/>
              </a:rPr>
              <a:t> suelo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[8]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120" y="5184521"/>
            <a:ext cx="5426710" cy="232918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200" spc="-5" b="1">
                <a:latin typeface="Times New Roman"/>
                <a:cs typeface="Times New Roman"/>
              </a:rPr>
              <a:t>TIPOS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ANTENAS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200" spc="-5" b="1">
                <a:latin typeface="Times New Roman"/>
                <a:cs typeface="Times New Roman"/>
              </a:rPr>
              <a:t>Antenas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Inteligentes</a:t>
            </a:r>
            <a:endParaRPr sz="1200">
              <a:latin typeface="Times New Roman"/>
              <a:cs typeface="Times New Roman"/>
            </a:endParaRPr>
          </a:p>
          <a:p>
            <a:pPr algn="just" marL="697865" marR="5715" indent="-228600">
              <a:lnSpc>
                <a:spcPct val="110000"/>
              </a:lnSpc>
              <a:spcBef>
                <a:spcPts val="805"/>
              </a:spcBef>
              <a:buFont typeface="Symbol"/>
              <a:buChar char=""/>
              <a:tabLst>
                <a:tab pos="6985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Modo omnidireccional. </a:t>
            </a:r>
            <a:r>
              <a:rPr dirty="0" sz="1200">
                <a:latin typeface="Times New Roman"/>
                <a:cs typeface="Times New Roman"/>
              </a:rPr>
              <a:t>La antena </a:t>
            </a:r>
            <a:r>
              <a:rPr dirty="0" sz="1200" spc="-5">
                <a:latin typeface="Times New Roman"/>
                <a:cs typeface="Times New Roman"/>
              </a:rPr>
              <a:t>en este </a:t>
            </a:r>
            <a:r>
              <a:rPr dirty="0" sz="1200">
                <a:latin typeface="Times New Roman"/>
                <a:cs typeface="Times New Roman"/>
              </a:rPr>
              <a:t>modo funciona </a:t>
            </a:r>
            <a:r>
              <a:rPr dirty="0" sz="1200" spc="-5">
                <a:latin typeface="Times New Roman"/>
                <a:cs typeface="Times New Roman"/>
              </a:rPr>
              <a:t>exactamente </a:t>
            </a:r>
            <a:r>
              <a:rPr dirty="0" sz="1200">
                <a:latin typeface="Times New Roman"/>
                <a:cs typeface="Times New Roman"/>
              </a:rPr>
              <a:t>igual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antenas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convencionales,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decir, </a:t>
            </a:r>
            <a:r>
              <a:rPr dirty="0" sz="1200" spc="-5">
                <a:latin typeface="Times New Roman"/>
                <a:cs typeface="Times New Roman"/>
              </a:rPr>
              <a:t>emite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señal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misma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intensidad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hacia todas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direcciones.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[8]</a:t>
            </a:r>
            <a:endParaRPr sz="1200">
              <a:latin typeface="Times New Roman"/>
              <a:cs typeface="Times New Roman"/>
            </a:endParaRPr>
          </a:p>
          <a:p>
            <a:pPr algn="just" marL="697865" marR="5080" indent="-228600">
              <a:lnSpc>
                <a:spcPct val="110000"/>
              </a:lnSpc>
              <a:spcBef>
                <a:spcPts val="95"/>
              </a:spcBef>
              <a:buFont typeface="Symbol"/>
              <a:buChar char=""/>
              <a:tabLst>
                <a:tab pos="69850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Modo direccional. </a:t>
            </a:r>
            <a:r>
              <a:rPr dirty="0" sz="1200">
                <a:latin typeface="Times New Roman"/>
                <a:cs typeface="Times New Roman"/>
              </a:rPr>
              <a:t>En </a:t>
            </a:r>
            <a:r>
              <a:rPr dirty="0" sz="1200" spc="-10">
                <a:latin typeface="Times New Roman"/>
                <a:cs typeface="Times New Roman"/>
              </a:rPr>
              <a:t>este </a:t>
            </a:r>
            <a:r>
              <a:rPr dirty="0" sz="1200">
                <a:latin typeface="Times New Roman"/>
                <a:cs typeface="Times New Roman"/>
              </a:rPr>
              <a:t>modo, la </a:t>
            </a:r>
            <a:r>
              <a:rPr dirty="0" sz="1200" spc="-5">
                <a:latin typeface="Times New Roman"/>
                <a:cs typeface="Times New Roman"/>
              </a:rPr>
              <a:t>antena emite señal </a:t>
            </a:r>
            <a:r>
              <a:rPr dirty="0" sz="1200">
                <a:latin typeface="Times New Roman"/>
                <a:cs typeface="Times New Roman"/>
              </a:rPr>
              <a:t>en una sola </a:t>
            </a:r>
            <a:r>
              <a:rPr dirty="0" sz="1200" spc="-5">
                <a:latin typeface="Times New Roman"/>
                <a:cs typeface="Times New Roman"/>
              </a:rPr>
              <a:t>dirección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cierto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ángulo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apertura.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consecuencia</a:t>
            </a:r>
            <a:r>
              <a:rPr dirty="0" sz="1200" spc="-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transmitir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este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 traduce en </a:t>
            </a:r>
            <a:r>
              <a:rPr dirty="0" sz="1200">
                <a:latin typeface="Times New Roman"/>
                <a:cs typeface="Times New Roman"/>
              </a:rPr>
              <a:t>un mayor </a:t>
            </a:r>
            <a:r>
              <a:rPr dirty="0" sz="1200" spc="-5">
                <a:latin typeface="Times New Roman"/>
                <a:cs typeface="Times New Roman"/>
              </a:rPr>
              <a:t>alcance </a:t>
            </a:r>
            <a:r>
              <a:rPr dirty="0" sz="1200">
                <a:latin typeface="Times New Roman"/>
                <a:cs typeface="Times New Roman"/>
              </a:rPr>
              <a:t>hacia la dirección donde </a:t>
            </a:r>
            <a:r>
              <a:rPr dirty="0" sz="1200" spc="-5">
                <a:latin typeface="Times New Roman"/>
                <a:cs typeface="Times New Roman"/>
              </a:rPr>
              <a:t>emite </a:t>
            </a:r>
            <a:r>
              <a:rPr dirty="0" sz="1200">
                <a:latin typeface="Times New Roman"/>
                <a:cs typeface="Times New Roman"/>
              </a:rPr>
              <a:t>la </a:t>
            </a:r>
            <a:r>
              <a:rPr dirty="0" sz="1200" spc="-5">
                <a:latin typeface="Times New Roman"/>
                <a:cs typeface="Times New Roman"/>
              </a:rPr>
              <a:t>antena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debido </a:t>
            </a:r>
            <a:r>
              <a:rPr dirty="0" sz="1200">
                <a:latin typeface="Times New Roman"/>
                <a:cs typeface="Times New Roman"/>
              </a:rPr>
              <a:t>a que </a:t>
            </a:r>
            <a:r>
              <a:rPr dirty="0" sz="1200" spc="-5">
                <a:latin typeface="Times New Roman"/>
                <a:cs typeface="Times New Roman"/>
              </a:rPr>
              <a:t>ésta concentra </a:t>
            </a:r>
            <a:r>
              <a:rPr dirty="0" sz="1200">
                <a:latin typeface="Times New Roman"/>
                <a:cs typeface="Times New Roman"/>
              </a:rPr>
              <a:t>todo </a:t>
            </a:r>
            <a:r>
              <a:rPr dirty="0" sz="1200" spc="-5">
                <a:latin typeface="Times New Roman"/>
                <a:cs typeface="Times New Roman"/>
              </a:rPr>
              <a:t>su espectro </a:t>
            </a:r>
            <a:r>
              <a:rPr dirty="0" sz="1200" spc="15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potencia en </a:t>
            </a:r>
            <a:r>
              <a:rPr dirty="0" sz="1200">
                <a:latin typeface="Times New Roman"/>
                <a:cs typeface="Times New Roman"/>
              </a:rPr>
              <a:t>un rango </a:t>
            </a:r>
            <a:r>
              <a:rPr dirty="0" sz="1200" spc="5">
                <a:latin typeface="Times New Roman"/>
                <a:cs typeface="Times New Roman"/>
              </a:rPr>
              <a:t>de 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obertura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mucho menor. [8]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6154" y="1859533"/>
            <a:ext cx="3047999" cy="30480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94106" y="7630870"/>
            <a:ext cx="2949750" cy="19664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120" y="875791"/>
            <a:ext cx="5425440" cy="19170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Tipos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antenas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Inteligentes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200" spc="-5">
                <a:latin typeface="Times New Roman"/>
                <a:cs typeface="Times New Roman"/>
              </a:rPr>
              <a:t>Los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sistemas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Antenas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inteligentes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5">
                <a:latin typeface="Times New Roman"/>
                <a:cs typeface="Times New Roman"/>
              </a:rPr>
              <a:t> clasifican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tipos:</a:t>
            </a:r>
            <a:endParaRPr sz="1200">
              <a:latin typeface="Times New Roman"/>
              <a:cs typeface="Times New Roman"/>
            </a:endParaRPr>
          </a:p>
          <a:p>
            <a:pPr algn="just" marL="372110" indent="-229235">
              <a:lnSpc>
                <a:spcPct val="100000"/>
              </a:lnSpc>
              <a:spcBef>
                <a:spcPts val="1045"/>
              </a:spcBef>
              <a:buFont typeface="Symbol"/>
              <a:buChar char=""/>
              <a:tabLst>
                <a:tab pos="372745" algn="l"/>
              </a:tabLst>
            </a:pPr>
            <a:r>
              <a:rPr dirty="0" sz="1200" b="1">
                <a:latin typeface="Times New Roman"/>
                <a:cs typeface="Times New Roman"/>
              </a:rPr>
              <a:t>Haz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Conmutado (Switched </a:t>
            </a:r>
            <a:r>
              <a:rPr dirty="0" sz="1200" b="1">
                <a:latin typeface="Times New Roman"/>
                <a:cs typeface="Times New Roman"/>
              </a:rPr>
              <a:t>Beam)</a:t>
            </a:r>
            <a:endParaRPr sz="1200">
              <a:latin typeface="Times New Roman"/>
              <a:cs typeface="Times New Roman"/>
            </a:endParaRPr>
          </a:p>
          <a:p>
            <a:pPr algn="just" lvl="1" marL="697865" marR="5080" indent="-228600">
              <a:lnSpc>
                <a:spcPct val="110000"/>
              </a:lnSpc>
              <a:spcBef>
                <a:spcPts val="575"/>
              </a:spcBef>
              <a:buFont typeface="Symbol"/>
              <a:buChar char=""/>
              <a:tabLst>
                <a:tab pos="698500" algn="l"/>
              </a:tabLst>
            </a:pPr>
            <a:r>
              <a:rPr dirty="0" sz="1200">
                <a:latin typeface="Times New Roman"/>
                <a:cs typeface="Times New Roman"/>
              </a:rPr>
              <a:t>El </a:t>
            </a:r>
            <a:r>
              <a:rPr dirty="0" sz="1200" spc="-5">
                <a:latin typeface="Times New Roman"/>
                <a:cs typeface="Times New Roman"/>
              </a:rPr>
              <a:t>sistema genera varios haces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ángulos </a:t>
            </a:r>
            <a:r>
              <a:rPr dirty="0" sz="1200">
                <a:latin typeface="Times New Roman"/>
                <a:cs typeface="Times New Roman"/>
              </a:rPr>
              <a:t>prefijados que </a:t>
            </a:r>
            <a:r>
              <a:rPr dirty="0" sz="1200" spc="-5">
                <a:latin typeface="Times New Roman"/>
                <a:cs typeface="Times New Roman"/>
              </a:rPr>
              <a:t>se van </a:t>
            </a:r>
            <a:r>
              <a:rPr dirty="0" sz="1200">
                <a:latin typeface="Times New Roman"/>
                <a:cs typeface="Times New Roman"/>
              </a:rPr>
              <a:t>conmutando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secuencialmente </a:t>
            </a:r>
            <a:r>
              <a:rPr dirty="0" sz="1200">
                <a:latin typeface="Times New Roman"/>
                <a:cs typeface="Times New Roman"/>
              </a:rPr>
              <a:t>dando </a:t>
            </a:r>
            <a:r>
              <a:rPr dirty="0" sz="1200" spc="-5">
                <a:latin typeface="Times New Roman"/>
                <a:cs typeface="Times New Roman"/>
              </a:rPr>
              <a:t>como resultado </a:t>
            </a:r>
            <a:r>
              <a:rPr dirty="0" sz="1200">
                <a:latin typeface="Times New Roman"/>
                <a:cs typeface="Times New Roman"/>
              </a:rPr>
              <a:t>un barrido </a:t>
            </a:r>
            <a:r>
              <a:rPr dirty="0" sz="1200" spc="-5">
                <a:latin typeface="Times New Roman"/>
                <a:cs typeface="Times New Roman"/>
              </a:rPr>
              <a:t>discreto </a:t>
            </a:r>
            <a:r>
              <a:rPr dirty="0" sz="1200" spc="5">
                <a:latin typeface="Times New Roman"/>
                <a:cs typeface="Times New Roman"/>
              </a:rPr>
              <a:t>de </a:t>
            </a:r>
            <a:r>
              <a:rPr dirty="0" sz="1200">
                <a:latin typeface="Times New Roman"/>
                <a:cs typeface="Times New Roman"/>
              </a:rPr>
              <a:t>la zona de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cobertura en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posiciones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angulares</a:t>
            </a:r>
            <a:r>
              <a:rPr dirty="0" sz="1200">
                <a:latin typeface="Times New Roman"/>
                <a:cs typeface="Times New Roman"/>
              </a:rPr>
              <a:t> fijas.</a:t>
            </a:r>
            <a:endParaRPr sz="1200">
              <a:latin typeface="Times New Roman"/>
              <a:cs typeface="Times New Roman"/>
            </a:endParaRPr>
          </a:p>
          <a:p>
            <a:pPr algn="just" lvl="1" marL="697865" marR="6985" indent="-228600">
              <a:lnSpc>
                <a:spcPct val="109200"/>
              </a:lnSpc>
              <a:spcBef>
                <a:spcPts val="105"/>
              </a:spcBef>
              <a:buFont typeface="Symbol"/>
              <a:buChar char=""/>
              <a:tabLst>
                <a:tab pos="698500" algn="l"/>
              </a:tabLst>
            </a:pPr>
            <a:r>
              <a:rPr dirty="0" sz="1200">
                <a:latin typeface="Times New Roman"/>
                <a:cs typeface="Times New Roman"/>
              </a:rPr>
              <a:t>En </a:t>
            </a:r>
            <a:r>
              <a:rPr dirty="0" sz="1200" spc="-5">
                <a:latin typeface="Times New Roman"/>
                <a:cs typeface="Times New Roman"/>
              </a:rPr>
              <a:t>cada posición </a:t>
            </a:r>
            <a:r>
              <a:rPr dirty="0" sz="1200">
                <a:latin typeface="Times New Roman"/>
                <a:cs typeface="Times New Roman"/>
              </a:rPr>
              <a:t>discreta </a:t>
            </a:r>
            <a:r>
              <a:rPr dirty="0" sz="1200" spc="-5">
                <a:latin typeface="Times New Roman"/>
                <a:cs typeface="Times New Roman"/>
              </a:rPr>
              <a:t>del haz se activa el sistema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recepción </a:t>
            </a:r>
            <a:r>
              <a:rPr dirty="0" sz="1200">
                <a:latin typeface="Times New Roman"/>
                <a:cs typeface="Times New Roman"/>
              </a:rPr>
              <a:t>para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detectar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la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posible </a:t>
            </a:r>
            <a:r>
              <a:rPr dirty="0" sz="1200" spc="-5">
                <a:latin typeface="Times New Roman"/>
                <a:cs typeface="Times New Roman"/>
              </a:rPr>
              <a:t>existencia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señales. [8]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9184" y="5262245"/>
            <a:ext cx="5293995" cy="215963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algn="just" marL="240665" indent="-228600">
              <a:lnSpc>
                <a:spcPct val="100000"/>
              </a:lnSpc>
              <a:spcBef>
                <a:spcPts val="710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1200" b="1">
                <a:latin typeface="Times New Roman"/>
                <a:cs typeface="Times New Roman"/>
              </a:rPr>
              <a:t>Haz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Adaptativo</a:t>
            </a:r>
            <a:endParaRPr sz="1200">
              <a:latin typeface="Times New Roman"/>
              <a:cs typeface="Times New Roman"/>
            </a:endParaRPr>
          </a:p>
          <a:p>
            <a:pPr algn="just" marL="240665" marR="6350">
              <a:lnSpc>
                <a:spcPct val="110300"/>
              </a:lnSpc>
              <a:spcBef>
                <a:spcPts val="470"/>
              </a:spcBef>
            </a:pPr>
            <a:r>
              <a:rPr dirty="0" sz="1200">
                <a:latin typeface="Times New Roman"/>
                <a:cs typeface="Times New Roman"/>
              </a:rPr>
              <a:t>En </a:t>
            </a:r>
            <a:r>
              <a:rPr dirty="0" sz="1200" spc="-5">
                <a:latin typeface="Times New Roman"/>
                <a:cs typeface="Times New Roman"/>
              </a:rPr>
              <a:t>este sistema, las </a:t>
            </a:r>
            <a:r>
              <a:rPr dirty="0" sz="1200">
                <a:latin typeface="Times New Roman"/>
                <a:cs typeface="Times New Roman"/>
              </a:rPr>
              <a:t>salidas de cada elemento del </a:t>
            </a:r>
            <a:r>
              <a:rPr dirty="0" sz="1200" spc="-5">
                <a:latin typeface="Times New Roman"/>
                <a:cs typeface="Times New Roman"/>
              </a:rPr>
              <a:t>arreglo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antenas se ponderan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 </a:t>
            </a:r>
            <a:r>
              <a:rPr dirty="0" sz="1200">
                <a:latin typeface="Times New Roman"/>
                <a:cs typeface="Times New Roman"/>
              </a:rPr>
              <a:t>un </a:t>
            </a:r>
            <a:r>
              <a:rPr dirty="0" sz="1200" spc="-5">
                <a:latin typeface="Times New Roman"/>
                <a:cs typeface="Times New Roman"/>
              </a:rPr>
              <a:t>factor </a:t>
            </a:r>
            <a:r>
              <a:rPr dirty="0" sz="1200">
                <a:latin typeface="Times New Roman"/>
                <a:cs typeface="Times New Roman"/>
              </a:rPr>
              <a:t>de peso cuyo </a:t>
            </a:r>
            <a:r>
              <a:rPr dirty="0" sz="1200" spc="-5">
                <a:latin typeface="Times New Roman"/>
                <a:cs typeface="Times New Roman"/>
              </a:rPr>
              <a:t>valor se asigna dinámicamente </a:t>
            </a:r>
            <a:r>
              <a:rPr dirty="0" sz="1200">
                <a:latin typeface="Times New Roman"/>
                <a:cs typeface="Times New Roman"/>
              </a:rPr>
              <a:t>para conformar un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diagrama </a:t>
            </a:r>
            <a:r>
              <a:rPr dirty="0" sz="1200" spc="5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radiación </a:t>
            </a:r>
            <a:r>
              <a:rPr dirty="0" sz="1200">
                <a:latin typeface="Times New Roman"/>
                <a:cs typeface="Times New Roman"/>
              </a:rPr>
              <a:t>que </a:t>
            </a:r>
            <a:r>
              <a:rPr dirty="0" sz="1200" spc="-5">
                <a:latin typeface="Times New Roman"/>
                <a:cs typeface="Times New Roman"/>
              </a:rPr>
              <a:t>presente el </a:t>
            </a:r>
            <a:r>
              <a:rPr dirty="0" sz="1200">
                <a:latin typeface="Times New Roman"/>
                <a:cs typeface="Times New Roman"/>
              </a:rPr>
              <a:t>haz principal </a:t>
            </a:r>
            <a:r>
              <a:rPr dirty="0" sz="1200" spc="-5">
                <a:latin typeface="Times New Roman"/>
                <a:cs typeface="Times New Roman"/>
              </a:rPr>
              <a:t>hacia </a:t>
            </a:r>
            <a:r>
              <a:rPr dirty="0" sz="1200">
                <a:latin typeface="Times New Roman"/>
                <a:cs typeface="Times New Roman"/>
              </a:rPr>
              <a:t>la </a:t>
            </a:r>
            <a:r>
              <a:rPr dirty="0" sz="1200" spc="-5">
                <a:latin typeface="Times New Roman"/>
                <a:cs typeface="Times New Roman"/>
              </a:rPr>
              <a:t>posición del usuario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deseado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haces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lóbulos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secundarios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hacia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direcciones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de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componentes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multitrayecto</a:t>
            </a:r>
            <a:r>
              <a:rPr dirty="0" sz="1200">
                <a:latin typeface="Times New Roman"/>
                <a:cs typeface="Times New Roman"/>
              </a:rPr>
              <a:t> 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señal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deseada</a:t>
            </a:r>
            <a:r>
              <a:rPr dirty="0" sz="1200">
                <a:latin typeface="Times New Roman"/>
                <a:cs typeface="Times New Roman"/>
              </a:rPr>
              <a:t> 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mínimos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nulos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radiación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direcciones</a:t>
            </a:r>
            <a:r>
              <a:rPr dirty="0" sz="1200">
                <a:latin typeface="Times New Roman"/>
                <a:cs typeface="Times New Roman"/>
              </a:rPr>
              <a:t> de</a:t>
            </a:r>
            <a:r>
              <a:rPr dirty="0" sz="1200" spc="-5">
                <a:latin typeface="Times New Roman"/>
                <a:cs typeface="Times New Roman"/>
              </a:rPr>
              <a:t> las</a:t>
            </a:r>
            <a:r>
              <a:rPr dirty="0" sz="1200">
                <a:latin typeface="Times New Roman"/>
                <a:cs typeface="Times New Roman"/>
              </a:rPr>
              <a:t> fuentes de</a:t>
            </a:r>
            <a:r>
              <a:rPr dirty="0" sz="1200" spc="-5">
                <a:latin typeface="Times New Roman"/>
                <a:cs typeface="Times New Roman"/>
              </a:rPr>
              <a:t> interferencia.</a:t>
            </a:r>
            <a:endParaRPr sz="1200">
              <a:latin typeface="Times New Roman"/>
              <a:cs typeface="Times New Roman"/>
            </a:endParaRPr>
          </a:p>
          <a:p>
            <a:pPr algn="just" marL="240665" marR="5080">
              <a:lnSpc>
                <a:spcPct val="110000"/>
              </a:lnSpc>
            </a:pPr>
            <a:r>
              <a:rPr dirty="0" sz="1200">
                <a:latin typeface="Times New Roman"/>
                <a:cs typeface="Times New Roman"/>
              </a:rPr>
              <a:t>Esta </a:t>
            </a:r>
            <a:r>
              <a:rPr dirty="0" sz="1200" spc="-5">
                <a:latin typeface="Times New Roman"/>
                <a:cs typeface="Times New Roman"/>
              </a:rPr>
              <a:t>técnica requiere el uso de algoritmos </a:t>
            </a:r>
            <a:r>
              <a:rPr dirty="0" sz="1200">
                <a:latin typeface="Times New Roman"/>
                <a:cs typeface="Times New Roman"/>
              </a:rPr>
              <a:t>(DoA) tanto para la </a:t>
            </a:r>
            <a:r>
              <a:rPr dirty="0" sz="1200" spc="-5">
                <a:latin typeface="Times New Roman"/>
                <a:cs typeface="Times New Roman"/>
              </a:rPr>
              <a:t>detección </a:t>
            </a:r>
            <a:r>
              <a:rPr dirty="0" sz="1200">
                <a:latin typeface="Times New Roman"/>
                <a:cs typeface="Times New Roman"/>
              </a:rPr>
              <a:t>de </a:t>
            </a:r>
            <a:r>
              <a:rPr dirty="0" sz="1200" spc="-5">
                <a:latin typeface="Times New Roman"/>
                <a:cs typeface="Times New Roman"/>
              </a:rPr>
              <a:t>las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señales</a:t>
            </a:r>
            <a:r>
              <a:rPr dirty="0" sz="1200">
                <a:latin typeface="Times New Roman"/>
                <a:cs typeface="Times New Roman"/>
              </a:rPr>
              <a:t> de </a:t>
            </a:r>
            <a:r>
              <a:rPr dirty="0" sz="1200" spc="-5">
                <a:latin typeface="Times New Roman"/>
                <a:cs typeface="Times New Roman"/>
              </a:rPr>
              <a:t>arribo</a:t>
            </a:r>
            <a:r>
              <a:rPr dirty="0" sz="1200">
                <a:latin typeface="Times New Roman"/>
                <a:cs typeface="Times New Roman"/>
              </a:rPr>
              <a:t> e </a:t>
            </a:r>
            <a:r>
              <a:rPr dirty="0" sz="1200" spc="-5">
                <a:latin typeface="Times New Roman"/>
                <a:cs typeface="Times New Roman"/>
              </a:rPr>
              <a:t>interferentes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como</a:t>
            </a:r>
            <a:r>
              <a:rPr dirty="0" sz="1200">
                <a:latin typeface="Times New Roman"/>
                <a:cs typeface="Times New Roman"/>
              </a:rPr>
              <a:t> para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optimización</a:t>
            </a:r>
            <a:r>
              <a:rPr dirty="0" sz="1200">
                <a:latin typeface="Times New Roman"/>
                <a:cs typeface="Times New Roman"/>
              </a:rPr>
              <a:t> de </a:t>
            </a:r>
            <a:r>
              <a:rPr dirty="0" sz="1200" spc="-5">
                <a:latin typeface="Times New Roman"/>
                <a:cs typeface="Times New Roman"/>
              </a:rPr>
              <a:t>los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pesos</a:t>
            </a:r>
            <a:r>
              <a:rPr dirty="0" sz="1200">
                <a:latin typeface="Times New Roman"/>
                <a:cs typeface="Times New Roman"/>
              </a:rPr>
              <a:t> que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conforman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</a:t>
            </a:r>
            <a:r>
              <a:rPr dirty="0" sz="1200">
                <a:latin typeface="Times New Roman"/>
                <a:cs typeface="Times New Roman"/>
              </a:rPr>
              <a:t> haz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[8]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0489" y="2809366"/>
            <a:ext cx="2598857" cy="250761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88514" y="7438643"/>
            <a:ext cx="2742438" cy="23246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Freire Alvarez Anthony Fabian</dc:creator>
  <dcterms:created xsi:type="dcterms:W3CDTF">2023-02-06T22:02:41Z</dcterms:created>
  <dcterms:modified xsi:type="dcterms:W3CDTF">2023-02-06T22:02:41Z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2021-01-16T00:00:00Z</vt:filetime>
  </property>
  <property fmtid="{D5CDD505-2E9C-101B-9397-08002B2CF9AE}" pid="3" name="Creator">
    <vt:lpwstr>Microsoft® Word para Microsoft 365</vt:lpwstr>
  </property>
  <property fmtid="{D5CDD505-2E9C-101B-9397-08002B2CF9AE}" pid="4" name="LastSaved">
    <vt:filetime>2023-02-06T00:00:00Z</vt:filetime>
  </property>
</Properties>
</file>