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pw.cl/05mar07_mobile/Material_moviles/amps.pdf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417185" cy="178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7172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CAPÍTULO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IV</a:t>
            </a:r>
            <a:endParaRPr sz="1200">
              <a:latin typeface="Times New Roman"/>
              <a:cs typeface="Times New Roman"/>
            </a:endParaRPr>
          </a:p>
          <a:p>
            <a:pPr marL="12700" marR="1198245" indent="1531620">
              <a:lnSpc>
                <a:spcPct val="159200"/>
              </a:lnSpc>
            </a:pPr>
            <a:r>
              <a:rPr dirty="0" sz="1200" spc="-5" b="1">
                <a:latin typeface="Times New Roman"/>
                <a:cs typeface="Times New Roman"/>
              </a:rPr>
              <a:t>TELEFONÍA CELULAR ANALÓGICA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TELEFONÍA CELULAR ANALÓGICA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 b="1">
                <a:latin typeface="Times New Roman"/>
                <a:cs typeface="Times New Roman"/>
              </a:rPr>
              <a:t>CARACTERÍSTICAS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Parte del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voz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celulares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reserva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señalización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fuera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banda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Limita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onda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voz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humana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llamada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5">
                <a:latin typeface="Times New Roman"/>
                <a:cs typeface="Times New Roman"/>
              </a:rPr>
              <a:t>canal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509642"/>
            <a:ext cx="1921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Sistemas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celulares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analógicos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898129"/>
            <a:ext cx="5332730" cy="1791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SISTEMA AMPS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</a:t>
            </a:r>
            <a:r>
              <a:rPr dirty="0" sz="1200" spc="-5">
                <a:latin typeface="Times New Roman"/>
                <a:cs typeface="Times New Roman"/>
              </a:rPr>
              <a:t>Advanced </a:t>
            </a:r>
            <a:r>
              <a:rPr dirty="0" sz="1200">
                <a:latin typeface="Times New Roman"/>
                <a:cs typeface="Times New Roman"/>
              </a:rPr>
              <a:t>Mobile Telephone </a:t>
            </a:r>
            <a:r>
              <a:rPr dirty="0" sz="1200" spc="-5">
                <a:latin typeface="Times New Roman"/>
                <a:cs typeface="Times New Roman"/>
              </a:rPr>
              <a:t>Service</a:t>
            </a:r>
            <a:r>
              <a:rPr dirty="0" sz="1200" spc="-5" b="1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CARACTERÍSTICAS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3299"/>
              </a:lnSpc>
              <a:spcBef>
                <a:spcPts val="8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AMPS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usa</a:t>
            </a:r>
            <a:r>
              <a:rPr dirty="0" sz="1200">
                <a:latin typeface="Times New Roman"/>
                <a:cs typeface="Times New Roman"/>
              </a:rPr>
              <a:t> 832 </a:t>
            </a:r>
            <a:r>
              <a:rPr dirty="0" sz="1200" spc="-5">
                <a:latin typeface="Times New Roman"/>
                <a:cs typeface="Times New Roman"/>
              </a:rPr>
              <a:t>canales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dobles,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formados</a:t>
            </a:r>
            <a:r>
              <a:rPr dirty="0" sz="1200">
                <a:latin typeface="Times New Roman"/>
                <a:cs typeface="Times New Roman"/>
              </a:rPr>
              <a:t> por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832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simples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bajada </a:t>
            </a:r>
            <a:r>
              <a:rPr dirty="0" sz="1200">
                <a:latin typeface="Times New Roman"/>
                <a:cs typeface="Times New Roman"/>
              </a:rPr>
              <a:t>y otros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832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simples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subida,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cada </a:t>
            </a:r>
            <a:r>
              <a:rPr dirty="0" sz="1200">
                <a:latin typeface="Times New Roman"/>
                <a:cs typeface="Times New Roman"/>
              </a:rPr>
              <a:t>uno de </a:t>
            </a:r>
            <a:r>
              <a:rPr dirty="0" sz="1200" spc="-5">
                <a:latin typeface="Times New Roman"/>
                <a:cs typeface="Times New Roman"/>
              </a:rPr>
              <a:t>ellos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>
                <a:latin typeface="Times New Roman"/>
                <a:cs typeface="Times New Roman"/>
              </a:rPr>
              <a:t> un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ancho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banda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30kHz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Ancho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cada </a:t>
            </a:r>
            <a:r>
              <a:rPr dirty="0" sz="1200" spc="-5">
                <a:latin typeface="Times New Roman"/>
                <a:cs typeface="Times New Roman"/>
              </a:rPr>
              <a:t>canal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45MHz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banda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frecuencias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824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849 </a:t>
            </a:r>
            <a:r>
              <a:rPr dirty="0" sz="1200" spc="-5">
                <a:latin typeface="Times New Roman"/>
                <a:cs typeface="Times New Roman"/>
              </a:rPr>
              <a:t>MHz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</a:t>
            </a:r>
            <a:r>
              <a:rPr dirty="0" sz="1200">
                <a:latin typeface="Times New Roman"/>
                <a:cs typeface="Times New Roman"/>
              </a:rPr>
              <a:t> para </a:t>
            </a:r>
            <a:r>
              <a:rPr dirty="0" sz="1200" spc="-5">
                <a:latin typeface="Times New Roman"/>
                <a:cs typeface="Times New Roman"/>
              </a:rPr>
              <a:t>canales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transmisión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banda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frecuencias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869 a 894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MHz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 </a:t>
            </a:r>
            <a:r>
              <a:rPr dirty="0" sz="1200" spc="-5">
                <a:latin typeface="Times New Roman"/>
                <a:cs typeface="Times New Roman"/>
              </a:rPr>
              <a:t>los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recepción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Método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acceso: FDMA/FDD</a:t>
            </a:r>
            <a:r>
              <a:rPr dirty="0" sz="1200">
                <a:latin typeface="Times New Roman"/>
                <a:cs typeface="Times New Roman"/>
              </a:rPr>
              <a:t> [1]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493" y="2888606"/>
            <a:ext cx="5444934" cy="12945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269" y="4874414"/>
            <a:ext cx="5400185" cy="29298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721734"/>
            <a:ext cx="345249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ESPECTRO ASIGNADO DE AMPS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BW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49.92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MHz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1664</a:t>
            </a:r>
            <a:r>
              <a:rPr dirty="0" sz="1200" spc="-5">
                <a:latin typeface="Times New Roman"/>
                <a:cs typeface="Times New Roman"/>
              </a:rPr>
              <a:t> canales </a:t>
            </a:r>
            <a:r>
              <a:rPr dirty="0" sz="1200">
                <a:latin typeface="Times New Roman"/>
                <a:cs typeface="Times New Roman"/>
              </a:rPr>
              <a:t>simplex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 bien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832</a:t>
            </a:r>
            <a:r>
              <a:rPr dirty="0" sz="1200" spc="-5">
                <a:latin typeface="Times New Roman"/>
                <a:cs typeface="Times New Roman"/>
              </a:rPr>
              <a:t> canales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duplex.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105269"/>
            <a:ext cx="2134235" cy="60452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200" spc="-5" b="1">
                <a:latin typeface="Times New Roman"/>
                <a:cs typeface="Times New Roman"/>
              </a:rPr>
              <a:t>DESIGNACIÓN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 CANALES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 b="1">
                <a:latin typeface="Times New Roman"/>
                <a:cs typeface="Times New Roman"/>
              </a:rPr>
              <a:t>Designación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 canales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MS-BS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8880" y="914399"/>
            <a:ext cx="5162550" cy="27144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1289" y="4658175"/>
            <a:ext cx="3672382" cy="24245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4269" y="7870056"/>
            <a:ext cx="5511771" cy="15137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019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Designación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 canales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BS-MS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302634"/>
            <a:ext cx="1491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Asignación 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Canales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516368"/>
            <a:ext cx="3199130" cy="170878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200" spc="-5" b="1">
                <a:latin typeface="Times New Roman"/>
                <a:cs typeface="Times New Roman"/>
              </a:rPr>
              <a:t>CANALES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VOZ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(VC)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200" spc="-5">
                <a:latin typeface="Times New Roman"/>
                <a:cs typeface="Times New Roman"/>
              </a:rPr>
              <a:t>Señales</a:t>
            </a:r>
            <a:r>
              <a:rPr dirty="0" sz="1200">
                <a:latin typeface="Times New Roman"/>
                <a:cs typeface="Times New Roman"/>
              </a:rPr>
              <a:t> que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pueden existir </a:t>
            </a:r>
            <a:r>
              <a:rPr dirty="0" sz="1200" spc="-5">
                <a:latin typeface="Times New Roman"/>
                <a:cs typeface="Times New Roman"/>
              </a:rPr>
              <a:t>sobre los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canales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voz: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Voz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Datos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(Control)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SAT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ST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Canales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CC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7" y="1285057"/>
            <a:ext cx="5498820" cy="15180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4350" y="3621434"/>
            <a:ext cx="3385097" cy="35789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6915277"/>
          <a:ext cx="5735955" cy="27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630"/>
                <a:gridCol w="1492250"/>
                <a:gridCol w="832484"/>
                <a:gridCol w="2425065"/>
              </a:tblGrid>
              <a:tr h="256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NOTACIÓN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NOMBRE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TAMAÑO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775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DESCRIPCIÓN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40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Identificador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móvil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34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Número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directorio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asignado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suscriptor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por la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empresa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operadora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4088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ESN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Número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serie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Electrónico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Asignado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por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el fabricante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una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estación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móvil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Identificador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Sistema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Asignado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por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los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reguladores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área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geográfica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servicio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409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SCM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Marca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clase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estación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Indica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las capacidades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 una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estación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móvil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84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Tono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audio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supervisión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*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Asignado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por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la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empresa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operadora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cada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estación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409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DCC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Código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color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digital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Asignado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por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empresa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operadora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cada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estación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911225" y="1024115"/>
            <a:ext cx="4187825" cy="628650"/>
            <a:chOff x="911225" y="1024115"/>
            <a:chExt cx="4187825" cy="628650"/>
          </a:xfrm>
        </p:grpSpPr>
        <p:sp>
          <p:nvSpPr>
            <p:cNvPr id="4" name="object 4"/>
            <p:cNvSpPr/>
            <p:nvPr/>
          </p:nvSpPr>
          <p:spPr>
            <a:xfrm>
              <a:off x="914400" y="1190231"/>
              <a:ext cx="4181475" cy="459740"/>
            </a:xfrm>
            <a:custGeom>
              <a:avLst/>
              <a:gdLst/>
              <a:ahLst/>
              <a:cxnLst/>
              <a:rect l="l" t="t" r="r" b="b"/>
              <a:pathLst>
                <a:path w="4181475" h="459739">
                  <a:moveTo>
                    <a:pt x="0" y="459117"/>
                  </a:moveTo>
                  <a:lnTo>
                    <a:pt x="4181475" y="459117"/>
                  </a:lnTo>
                  <a:lnTo>
                    <a:pt x="4181475" y="0"/>
                  </a:lnTo>
                  <a:lnTo>
                    <a:pt x="0" y="0"/>
                  </a:lnTo>
                  <a:lnTo>
                    <a:pt x="0" y="459117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0140" y="1024115"/>
              <a:ext cx="2931414" cy="32995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11225" y="1705343"/>
            <a:ext cx="4187825" cy="810260"/>
            <a:chOff x="911225" y="1705343"/>
            <a:chExt cx="4187825" cy="810260"/>
          </a:xfrm>
        </p:grpSpPr>
        <p:sp>
          <p:nvSpPr>
            <p:cNvPr id="7" name="object 7"/>
            <p:cNvSpPr/>
            <p:nvPr/>
          </p:nvSpPr>
          <p:spPr>
            <a:xfrm>
              <a:off x="914400" y="1871039"/>
              <a:ext cx="4181475" cy="641350"/>
            </a:xfrm>
            <a:custGeom>
              <a:avLst/>
              <a:gdLst/>
              <a:ahLst/>
              <a:cxnLst/>
              <a:rect l="l" t="t" r="r" b="b"/>
              <a:pathLst>
                <a:path w="4181475" h="641350">
                  <a:moveTo>
                    <a:pt x="0" y="641019"/>
                  </a:moveTo>
                  <a:lnTo>
                    <a:pt x="4181475" y="641019"/>
                  </a:lnTo>
                  <a:lnTo>
                    <a:pt x="4181475" y="0"/>
                  </a:lnTo>
                  <a:lnTo>
                    <a:pt x="0" y="0"/>
                  </a:lnTo>
                  <a:lnTo>
                    <a:pt x="0" y="641019"/>
                  </a:lnTo>
                  <a:close/>
                </a:path>
              </a:pathLst>
            </a:custGeom>
            <a:ln w="6350">
              <a:solidFill>
                <a:srgbClr val="67EE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0140" y="1705343"/>
              <a:ext cx="2931414" cy="32995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11225" y="2567901"/>
            <a:ext cx="4187825" cy="983615"/>
            <a:chOff x="911225" y="2567901"/>
            <a:chExt cx="4187825" cy="983615"/>
          </a:xfrm>
        </p:grpSpPr>
        <p:sp>
          <p:nvSpPr>
            <p:cNvPr id="10" name="object 10"/>
            <p:cNvSpPr/>
            <p:nvPr/>
          </p:nvSpPr>
          <p:spPr>
            <a:xfrm>
              <a:off x="914400" y="2733852"/>
              <a:ext cx="4181475" cy="814705"/>
            </a:xfrm>
            <a:custGeom>
              <a:avLst/>
              <a:gdLst/>
              <a:ahLst/>
              <a:cxnLst/>
              <a:rect l="l" t="t" r="r" b="b"/>
              <a:pathLst>
                <a:path w="4181475" h="814704">
                  <a:moveTo>
                    <a:pt x="0" y="814273"/>
                  </a:moveTo>
                  <a:lnTo>
                    <a:pt x="4181475" y="814273"/>
                  </a:lnTo>
                  <a:lnTo>
                    <a:pt x="4181475" y="0"/>
                  </a:lnTo>
                  <a:lnTo>
                    <a:pt x="0" y="0"/>
                  </a:lnTo>
                  <a:lnTo>
                    <a:pt x="0" y="814273"/>
                  </a:lnTo>
                  <a:close/>
                </a:path>
              </a:pathLst>
            </a:custGeom>
            <a:ln w="6350">
              <a:solidFill>
                <a:srgbClr val="3EE09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140" y="2567901"/>
              <a:ext cx="2931414" cy="32998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911225" y="3604247"/>
            <a:ext cx="4187825" cy="810260"/>
            <a:chOff x="911225" y="3604247"/>
            <a:chExt cx="4187825" cy="810260"/>
          </a:xfrm>
        </p:grpSpPr>
        <p:sp>
          <p:nvSpPr>
            <p:cNvPr id="13" name="object 13"/>
            <p:cNvSpPr/>
            <p:nvPr/>
          </p:nvSpPr>
          <p:spPr>
            <a:xfrm>
              <a:off x="914400" y="3769943"/>
              <a:ext cx="4181475" cy="641350"/>
            </a:xfrm>
            <a:custGeom>
              <a:avLst/>
              <a:gdLst/>
              <a:ahLst/>
              <a:cxnLst/>
              <a:rect l="l" t="t" r="r" b="b"/>
              <a:pathLst>
                <a:path w="4181475" h="641350">
                  <a:moveTo>
                    <a:pt x="0" y="641019"/>
                  </a:moveTo>
                  <a:lnTo>
                    <a:pt x="4181475" y="641019"/>
                  </a:lnTo>
                  <a:lnTo>
                    <a:pt x="4181475" y="0"/>
                  </a:lnTo>
                  <a:lnTo>
                    <a:pt x="0" y="0"/>
                  </a:lnTo>
                  <a:lnTo>
                    <a:pt x="0" y="641019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140" y="3604247"/>
              <a:ext cx="2931414" cy="32995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02004" y="1079753"/>
            <a:ext cx="5533390" cy="5729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mbria Math"/>
                <a:cs typeface="Cambria Math"/>
              </a:rPr>
              <a:t>T</a:t>
            </a:r>
            <a:r>
              <a:rPr dirty="0" sz="1100" spc="-10">
                <a:latin typeface="Cambria Math"/>
                <a:cs typeface="Cambria Math"/>
              </a:rPr>
              <a:t>o</a:t>
            </a:r>
            <a:r>
              <a:rPr dirty="0" sz="1100" spc="-5">
                <a:latin typeface="Cambria Math"/>
                <a:cs typeface="Cambria Math"/>
              </a:rPr>
              <a:t>n</a:t>
            </a:r>
            <a:r>
              <a:rPr dirty="0" sz="1100">
                <a:latin typeface="Cambria Math"/>
                <a:cs typeface="Cambria Math"/>
              </a:rPr>
              <a:t>o</a:t>
            </a:r>
            <a:r>
              <a:rPr dirty="0" sz="1100" spc="-5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de</a:t>
            </a:r>
            <a:r>
              <a:rPr dirty="0" sz="1100" spc="-4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s</a:t>
            </a:r>
            <a:r>
              <a:rPr dirty="0" sz="1100" spc="-5">
                <a:latin typeface="Cambria Math"/>
                <a:cs typeface="Cambria Math"/>
              </a:rPr>
              <a:t>up</a:t>
            </a:r>
            <a:r>
              <a:rPr dirty="0" sz="1100" spc="-15">
                <a:latin typeface="Cambria Math"/>
                <a:cs typeface="Cambria Math"/>
              </a:rPr>
              <a:t>er</a:t>
            </a:r>
            <a:r>
              <a:rPr dirty="0" sz="1100" spc="-20">
                <a:latin typeface="Cambria Math"/>
                <a:cs typeface="Cambria Math"/>
              </a:rPr>
              <a:t>v</a:t>
            </a:r>
            <a:r>
              <a:rPr dirty="0" sz="1100" spc="-10">
                <a:latin typeface="Cambria Math"/>
                <a:cs typeface="Cambria Math"/>
              </a:rPr>
              <a:t>isió</a:t>
            </a:r>
            <a:r>
              <a:rPr dirty="0" sz="1100">
                <a:latin typeface="Cambria Math"/>
                <a:cs typeface="Cambria Math"/>
              </a:rPr>
              <a:t>n</a:t>
            </a:r>
            <a:r>
              <a:rPr dirty="0" sz="1100" spc="-5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S</a:t>
            </a:r>
            <a:r>
              <a:rPr dirty="0" sz="1100" spc="-5">
                <a:latin typeface="Cambria Math"/>
                <a:cs typeface="Cambria Math"/>
              </a:rPr>
              <a:t>A</a:t>
            </a:r>
            <a:r>
              <a:rPr dirty="0" sz="1100">
                <a:latin typeface="Cambria Math"/>
                <a:cs typeface="Cambria Math"/>
              </a:rPr>
              <a:t>T</a:t>
            </a:r>
            <a:endParaRPr sz="1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ambria Math"/>
              <a:cs typeface="Cambria Math"/>
            </a:endParaRPr>
          </a:p>
          <a:p>
            <a:pPr marL="492125" indent="-155575">
              <a:lnSpc>
                <a:spcPct val="100000"/>
              </a:lnSpc>
              <a:buFont typeface="Symbol"/>
              <a:buChar char=""/>
              <a:tabLst>
                <a:tab pos="492759" algn="l"/>
              </a:tabLst>
            </a:pPr>
            <a:r>
              <a:rPr dirty="0" sz="1100">
                <a:latin typeface="Cambria Math"/>
                <a:cs typeface="Cambria Math"/>
              </a:rPr>
              <a:t>Frecuencias:</a:t>
            </a:r>
            <a:r>
              <a:rPr dirty="0" sz="1100" spc="-4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5970</a:t>
            </a:r>
            <a:r>
              <a:rPr dirty="0" sz="1100" spc="-2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Hz,</a:t>
            </a:r>
            <a:r>
              <a:rPr dirty="0" sz="1100" spc="-2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6000</a:t>
            </a:r>
            <a:r>
              <a:rPr dirty="0" sz="1100" spc="-2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Hz</a:t>
            </a:r>
            <a:r>
              <a:rPr dirty="0" sz="1100" spc="-1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ó</a:t>
            </a:r>
            <a:r>
              <a:rPr dirty="0" sz="1100" spc="-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6030</a:t>
            </a:r>
            <a:r>
              <a:rPr dirty="0" sz="1100" spc="-2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Hz.</a:t>
            </a:r>
            <a:endParaRPr sz="1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400">
              <a:latin typeface="Cambria Math"/>
              <a:cs typeface="Cambria Math"/>
            </a:endParaRPr>
          </a:p>
          <a:p>
            <a:pPr marL="347980">
              <a:lnSpc>
                <a:spcPct val="100000"/>
              </a:lnSpc>
            </a:pPr>
            <a:r>
              <a:rPr dirty="0" sz="1100">
                <a:latin typeface="Cambria Math"/>
                <a:cs typeface="Cambria Math"/>
              </a:rPr>
              <a:t>T</a:t>
            </a:r>
            <a:r>
              <a:rPr dirty="0" sz="1100" spc="-10">
                <a:latin typeface="Cambria Math"/>
                <a:cs typeface="Cambria Math"/>
              </a:rPr>
              <a:t>o</a:t>
            </a:r>
            <a:r>
              <a:rPr dirty="0" sz="1100" spc="-5">
                <a:latin typeface="Cambria Math"/>
                <a:cs typeface="Cambria Math"/>
              </a:rPr>
              <a:t>n</a:t>
            </a:r>
            <a:r>
              <a:rPr dirty="0" sz="1100">
                <a:latin typeface="Cambria Math"/>
                <a:cs typeface="Cambria Math"/>
              </a:rPr>
              <a:t>o</a:t>
            </a:r>
            <a:r>
              <a:rPr dirty="0" sz="1100" spc="-5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de</a:t>
            </a:r>
            <a:r>
              <a:rPr dirty="0" sz="1100" spc="-4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señ</a:t>
            </a:r>
            <a:r>
              <a:rPr dirty="0" sz="1100" spc="-15">
                <a:latin typeface="Cambria Math"/>
                <a:cs typeface="Cambria Math"/>
              </a:rPr>
              <a:t>a</a:t>
            </a:r>
            <a:r>
              <a:rPr dirty="0" sz="1100" spc="-5">
                <a:latin typeface="Cambria Math"/>
                <a:cs typeface="Cambria Math"/>
              </a:rPr>
              <a:t>l</a:t>
            </a:r>
            <a:r>
              <a:rPr dirty="0" sz="1100" spc="-10">
                <a:latin typeface="Cambria Math"/>
                <a:cs typeface="Cambria Math"/>
              </a:rPr>
              <a:t>i</a:t>
            </a:r>
            <a:r>
              <a:rPr dirty="0" sz="1100" spc="-25">
                <a:latin typeface="Cambria Math"/>
                <a:cs typeface="Cambria Math"/>
              </a:rPr>
              <a:t>z</a:t>
            </a:r>
            <a:r>
              <a:rPr dirty="0" sz="1100" spc="-15">
                <a:latin typeface="Cambria Math"/>
                <a:cs typeface="Cambria Math"/>
              </a:rPr>
              <a:t>a</a:t>
            </a:r>
            <a:r>
              <a:rPr dirty="0" sz="1100" spc="-10">
                <a:latin typeface="Cambria Math"/>
                <a:cs typeface="Cambria Math"/>
              </a:rPr>
              <a:t>ció</a:t>
            </a:r>
            <a:r>
              <a:rPr dirty="0" sz="1100">
                <a:latin typeface="Cambria Math"/>
                <a:cs typeface="Cambria Math"/>
              </a:rPr>
              <a:t>n</a:t>
            </a:r>
            <a:r>
              <a:rPr dirty="0" sz="1100" spc="-5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-</a:t>
            </a:r>
            <a:r>
              <a:rPr dirty="0" sz="1100" spc="-1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ST</a:t>
            </a:r>
            <a:endParaRPr sz="1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ambria Math"/>
              <a:cs typeface="Cambria Math"/>
            </a:endParaRPr>
          </a:p>
          <a:p>
            <a:pPr marL="492125" indent="-155575">
              <a:lnSpc>
                <a:spcPct val="100000"/>
              </a:lnSpc>
              <a:buFont typeface="Symbol"/>
              <a:buChar char=""/>
              <a:tabLst>
                <a:tab pos="492759" algn="l"/>
              </a:tabLst>
            </a:pPr>
            <a:r>
              <a:rPr dirty="0" sz="1100" spc="-5">
                <a:latin typeface="Cambria Math"/>
                <a:cs typeface="Cambria Math"/>
              </a:rPr>
              <a:t>Enviado</a:t>
            </a:r>
            <a:r>
              <a:rPr dirty="0" sz="1100" spc="-20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por la </a:t>
            </a:r>
            <a:r>
              <a:rPr dirty="0" sz="1100">
                <a:latin typeface="Cambria Math"/>
                <a:cs typeface="Cambria Math"/>
              </a:rPr>
              <a:t>estación</a:t>
            </a:r>
            <a:r>
              <a:rPr dirty="0" sz="1100" spc="-3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móvil</a:t>
            </a:r>
            <a:r>
              <a:rPr dirty="0" sz="1100" spc="-2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sobre</a:t>
            </a:r>
            <a:r>
              <a:rPr dirty="0" sz="1100" spc="-2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el </a:t>
            </a:r>
            <a:r>
              <a:rPr dirty="0" sz="1100" spc="-5">
                <a:latin typeface="Cambria Math"/>
                <a:cs typeface="Cambria Math"/>
              </a:rPr>
              <a:t>canal</a:t>
            </a:r>
            <a:r>
              <a:rPr dirty="0" sz="1100" spc="-2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de </a:t>
            </a:r>
            <a:r>
              <a:rPr dirty="0" sz="1100" spc="-5">
                <a:latin typeface="Cambria Math"/>
                <a:cs typeface="Cambria Math"/>
              </a:rPr>
              <a:t>voz</a:t>
            </a:r>
            <a:endParaRPr sz="1100">
              <a:latin typeface="Cambria Math"/>
              <a:cs typeface="Cambria Math"/>
            </a:endParaRPr>
          </a:p>
          <a:p>
            <a:pPr marL="490855" indent="-154305">
              <a:lnSpc>
                <a:spcPct val="100000"/>
              </a:lnSpc>
              <a:spcBef>
                <a:spcPts val="35"/>
              </a:spcBef>
              <a:buChar char="•"/>
              <a:tabLst>
                <a:tab pos="491490" algn="l"/>
              </a:tabLst>
            </a:pPr>
            <a:r>
              <a:rPr dirty="0" sz="1100">
                <a:latin typeface="Cambria Math"/>
                <a:cs typeface="Cambria Math"/>
              </a:rPr>
              <a:t>Frecuencia</a:t>
            </a:r>
            <a:r>
              <a:rPr dirty="0" sz="1100" spc="-5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de</a:t>
            </a:r>
            <a:r>
              <a:rPr dirty="0" sz="1100" spc="-2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10</a:t>
            </a:r>
            <a:r>
              <a:rPr dirty="0" sz="1100" spc="-3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kHz</a:t>
            </a:r>
            <a:endParaRPr sz="1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ambria Math"/>
              <a:cs typeface="Cambria Math"/>
            </a:endParaRPr>
          </a:p>
          <a:p>
            <a:pPr marL="347980">
              <a:lnSpc>
                <a:spcPct val="100000"/>
              </a:lnSpc>
            </a:pPr>
            <a:r>
              <a:rPr dirty="0" sz="1100">
                <a:latin typeface="Cambria Math"/>
                <a:cs typeface="Cambria Math"/>
              </a:rPr>
              <a:t>Ca</a:t>
            </a:r>
            <a:r>
              <a:rPr dirty="0" sz="1100" spc="-5">
                <a:latin typeface="Cambria Math"/>
                <a:cs typeface="Cambria Math"/>
              </a:rPr>
              <a:t>n</a:t>
            </a:r>
            <a:r>
              <a:rPr dirty="0" sz="1100" spc="-15">
                <a:latin typeface="Cambria Math"/>
                <a:cs typeface="Cambria Math"/>
              </a:rPr>
              <a:t>ale</a:t>
            </a:r>
            <a:r>
              <a:rPr dirty="0" sz="1100">
                <a:latin typeface="Cambria Math"/>
                <a:cs typeface="Cambria Math"/>
              </a:rPr>
              <a:t>s</a:t>
            </a:r>
            <a:r>
              <a:rPr dirty="0" sz="1100" spc="-6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de</a:t>
            </a:r>
            <a:r>
              <a:rPr dirty="0" sz="1100" spc="-3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Co</a:t>
            </a:r>
            <a:r>
              <a:rPr dirty="0" sz="1100" spc="-5">
                <a:latin typeface="Cambria Math"/>
                <a:cs typeface="Cambria Math"/>
              </a:rPr>
              <a:t>n</a:t>
            </a:r>
            <a:r>
              <a:rPr dirty="0" sz="1100" spc="-15">
                <a:latin typeface="Cambria Math"/>
                <a:cs typeface="Cambria Math"/>
              </a:rPr>
              <a:t>tr</a:t>
            </a:r>
            <a:r>
              <a:rPr dirty="0" sz="1100" spc="-10">
                <a:latin typeface="Cambria Math"/>
                <a:cs typeface="Cambria Math"/>
              </a:rPr>
              <a:t>o</a:t>
            </a:r>
            <a:r>
              <a:rPr dirty="0" sz="1100">
                <a:latin typeface="Cambria Math"/>
                <a:cs typeface="Cambria Math"/>
              </a:rPr>
              <a:t>l</a:t>
            </a:r>
            <a:r>
              <a:rPr dirty="0" sz="1100" spc="-5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-</a:t>
            </a:r>
            <a:r>
              <a:rPr dirty="0" sz="1100" spc="-10">
                <a:latin typeface="Cambria Math"/>
                <a:cs typeface="Cambria Math"/>
              </a:rPr>
              <a:t> </a:t>
            </a:r>
            <a:r>
              <a:rPr dirty="0" sz="1100" spc="5">
                <a:latin typeface="Cambria Math"/>
                <a:cs typeface="Cambria Math"/>
              </a:rPr>
              <a:t>CC</a:t>
            </a:r>
            <a:endParaRPr sz="1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ambria Math"/>
              <a:cs typeface="Cambria Math"/>
            </a:endParaRPr>
          </a:p>
          <a:p>
            <a:pPr marL="492125" indent="-155575">
              <a:lnSpc>
                <a:spcPct val="100000"/>
              </a:lnSpc>
              <a:buFont typeface="Symbol"/>
              <a:buChar char=""/>
              <a:tabLst>
                <a:tab pos="492759" algn="l"/>
              </a:tabLst>
            </a:pPr>
            <a:r>
              <a:rPr dirty="0" sz="1100">
                <a:latin typeface="Cambria Math"/>
                <a:cs typeface="Cambria Math"/>
              </a:rPr>
              <a:t>1</a:t>
            </a:r>
            <a:r>
              <a:rPr dirty="0" sz="1100" spc="-1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Canal</a:t>
            </a:r>
            <a:r>
              <a:rPr dirty="0" sz="1100" spc="-1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de</a:t>
            </a:r>
            <a:r>
              <a:rPr dirty="0" sz="1100" spc="-20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Control</a:t>
            </a:r>
            <a:r>
              <a:rPr dirty="0" sz="1100" spc="-20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por</a:t>
            </a:r>
            <a:r>
              <a:rPr dirty="0" sz="1100" spc="-1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celda</a:t>
            </a:r>
            <a:endParaRPr sz="1100">
              <a:latin typeface="Cambria Math"/>
              <a:cs typeface="Cambria Math"/>
            </a:endParaRPr>
          </a:p>
          <a:p>
            <a:pPr marL="492125" indent="-155575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492759" algn="l"/>
              </a:tabLst>
            </a:pPr>
            <a:r>
              <a:rPr dirty="0" sz="1100">
                <a:latin typeface="Cambria Math"/>
                <a:cs typeface="Cambria Math"/>
              </a:rPr>
              <a:t>Velocidad</a:t>
            </a:r>
            <a:r>
              <a:rPr dirty="0" sz="1100" spc="-4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de</a:t>
            </a:r>
            <a:r>
              <a:rPr dirty="0" sz="1100" spc="-3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10</a:t>
            </a:r>
            <a:r>
              <a:rPr dirty="0" sz="1100" spc="-10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kbps</a:t>
            </a:r>
            <a:endParaRPr sz="1100">
              <a:latin typeface="Cambria Math"/>
              <a:cs typeface="Cambria Math"/>
            </a:endParaRPr>
          </a:p>
          <a:p>
            <a:pPr marL="492125" indent="-155575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92759" algn="l"/>
              </a:tabLst>
            </a:pPr>
            <a:r>
              <a:rPr dirty="0" sz="1100">
                <a:latin typeface="Cambria Math"/>
                <a:cs typeface="Cambria Math"/>
              </a:rPr>
              <a:t>21</a:t>
            </a:r>
            <a:r>
              <a:rPr dirty="0" sz="1100" spc="-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Canales</a:t>
            </a:r>
            <a:r>
              <a:rPr dirty="0" sz="1100" spc="-1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de</a:t>
            </a:r>
            <a:r>
              <a:rPr dirty="0" sz="1100" spc="-15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Control</a:t>
            </a:r>
            <a:r>
              <a:rPr dirty="0" sz="1100" spc="-20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para</a:t>
            </a:r>
            <a:r>
              <a:rPr dirty="0" sz="1100">
                <a:latin typeface="Cambria Math"/>
                <a:cs typeface="Cambria Math"/>
              </a:rPr>
              <a:t> el</a:t>
            </a:r>
            <a:r>
              <a:rPr dirty="0" sz="1100" spc="-1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sistema</a:t>
            </a:r>
            <a:r>
              <a:rPr dirty="0" sz="1100" spc="-40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AMPS</a:t>
            </a:r>
            <a:endParaRPr sz="1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450">
              <a:latin typeface="Cambria Math"/>
              <a:cs typeface="Cambria Math"/>
            </a:endParaRPr>
          </a:p>
          <a:p>
            <a:pPr marL="347980">
              <a:lnSpc>
                <a:spcPct val="100000"/>
              </a:lnSpc>
            </a:pPr>
            <a:r>
              <a:rPr dirty="0" sz="1100">
                <a:latin typeface="Cambria Math"/>
                <a:cs typeface="Cambria Math"/>
              </a:rPr>
              <a:t>Ca</a:t>
            </a:r>
            <a:r>
              <a:rPr dirty="0" sz="1100" spc="-5">
                <a:latin typeface="Cambria Math"/>
                <a:cs typeface="Cambria Math"/>
              </a:rPr>
              <a:t>n</a:t>
            </a:r>
            <a:r>
              <a:rPr dirty="0" sz="1100" spc="-15">
                <a:latin typeface="Cambria Math"/>
                <a:cs typeface="Cambria Math"/>
              </a:rPr>
              <a:t>al</a:t>
            </a:r>
            <a:r>
              <a:rPr dirty="0" sz="1100">
                <a:latin typeface="Cambria Math"/>
                <a:cs typeface="Cambria Math"/>
              </a:rPr>
              <a:t>a</a:t>
            </a:r>
            <a:r>
              <a:rPr dirty="0" sz="1100" spc="-5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de</a:t>
            </a:r>
            <a:r>
              <a:rPr dirty="0" sz="1100" spc="-4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Co</a:t>
            </a:r>
            <a:r>
              <a:rPr dirty="0" sz="1100" spc="-5">
                <a:latin typeface="Cambria Math"/>
                <a:cs typeface="Cambria Math"/>
              </a:rPr>
              <a:t>n</a:t>
            </a:r>
            <a:r>
              <a:rPr dirty="0" sz="1100" spc="-15">
                <a:latin typeface="Cambria Math"/>
                <a:cs typeface="Cambria Math"/>
              </a:rPr>
              <a:t>t</a:t>
            </a:r>
            <a:r>
              <a:rPr dirty="0" sz="1100">
                <a:latin typeface="Cambria Math"/>
                <a:cs typeface="Cambria Math"/>
              </a:rPr>
              <a:t>r</a:t>
            </a:r>
            <a:r>
              <a:rPr dirty="0" sz="1100" spc="-25">
                <a:latin typeface="Cambria Math"/>
                <a:cs typeface="Cambria Math"/>
              </a:rPr>
              <a:t>o</a:t>
            </a:r>
            <a:r>
              <a:rPr dirty="0" sz="1100">
                <a:latin typeface="Cambria Math"/>
                <a:cs typeface="Cambria Math"/>
              </a:rPr>
              <a:t>l</a:t>
            </a:r>
            <a:r>
              <a:rPr dirty="0" sz="1100" spc="-40">
                <a:latin typeface="Cambria Math"/>
                <a:cs typeface="Cambria Math"/>
              </a:rPr>
              <a:t> </a:t>
            </a:r>
            <a:r>
              <a:rPr dirty="0" sz="1100" spc="5">
                <a:latin typeface="Cambria Math"/>
                <a:cs typeface="Cambria Math"/>
              </a:rPr>
              <a:t>R</a:t>
            </a:r>
            <a:r>
              <a:rPr dirty="0" sz="1100" spc="-15">
                <a:latin typeface="Cambria Math"/>
                <a:cs typeface="Cambria Math"/>
              </a:rPr>
              <a:t>E</a:t>
            </a:r>
            <a:r>
              <a:rPr dirty="0" sz="1100" spc="-10">
                <a:latin typeface="Cambria Math"/>
                <a:cs typeface="Cambria Math"/>
              </a:rPr>
              <a:t>C</a:t>
            </a:r>
            <a:r>
              <a:rPr dirty="0" sz="1100">
                <a:latin typeface="Cambria Math"/>
                <a:cs typeface="Cambria Math"/>
              </a:rPr>
              <a:t>C</a:t>
            </a:r>
            <a:endParaRPr sz="1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ambria Math"/>
              <a:cs typeface="Cambria Math"/>
            </a:endParaRPr>
          </a:p>
          <a:p>
            <a:pPr marL="492125" indent="-155575">
              <a:lnSpc>
                <a:spcPct val="100000"/>
              </a:lnSpc>
              <a:buFont typeface="Symbol"/>
              <a:buChar char=""/>
              <a:tabLst>
                <a:tab pos="492759" algn="l"/>
              </a:tabLst>
            </a:pPr>
            <a:r>
              <a:rPr dirty="0" sz="1100">
                <a:latin typeface="Cambria Math"/>
                <a:cs typeface="Cambria Math"/>
              </a:rPr>
              <a:t>Señal</a:t>
            </a:r>
            <a:r>
              <a:rPr dirty="0" sz="1100" spc="-1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de</a:t>
            </a:r>
            <a:r>
              <a:rPr dirty="0" sz="1100" spc="-15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bits</a:t>
            </a:r>
            <a:r>
              <a:rPr dirty="0" sz="1100" spc="-15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intercalados</a:t>
            </a:r>
            <a:r>
              <a:rPr dirty="0" sz="1100" spc="-20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-</a:t>
            </a:r>
            <a:r>
              <a:rPr dirty="0" sz="1100" spc="-10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FOCC</a:t>
            </a:r>
            <a:endParaRPr sz="1100">
              <a:latin typeface="Cambria Math"/>
              <a:cs typeface="Cambria Math"/>
            </a:endParaRPr>
          </a:p>
          <a:p>
            <a:pPr marL="492125" indent="-155575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92759" algn="l"/>
              </a:tabLst>
            </a:pPr>
            <a:r>
              <a:rPr dirty="0" sz="1100" spc="-5">
                <a:latin typeface="Cambria Math"/>
                <a:cs typeface="Cambria Math"/>
              </a:rPr>
              <a:t>Control</a:t>
            </a:r>
            <a:r>
              <a:rPr dirty="0" sz="1100" spc="-1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de</a:t>
            </a:r>
            <a:r>
              <a:rPr dirty="0" sz="1100" spc="-2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espera</a:t>
            </a:r>
            <a:r>
              <a:rPr dirty="0" sz="1100" spc="-2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de</a:t>
            </a:r>
            <a:r>
              <a:rPr dirty="0" sz="1100" spc="-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0</a:t>
            </a:r>
            <a:r>
              <a:rPr dirty="0" sz="1100" spc="-2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y</a:t>
            </a:r>
            <a:r>
              <a:rPr dirty="0" sz="1100" spc="-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200ms</a:t>
            </a:r>
            <a:endParaRPr sz="1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3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200" spc="-5" b="1">
                <a:latin typeface="Times New Roman"/>
                <a:cs typeface="Times New Roman"/>
              </a:rPr>
              <a:t>Descripción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del </a:t>
            </a:r>
            <a:r>
              <a:rPr dirty="0" sz="1200" b="1">
                <a:latin typeface="Times New Roman"/>
                <a:cs typeface="Times New Roman"/>
              </a:rPr>
              <a:t>canal</a:t>
            </a:r>
            <a:r>
              <a:rPr dirty="0" sz="1200" spc="-5" b="1">
                <a:latin typeface="Times New Roman"/>
                <a:cs typeface="Times New Roman"/>
              </a:rPr>
              <a:t> 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control: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3299"/>
              </a:lnSpc>
              <a:spcBef>
                <a:spcPts val="8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El </a:t>
            </a:r>
            <a:r>
              <a:rPr dirty="0" sz="1200" spc="-5">
                <a:latin typeface="Times New Roman"/>
                <a:cs typeface="Times New Roman"/>
              </a:rPr>
              <a:t>canal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</a:t>
            </a:r>
            <a:r>
              <a:rPr dirty="0" sz="1200">
                <a:latin typeface="Times New Roman"/>
                <a:cs typeface="Times New Roman"/>
              </a:rPr>
              <a:t> está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compuesto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un </a:t>
            </a:r>
            <a:r>
              <a:rPr dirty="0" sz="1200" spc="-5">
                <a:latin typeface="Times New Roman"/>
                <a:cs typeface="Times New Roman"/>
              </a:rPr>
              <a:t>Forward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(FOCC)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 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Reverse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 </a:t>
            </a:r>
            <a:r>
              <a:rPr dirty="0" sz="1200" spc="-5">
                <a:latin typeface="Times New Roman"/>
                <a:cs typeface="Times New Roman"/>
              </a:rPr>
              <a:t>channel</a:t>
            </a:r>
            <a:r>
              <a:rPr dirty="0" sz="1200">
                <a:latin typeface="Times New Roman"/>
                <a:cs typeface="Times New Roman"/>
              </a:rPr>
              <a:t> (RECC).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Los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FOCC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están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separados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45MHz.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FOCC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codificado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(40,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28,</a:t>
            </a:r>
            <a:r>
              <a:rPr dirty="0" sz="1200">
                <a:latin typeface="Times New Roman"/>
                <a:cs typeface="Times New Roman"/>
              </a:rPr>
              <a:t> 5)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código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BCH</a:t>
            </a:r>
            <a:r>
              <a:rPr dirty="0" sz="1200">
                <a:latin typeface="Times New Roman"/>
                <a:cs typeface="Times New Roman"/>
              </a:rPr>
              <a:t> 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modulado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FSK.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RECC</a:t>
            </a:r>
            <a:r>
              <a:rPr dirty="0" sz="1200" spc="-5">
                <a:latin typeface="Times New Roman"/>
                <a:cs typeface="Times New Roman"/>
              </a:rPr>
              <a:t> 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codificado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(48,36,5) el</a:t>
            </a:r>
            <a:r>
              <a:rPr dirty="0" sz="1200">
                <a:latin typeface="Times New Roman"/>
                <a:cs typeface="Times New Roman"/>
              </a:rPr>
              <a:t> código BCH.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Bit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10kb/s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modulación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FSK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desviación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8kHz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representar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 0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ó un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FOCC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full-duplex.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 b="1">
                <a:latin typeface="Times New Roman"/>
                <a:cs typeface="Times New Roman"/>
              </a:rPr>
              <a:t>NÚMERO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IDENTIFICACIÓN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MÓVIL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1931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Llamada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abonado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móvil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810" y="1205483"/>
            <a:ext cx="5665798" cy="3789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808" y="5239342"/>
            <a:ext cx="5596567" cy="32600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007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Llamada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abonado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móvil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20681"/>
            <a:ext cx="5731509" cy="38015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266943"/>
            <a:ext cx="5724503" cy="2522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1646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Liberación de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llamada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674234"/>
            <a:ext cx="4084954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PROCEDIMIENTO DE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HAND-OFF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Conversación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sobre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 canal </a:t>
            </a:r>
            <a:r>
              <a:rPr dirty="0" sz="1200">
                <a:latin typeface="Times New Roman"/>
                <a:cs typeface="Times New Roman"/>
              </a:rPr>
              <a:t>xxx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El </a:t>
            </a:r>
            <a:r>
              <a:rPr dirty="0" sz="1200" spc="-5">
                <a:latin typeface="Times New Roman"/>
                <a:cs typeface="Times New Roman"/>
              </a:rPr>
              <a:t>nivel </a:t>
            </a:r>
            <a:r>
              <a:rPr dirty="0" sz="1200">
                <a:latin typeface="Times New Roman"/>
                <a:cs typeface="Times New Roman"/>
              </a:rPr>
              <a:t>del </a:t>
            </a:r>
            <a:r>
              <a:rPr dirty="0" sz="1200" spc="-5">
                <a:latin typeface="Times New Roman"/>
                <a:cs typeface="Times New Roman"/>
              </a:rPr>
              <a:t>SAT </a:t>
            </a:r>
            <a:r>
              <a:rPr dirty="0" sz="1200">
                <a:latin typeface="Times New Roman"/>
                <a:cs typeface="Times New Roman"/>
              </a:rPr>
              <a:t>o de</a:t>
            </a:r>
            <a:r>
              <a:rPr dirty="0" sz="1200" spc="-5">
                <a:latin typeface="Times New Roman"/>
                <a:cs typeface="Times New Roman"/>
              </a:rPr>
              <a:t> RF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cae 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5">
                <a:latin typeface="Times New Roman"/>
                <a:cs typeface="Times New Roman"/>
              </a:rPr>
              <a:t>debajo</a:t>
            </a:r>
            <a:r>
              <a:rPr dirty="0" sz="1200">
                <a:latin typeface="Times New Roman"/>
                <a:cs typeface="Times New Roman"/>
              </a:rPr>
              <a:t> del nivel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umbral.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El</a:t>
            </a:r>
            <a:r>
              <a:rPr dirty="0" sz="1200" spc="-5">
                <a:latin typeface="Times New Roman"/>
                <a:cs typeface="Times New Roman"/>
              </a:rPr>
              <a:t> BS1 envía al</a:t>
            </a:r>
            <a:r>
              <a:rPr dirty="0" sz="1200">
                <a:latin typeface="Times New Roman"/>
                <a:cs typeface="Times New Roman"/>
              </a:rPr>
              <a:t> MSC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mensaje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solicitud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Hand-off.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El MSC </a:t>
            </a:r>
            <a:r>
              <a:rPr dirty="0" sz="1200" spc="-5">
                <a:latin typeface="Times New Roman"/>
                <a:cs typeface="Times New Roman"/>
              </a:rPr>
              <a:t>debe localizar</a:t>
            </a:r>
            <a:r>
              <a:rPr dirty="0" sz="1200">
                <a:latin typeface="Times New Roman"/>
                <a:cs typeface="Times New Roman"/>
              </a:rPr>
              <a:t> un </a:t>
            </a:r>
            <a:r>
              <a:rPr dirty="0" sz="1200" spc="-5">
                <a:latin typeface="Times New Roman"/>
                <a:cs typeface="Times New Roman"/>
              </a:rPr>
              <a:t>BS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>
                <a:latin typeface="Times New Roman"/>
                <a:cs typeface="Times New Roman"/>
              </a:rPr>
              <a:t> mejor</a:t>
            </a:r>
            <a:r>
              <a:rPr dirty="0" sz="1200" spc="-5">
                <a:latin typeface="Times New Roman"/>
                <a:cs typeface="Times New Roman"/>
              </a:rPr>
              <a:t> recepción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[2]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487" y="1264569"/>
            <a:ext cx="5620720" cy="32497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0740" y="5925667"/>
            <a:ext cx="5082091" cy="3522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741670" cy="2157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LOCALIZACIÓN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MSC </a:t>
            </a:r>
            <a:r>
              <a:rPr dirty="0" sz="1200" spc="-5">
                <a:latin typeface="Times New Roman"/>
                <a:cs typeface="Times New Roman"/>
              </a:rPr>
              <a:t>envía</a:t>
            </a:r>
            <a:r>
              <a:rPr dirty="0" sz="1200">
                <a:latin typeface="Times New Roman"/>
                <a:cs typeface="Times New Roman"/>
              </a:rPr>
              <a:t> una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solicitud de </a:t>
            </a:r>
            <a:r>
              <a:rPr dirty="0" sz="1200" spc="-5">
                <a:latin typeface="Times New Roman"/>
                <a:cs typeface="Times New Roman"/>
              </a:rPr>
              <a:t>nivel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señal</a:t>
            </a:r>
            <a:r>
              <a:rPr dirty="0" sz="1200">
                <a:latin typeface="Times New Roman"/>
                <a:cs typeface="Times New Roman"/>
              </a:rPr>
              <a:t> del </a:t>
            </a:r>
            <a:r>
              <a:rPr dirty="0" sz="1200" spc="-5">
                <a:latin typeface="Times New Roman"/>
                <a:cs typeface="Times New Roman"/>
              </a:rPr>
              <a:t>canal</a:t>
            </a:r>
            <a:r>
              <a:rPr dirty="0" sz="1200">
                <a:latin typeface="Times New Roman"/>
                <a:cs typeface="Times New Roman"/>
              </a:rPr>
              <a:t> xxx a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>
                <a:latin typeface="Times New Roman"/>
                <a:cs typeface="Times New Roman"/>
              </a:rPr>
              <a:t> celdas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vecinas.</a:t>
            </a:r>
            <a:endParaRPr sz="1200">
              <a:latin typeface="Times New Roman"/>
              <a:cs typeface="Times New Roman"/>
            </a:endParaRPr>
          </a:p>
          <a:p>
            <a:pPr marL="469265" marR="315595" indent="-228600">
              <a:lnSpc>
                <a:spcPct val="102899"/>
              </a:lnSpc>
              <a:spcBef>
                <a:spcPts val="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celdas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vecinas</a:t>
            </a:r>
            <a:r>
              <a:rPr dirty="0" sz="1200">
                <a:latin typeface="Times New Roman"/>
                <a:cs typeface="Times New Roman"/>
              </a:rPr>
              <a:t> mediante una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unidad 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localización, la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cual </a:t>
            </a:r>
            <a:r>
              <a:rPr dirty="0" sz="1200" spc="-5">
                <a:latin typeface="Times New Roman"/>
                <a:cs typeface="Times New Roman"/>
              </a:rPr>
              <a:t>cuenta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receptor,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realizan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mediciones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sobre</a:t>
            </a:r>
            <a:r>
              <a:rPr dirty="0" sz="1200" spc="-5">
                <a:latin typeface="Times New Roman"/>
                <a:cs typeface="Times New Roman"/>
              </a:rPr>
              <a:t> 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nivel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xxx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envían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resultado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MSC.</a:t>
            </a:r>
            <a:endParaRPr sz="1200">
              <a:latin typeface="Times New Roman"/>
              <a:cs typeface="Times New Roman"/>
            </a:endParaRPr>
          </a:p>
          <a:p>
            <a:pPr marL="469265" marR="197485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Con </a:t>
            </a:r>
            <a:r>
              <a:rPr dirty="0" sz="1200" spc="-5">
                <a:latin typeface="Times New Roman"/>
                <a:cs typeface="Times New Roman"/>
              </a:rPr>
              <a:t>esta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información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MSC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debe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tomar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decisión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relativa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celda </a:t>
            </a:r>
            <a:r>
              <a:rPr dirty="0" sz="1200" spc="-5">
                <a:latin typeface="Times New Roman"/>
                <a:cs typeface="Times New Roman"/>
              </a:rPr>
              <a:t>vecina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observa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mejor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</a:t>
            </a:r>
            <a:r>
              <a:rPr dirty="0" sz="1200">
                <a:latin typeface="Times New Roman"/>
                <a:cs typeface="Times New Roman"/>
              </a:rPr>
              <a:t> xxx.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Evidentemente,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nivel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observado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 las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celdas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vecinas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debe de ser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mejor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nivel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5">
                <a:latin typeface="Times New Roman"/>
                <a:cs typeface="Times New Roman"/>
              </a:rPr>
              <a:t> celda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actual</a:t>
            </a:r>
            <a:r>
              <a:rPr dirty="0" sz="1200">
                <a:latin typeface="Times New Roman"/>
                <a:cs typeface="Times New Roman"/>
              </a:rPr>
              <a:t> [2]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PROCESO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ROAMING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321932"/>
            <a:ext cx="5365115" cy="1087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SEÑALIZACIÓN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3299"/>
              </a:lnSpc>
              <a:spcBef>
                <a:spcPts val="8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 lleva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cabo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mediante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flujo de </a:t>
            </a:r>
            <a:r>
              <a:rPr dirty="0" sz="1200" spc="-5">
                <a:latin typeface="Times New Roman"/>
                <a:cs typeface="Times New Roman"/>
              </a:rPr>
              <a:t>datos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10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kbps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5">
                <a:latin typeface="Times New Roman"/>
                <a:cs typeface="Times New Roman"/>
              </a:rPr>
              <a:t> 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transmite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sobre</a:t>
            </a:r>
            <a:r>
              <a:rPr dirty="0" sz="1200" spc="-5">
                <a:latin typeface="Times New Roman"/>
                <a:cs typeface="Times New Roman"/>
              </a:rPr>
              <a:t> los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canales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control</a:t>
            </a:r>
            <a:r>
              <a:rPr dirty="0" sz="1200">
                <a:latin typeface="Times New Roman"/>
                <a:cs typeface="Times New Roman"/>
              </a:rPr>
              <a:t> y también </a:t>
            </a:r>
            <a:r>
              <a:rPr dirty="0" sz="1200" spc="-5">
                <a:latin typeface="Times New Roman"/>
                <a:cs typeface="Times New Roman"/>
              </a:rPr>
              <a:t>sobre los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canales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voz.</a:t>
            </a:r>
            <a:endParaRPr sz="1200">
              <a:latin typeface="Times New Roman"/>
              <a:cs typeface="Times New Roman"/>
            </a:endParaRPr>
          </a:p>
          <a:p>
            <a:pPr marL="469265" marR="212725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Para su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transmisión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dicho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flujo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binario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modulado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mediante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esquema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modulación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FSK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(Frequency</a:t>
            </a:r>
            <a:r>
              <a:rPr dirty="0" sz="1200">
                <a:latin typeface="Times New Roman"/>
                <a:cs typeface="Times New Roman"/>
              </a:rPr>
              <a:t> Shift </a:t>
            </a:r>
            <a:r>
              <a:rPr dirty="0" sz="1200" spc="-5">
                <a:latin typeface="Times New Roman"/>
                <a:cs typeface="Times New Roman"/>
              </a:rPr>
              <a:t>Keying).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8446" y="3159108"/>
            <a:ext cx="4263416" cy="30467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7514856"/>
            <a:ext cx="5711677" cy="20092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1169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BIBLIOGRAFÍA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6660" y="1429596"/>
          <a:ext cx="5850890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/>
                <a:gridCol w="5527040"/>
              </a:tblGrid>
              <a:tr h="437191">
                <a:tc>
                  <a:txBody>
                    <a:bodyPr/>
                    <a:lstStyle/>
                    <a:p>
                      <a:pPr algn="r" marR="10795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31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F.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Mazda,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Cellular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Radio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STelecommunications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Engineer's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Bookystems,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4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1993.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18160"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[2]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18415" marR="1531620">
                        <a:lnSpc>
                          <a:spcPct val="104200"/>
                        </a:lnSpc>
                        <a:spcBef>
                          <a:spcPts val="434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Rodríguez,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«SISTEMA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AMPS,»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2015.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línea].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Available: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2"/>
                        </a:rPr>
                        <a:t>http://www.spw.cl/05mar07_mobile/Material_moviles/amps.pdf.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/>
                </a:tc>
              </a:tr>
              <a:tr h="248215">
                <a:tc>
                  <a:txBody>
                    <a:bodyPr/>
                    <a:lstStyle/>
                    <a:p>
                      <a:pPr algn="r" marR="10795">
                        <a:lnSpc>
                          <a:spcPts val="136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[3]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360"/>
                        </a:lnSpc>
                        <a:spcBef>
                          <a:spcPts val="49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Tomas,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Advanced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Electronic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Communications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Systems,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Jersey: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Pearson,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2004.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Elvis Oñate</dc:creator>
  <dcterms:created xsi:type="dcterms:W3CDTF">2023-02-06T22:02:56Z</dcterms:created>
  <dcterms:modified xsi:type="dcterms:W3CDTF">2023-02-06T22:02:56Z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2021-01-16T00:00:00Z</vt:filetime>
  </property>
  <property fmtid="{D5CDD505-2E9C-101B-9397-08002B2CF9AE}" pid="3" name="Creator">
    <vt:lpwstr>Microsoft® Word para Microsoft 365</vt:lpwstr>
  </property>
  <property fmtid="{D5CDD505-2E9C-101B-9397-08002B2CF9AE}" pid="4" name="LastSaved">
    <vt:filetime>2023-02-06T00:00:00Z</vt:filetime>
  </property>
</Properties>
</file>