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partner.net/2015/11/26/telefonia-" TargetMode="External"/><Relationship Id="rId3" Type="http://schemas.openxmlformats.org/officeDocument/2006/relationships/hyperlink" Target="http://www.researchgate.net/" TargetMode="External"/><Relationship Id="rId4" Type="http://schemas.openxmlformats.org/officeDocument/2006/relationships/hyperlink" Target="http://www.spw.cl/05mar07_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422900" cy="208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CAPÍTULO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TELEFONÍA CELULAR DIGITAL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Características: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digitaliza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mediante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alguna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técnica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codificación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misma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estación </a:t>
            </a:r>
            <a:r>
              <a:rPr dirty="0" sz="1200">
                <a:latin typeface="Times New Roman"/>
                <a:cs typeface="Times New Roman"/>
              </a:rPr>
              <a:t>móvil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Ancho</a:t>
            </a:r>
            <a:r>
              <a:rPr dirty="0" sz="1200">
                <a:latin typeface="Times New Roman"/>
                <a:cs typeface="Times New Roman"/>
              </a:rPr>
              <a:t> de banda</a:t>
            </a:r>
            <a:r>
              <a:rPr dirty="0" sz="1200" spc="-5">
                <a:latin typeface="Times New Roman"/>
                <a:cs typeface="Times New Roman"/>
              </a:rPr>
              <a:t> amplio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utilización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 </a:t>
            </a:r>
            <a:r>
              <a:rPr dirty="0" sz="1200" spc="-5">
                <a:latin typeface="Times New Roman"/>
                <a:cs typeface="Times New Roman"/>
              </a:rPr>
              <a:t>espectro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más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eficiente.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Mayor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seguridad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mediante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métodos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encriptación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autentificación.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Principales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problemas: Velocidad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transmisión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limitada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retardo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 canal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Uso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métodos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acceso</a:t>
            </a:r>
            <a:r>
              <a:rPr dirty="0" sz="1200" spc="-5">
                <a:latin typeface="Times New Roman"/>
                <a:cs typeface="Times New Roman"/>
              </a:rPr>
              <a:t> como TDMA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CDMA 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315838"/>
            <a:ext cx="1379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Codificadores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voz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848" y="9059417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[2]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0386" y="3122239"/>
            <a:ext cx="3150956" cy="20177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792" y="5628766"/>
            <a:ext cx="4815320" cy="34095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7567040"/>
            <a:ext cx="5414010" cy="116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SIM (Subscriber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Identity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Module)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tarjeta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Subscriber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Identity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 pequeña </a:t>
            </a:r>
            <a:r>
              <a:rPr dirty="0" sz="1200" spc="-5">
                <a:latin typeface="Times New Roman"/>
                <a:cs typeface="Times New Roman"/>
              </a:rPr>
              <a:t>tarjeta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>
                <a:latin typeface="Times New Roman"/>
                <a:cs typeface="Times New Roman"/>
              </a:rPr>
              <a:t> plástico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tiene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5">
                <a:latin typeface="Times New Roman"/>
                <a:cs typeface="Times New Roman"/>
              </a:rPr>
              <a:t> chip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pegado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ella</a:t>
            </a:r>
            <a:endParaRPr sz="1200">
              <a:latin typeface="Times New Roman"/>
              <a:cs typeface="Times New Roman"/>
            </a:endParaRPr>
          </a:p>
          <a:p>
            <a:pPr marL="12700" marR="85090">
              <a:lnSpc>
                <a:spcPct val="103299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este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chip,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almacena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manera</a:t>
            </a:r>
            <a:r>
              <a:rPr dirty="0" sz="1200">
                <a:latin typeface="Times New Roman"/>
                <a:cs typeface="Times New Roman"/>
              </a:rPr>
              <a:t> segura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número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teléfono,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así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como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claves</a:t>
            </a:r>
            <a:r>
              <a:rPr dirty="0" sz="1200" spc="5">
                <a:latin typeface="Times New Roman"/>
                <a:cs typeface="Times New Roman"/>
              </a:rPr>
              <a:t> de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acceso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 usuario </a:t>
            </a:r>
            <a:r>
              <a:rPr dirty="0" sz="1200" spc="-5">
                <a:latin typeface="Times New Roman"/>
                <a:cs typeface="Times New Roman"/>
              </a:rPr>
              <a:t>concreto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-5">
                <a:latin typeface="Times New Roman"/>
                <a:cs typeface="Times New Roman"/>
              </a:rPr>
              <a:t> operadora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telefonía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6960" y="1467599"/>
            <a:ext cx="4911725" cy="810895"/>
            <a:chOff x="1076960" y="1467599"/>
            <a:chExt cx="4911725" cy="810895"/>
          </a:xfrm>
        </p:grpSpPr>
        <p:sp>
          <p:nvSpPr>
            <p:cNvPr id="4" name="object 4"/>
            <p:cNvSpPr/>
            <p:nvPr/>
          </p:nvSpPr>
          <p:spPr>
            <a:xfrm>
              <a:off x="1080135" y="1633930"/>
              <a:ext cx="4905375" cy="641350"/>
            </a:xfrm>
            <a:custGeom>
              <a:avLst/>
              <a:gdLst/>
              <a:ahLst/>
              <a:cxnLst/>
              <a:rect l="l" t="t" r="r" b="b"/>
              <a:pathLst>
                <a:path w="4905375" h="641350">
                  <a:moveTo>
                    <a:pt x="0" y="641019"/>
                  </a:moveTo>
                  <a:lnTo>
                    <a:pt x="4905375" y="641019"/>
                  </a:lnTo>
                  <a:lnTo>
                    <a:pt x="4905375" y="0"/>
                  </a:lnTo>
                  <a:lnTo>
                    <a:pt x="0" y="0"/>
                  </a:lnTo>
                  <a:lnTo>
                    <a:pt x="0" y="641019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308" y="1467599"/>
              <a:ext cx="3903726" cy="32995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76960" y="2330157"/>
            <a:ext cx="4911725" cy="4827270"/>
            <a:chOff x="1076960" y="2330157"/>
            <a:chExt cx="4911725" cy="4827270"/>
          </a:xfrm>
        </p:grpSpPr>
        <p:sp>
          <p:nvSpPr>
            <p:cNvPr id="7" name="object 7"/>
            <p:cNvSpPr/>
            <p:nvPr/>
          </p:nvSpPr>
          <p:spPr>
            <a:xfrm>
              <a:off x="1080135" y="2496692"/>
              <a:ext cx="4905375" cy="4157979"/>
            </a:xfrm>
            <a:custGeom>
              <a:avLst/>
              <a:gdLst/>
              <a:ahLst/>
              <a:cxnLst/>
              <a:rect l="l" t="t" r="r" b="b"/>
              <a:pathLst>
                <a:path w="4905375" h="4157979">
                  <a:moveTo>
                    <a:pt x="0" y="4157979"/>
                  </a:moveTo>
                  <a:lnTo>
                    <a:pt x="4905375" y="4157979"/>
                  </a:lnTo>
                  <a:lnTo>
                    <a:pt x="4905375" y="0"/>
                  </a:lnTo>
                  <a:lnTo>
                    <a:pt x="0" y="0"/>
                  </a:lnTo>
                  <a:lnTo>
                    <a:pt x="0" y="4157979"/>
                  </a:lnTo>
                  <a:close/>
                </a:path>
              </a:pathLst>
            </a:custGeom>
            <a:ln w="6350">
              <a:solidFill>
                <a:srgbClr val="2FE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308" y="2330157"/>
              <a:ext cx="3438905" cy="3299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0135" y="6876453"/>
              <a:ext cx="4905375" cy="277495"/>
            </a:xfrm>
            <a:custGeom>
              <a:avLst/>
              <a:gdLst/>
              <a:ahLst/>
              <a:cxnLst/>
              <a:rect l="l" t="t" r="r" b="b"/>
              <a:pathLst>
                <a:path w="4905375" h="277495">
                  <a:moveTo>
                    <a:pt x="0" y="277202"/>
                  </a:moveTo>
                  <a:lnTo>
                    <a:pt x="4905375" y="277202"/>
                  </a:lnTo>
                  <a:lnTo>
                    <a:pt x="4905375" y="0"/>
                  </a:lnTo>
                  <a:lnTo>
                    <a:pt x="0" y="0"/>
                  </a:lnTo>
                  <a:lnTo>
                    <a:pt x="0" y="277202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308" y="6691870"/>
              <a:ext cx="3438905" cy="36043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68120" y="875791"/>
            <a:ext cx="4553585" cy="6185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TIPOS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CANALES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</a:pPr>
            <a:r>
              <a:rPr dirty="0" sz="1300" spc="-5">
                <a:latin typeface="Cambria Math"/>
                <a:cs typeface="Cambria Math"/>
              </a:rPr>
              <a:t>C</a:t>
            </a:r>
            <a:r>
              <a:rPr dirty="0" sz="1300" spc="-10">
                <a:latin typeface="Cambria Math"/>
                <a:cs typeface="Cambria Math"/>
              </a:rPr>
              <a:t>A</a:t>
            </a:r>
            <a:r>
              <a:rPr dirty="0" sz="1300" spc="-40">
                <a:latin typeface="Cambria Math"/>
                <a:cs typeface="Cambria Math"/>
              </a:rPr>
              <a:t>N</a:t>
            </a:r>
            <a:r>
              <a:rPr dirty="0" sz="1300" spc="-15">
                <a:latin typeface="Cambria Math"/>
                <a:cs typeface="Cambria Math"/>
              </a:rPr>
              <a:t>A</a:t>
            </a:r>
            <a:r>
              <a:rPr dirty="0" sz="1300" spc="-20">
                <a:latin typeface="Cambria Math"/>
                <a:cs typeface="Cambria Math"/>
              </a:rPr>
              <a:t>LE</a:t>
            </a:r>
            <a:r>
              <a:rPr dirty="0" sz="1300" spc="-5">
                <a:latin typeface="Cambria Math"/>
                <a:cs typeface="Cambria Math"/>
              </a:rPr>
              <a:t>S</a:t>
            </a:r>
            <a:r>
              <a:rPr dirty="0" sz="1300" spc="-55">
                <a:latin typeface="Cambria Math"/>
                <a:cs typeface="Cambria Math"/>
              </a:rPr>
              <a:t> </a:t>
            </a:r>
            <a:r>
              <a:rPr dirty="0" sz="1300" spc="-15">
                <a:latin typeface="Cambria Math"/>
                <a:cs typeface="Cambria Math"/>
              </a:rPr>
              <a:t>D</a:t>
            </a:r>
            <a:r>
              <a:rPr dirty="0" sz="1300" spc="-5">
                <a:latin typeface="Cambria Math"/>
                <a:cs typeface="Cambria Math"/>
              </a:rPr>
              <a:t>E</a:t>
            </a:r>
            <a:r>
              <a:rPr dirty="0" sz="1300" spc="-30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T</a:t>
            </a:r>
            <a:r>
              <a:rPr dirty="0" sz="1300" spc="-10">
                <a:latin typeface="Cambria Math"/>
                <a:cs typeface="Cambria Math"/>
              </a:rPr>
              <a:t>R</a:t>
            </a:r>
            <a:r>
              <a:rPr dirty="0" sz="1300" spc="-15">
                <a:latin typeface="Cambria Math"/>
                <a:cs typeface="Cambria Math"/>
              </a:rPr>
              <a:t>Á</a:t>
            </a:r>
            <a:r>
              <a:rPr dirty="0" sz="1300" spc="-20">
                <a:latin typeface="Cambria Math"/>
                <a:cs typeface="Cambria Math"/>
              </a:rPr>
              <a:t>F</a:t>
            </a:r>
            <a:r>
              <a:rPr dirty="0" sz="1300" spc="-10">
                <a:latin typeface="Cambria Math"/>
                <a:cs typeface="Cambria Math"/>
              </a:rPr>
              <a:t>I</a:t>
            </a:r>
            <a:r>
              <a:rPr dirty="0" sz="1300" spc="-30">
                <a:latin typeface="Cambria Math"/>
                <a:cs typeface="Cambria Math"/>
              </a:rPr>
              <a:t>C</a:t>
            </a:r>
            <a:r>
              <a:rPr dirty="0" sz="1300" spc="-5">
                <a:latin typeface="Cambria Math"/>
                <a:cs typeface="Cambria Math"/>
              </a:rPr>
              <a:t>O</a:t>
            </a:r>
            <a:r>
              <a:rPr dirty="0" sz="1300" spc="-55">
                <a:latin typeface="Cambria Math"/>
                <a:cs typeface="Cambria Math"/>
              </a:rPr>
              <a:t> </a:t>
            </a:r>
            <a:r>
              <a:rPr dirty="0" sz="1300" spc="-10">
                <a:latin typeface="Cambria Math"/>
                <a:cs typeface="Cambria Math"/>
              </a:rPr>
              <a:t>(TR</a:t>
            </a:r>
            <a:r>
              <a:rPr dirty="0" sz="1300" spc="-25">
                <a:latin typeface="Cambria Math"/>
                <a:cs typeface="Cambria Math"/>
              </a:rPr>
              <a:t>A</a:t>
            </a:r>
            <a:r>
              <a:rPr dirty="0" sz="1300" spc="-20">
                <a:latin typeface="Cambria Math"/>
                <a:cs typeface="Cambria Math"/>
              </a:rPr>
              <a:t>FF</a:t>
            </a:r>
            <a:r>
              <a:rPr dirty="0" sz="1300" spc="-10">
                <a:latin typeface="Cambria Math"/>
                <a:cs typeface="Cambria Math"/>
              </a:rPr>
              <a:t>I</a:t>
            </a:r>
            <a:r>
              <a:rPr dirty="0" sz="1300" spc="-5">
                <a:latin typeface="Cambria Math"/>
                <a:cs typeface="Cambria Math"/>
              </a:rPr>
              <a:t>C</a:t>
            </a:r>
            <a:r>
              <a:rPr dirty="0" sz="1300" spc="-60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CH</a:t>
            </a:r>
            <a:r>
              <a:rPr dirty="0" sz="1300" spc="-15">
                <a:latin typeface="Cambria Math"/>
                <a:cs typeface="Cambria Math"/>
              </a:rPr>
              <a:t>A</a:t>
            </a:r>
            <a:r>
              <a:rPr dirty="0" sz="1300" spc="-30">
                <a:latin typeface="Cambria Math"/>
                <a:cs typeface="Cambria Math"/>
              </a:rPr>
              <a:t>N</a:t>
            </a:r>
            <a:r>
              <a:rPr dirty="0" sz="1300" spc="-15">
                <a:latin typeface="Cambria Math"/>
                <a:cs typeface="Cambria Math"/>
              </a:rPr>
              <a:t>N</a:t>
            </a:r>
            <a:r>
              <a:rPr dirty="0" sz="1300" spc="-20">
                <a:latin typeface="Cambria Math"/>
                <a:cs typeface="Cambria Math"/>
              </a:rPr>
              <a:t>E</a:t>
            </a:r>
            <a:r>
              <a:rPr dirty="0" sz="1300" spc="-30">
                <a:latin typeface="Cambria Math"/>
                <a:cs typeface="Cambria Math"/>
              </a:rPr>
              <a:t>L</a:t>
            </a:r>
            <a:r>
              <a:rPr dirty="0" sz="1300" spc="-15">
                <a:latin typeface="Cambria Math"/>
                <a:cs typeface="Cambria Math"/>
              </a:rPr>
              <a:t>S</a:t>
            </a:r>
            <a:r>
              <a:rPr dirty="0" sz="1300" spc="-5">
                <a:latin typeface="Cambria Math"/>
                <a:cs typeface="Cambria Math"/>
              </a:rPr>
              <a:t>,</a:t>
            </a:r>
            <a:r>
              <a:rPr dirty="0" sz="1300" spc="-50">
                <a:latin typeface="Cambria Math"/>
                <a:cs typeface="Cambria Math"/>
              </a:rPr>
              <a:t> </a:t>
            </a:r>
            <a:r>
              <a:rPr dirty="0" sz="1300" spc="-20">
                <a:latin typeface="Cambria Math"/>
                <a:cs typeface="Cambria Math"/>
              </a:rPr>
              <a:t>T</a:t>
            </a:r>
            <a:r>
              <a:rPr dirty="0" sz="1300" spc="-5">
                <a:latin typeface="Cambria Math"/>
                <a:cs typeface="Cambria Math"/>
              </a:rPr>
              <a:t>CH)</a:t>
            </a:r>
            <a:endParaRPr sz="1300">
              <a:latin typeface="Cambria Math"/>
              <a:cs typeface="Cambria Math"/>
            </a:endParaRPr>
          </a:p>
          <a:p>
            <a:pPr marL="507365" marR="8890" indent="-114300">
              <a:lnSpc>
                <a:spcPts val="1270"/>
              </a:lnSpc>
              <a:spcBef>
                <a:spcPts val="1130"/>
              </a:spcBef>
              <a:buSzPct val="83333"/>
              <a:buFont typeface="Symbol"/>
              <a:buChar char=""/>
              <a:tabLst>
                <a:tab pos="508000" algn="l"/>
              </a:tabLst>
            </a:pPr>
            <a:r>
              <a:rPr dirty="0" sz="1200" spc="-10">
                <a:latin typeface="Cambria Math"/>
                <a:cs typeface="Cambria Math"/>
              </a:rPr>
              <a:t>Albergan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las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llamadas</a:t>
            </a:r>
            <a:r>
              <a:rPr dirty="0" sz="1200" spc="8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en</a:t>
            </a:r>
            <a:r>
              <a:rPr dirty="0" sz="1200" spc="6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proceso</a:t>
            </a:r>
            <a:r>
              <a:rPr dirty="0" sz="1200" spc="6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que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soporta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la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estación </a:t>
            </a:r>
            <a:r>
              <a:rPr dirty="0" sz="1200" spc="-25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base.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mbria Math"/>
              <a:cs typeface="Cambria Math"/>
            </a:endParaRPr>
          </a:p>
          <a:p>
            <a:pPr marL="402590">
              <a:lnSpc>
                <a:spcPct val="100000"/>
              </a:lnSpc>
            </a:pPr>
            <a:r>
              <a:rPr dirty="0" sz="1300" spc="-5">
                <a:latin typeface="Cambria Math"/>
                <a:cs typeface="Cambria Math"/>
              </a:rPr>
              <a:t>C</a:t>
            </a:r>
            <a:r>
              <a:rPr dirty="0" sz="1300" spc="-10">
                <a:latin typeface="Cambria Math"/>
                <a:cs typeface="Cambria Math"/>
              </a:rPr>
              <a:t>A</a:t>
            </a:r>
            <a:r>
              <a:rPr dirty="0" sz="1300" spc="-40">
                <a:latin typeface="Cambria Math"/>
                <a:cs typeface="Cambria Math"/>
              </a:rPr>
              <a:t>N</a:t>
            </a:r>
            <a:r>
              <a:rPr dirty="0" sz="1300" spc="-15">
                <a:latin typeface="Cambria Math"/>
                <a:cs typeface="Cambria Math"/>
              </a:rPr>
              <a:t>A</a:t>
            </a:r>
            <a:r>
              <a:rPr dirty="0" sz="1300" spc="-20">
                <a:latin typeface="Cambria Math"/>
                <a:cs typeface="Cambria Math"/>
              </a:rPr>
              <a:t>LE</a:t>
            </a:r>
            <a:r>
              <a:rPr dirty="0" sz="1300" spc="-5">
                <a:latin typeface="Cambria Math"/>
                <a:cs typeface="Cambria Math"/>
              </a:rPr>
              <a:t>S</a:t>
            </a:r>
            <a:r>
              <a:rPr dirty="0" sz="1300" spc="-55">
                <a:latin typeface="Cambria Math"/>
                <a:cs typeface="Cambria Math"/>
              </a:rPr>
              <a:t> </a:t>
            </a:r>
            <a:r>
              <a:rPr dirty="0" sz="1300" spc="-15">
                <a:latin typeface="Cambria Math"/>
                <a:cs typeface="Cambria Math"/>
              </a:rPr>
              <a:t>D</a:t>
            </a:r>
            <a:r>
              <a:rPr dirty="0" sz="1300" spc="-5">
                <a:latin typeface="Cambria Math"/>
                <a:cs typeface="Cambria Math"/>
              </a:rPr>
              <a:t>E</a:t>
            </a:r>
            <a:r>
              <a:rPr dirty="0" sz="1300" spc="-30">
                <a:latin typeface="Cambria Math"/>
                <a:cs typeface="Cambria Math"/>
              </a:rPr>
              <a:t> </a:t>
            </a:r>
            <a:r>
              <a:rPr dirty="0" sz="1300" spc="-15">
                <a:latin typeface="Cambria Math"/>
                <a:cs typeface="Cambria Math"/>
              </a:rPr>
              <a:t>CON</a:t>
            </a:r>
            <a:r>
              <a:rPr dirty="0" sz="1300" spc="-5">
                <a:latin typeface="Cambria Math"/>
                <a:cs typeface="Cambria Math"/>
              </a:rPr>
              <a:t>T</a:t>
            </a:r>
            <a:r>
              <a:rPr dirty="0" sz="1300" spc="-45">
                <a:latin typeface="Cambria Math"/>
                <a:cs typeface="Cambria Math"/>
              </a:rPr>
              <a:t>R</a:t>
            </a:r>
            <a:r>
              <a:rPr dirty="0" sz="1300" spc="-25">
                <a:latin typeface="Cambria Math"/>
                <a:cs typeface="Cambria Math"/>
              </a:rPr>
              <a:t>O</a:t>
            </a:r>
            <a:r>
              <a:rPr dirty="0" sz="1300" spc="-5">
                <a:latin typeface="Cambria Math"/>
                <a:cs typeface="Cambria Math"/>
              </a:rPr>
              <a:t>L</a:t>
            </a:r>
            <a:r>
              <a:rPr dirty="0" sz="1300" spc="-50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O</a:t>
            </a:r>
            <a:r>
              <a:rPr dirty="0" sz="1300" spc="-20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S</a:t>
            </a:r>
            <a:r>
              <a:rPr dirty="0" sz="1300" spc="-10">
                <a:latin typeface="Cambria Math"/>
                <a:cs typeface="Cambria Math"/>
              </a:rPr>
              <a:t>E</a:t>
            </a:r>
            <a:r>
              <a:rPr dirty="0" sz="1300" spc="-45">
                <a:latin typeface="Cambria Math"/>
                <a:cs typeface="Cambria Math"/>
              </a:rPr>
              <a:t>Ñ</a:t>
            </a:r>
            <a:r>
              <a:rPr dirty="0" sz="1300" spc="-25">
                <a:latin typeface="Cambria Math"/>
                <a:cs typeface="Cambria Math"/>
              </a:rPr>
              <a:t>A</a:t>
            </a:r>
            <a:r>
              <a:rPr dirty="0" sz="1300" spc="-20">
                <a:latin typeface="Cambria Math"/>
                <a:cs typeface="Cambria Math"/>
              </a:rPr>
              <a:t>L</a:t>
            </a:r>
            <a:r>
              <a:rPr dirty="0" sz="1300" spc="-10">
                <a:latin typeface="Cambria Math"/>
                <a:cs typeface="Cambria Math"/>
              </a:rPr>
              <a:t>I</a:t>
            </a:r>
            <a:r>
              <a:rPr dirty="0" sz="1300" spc="-25">
                <a:latin typeface="Cambria Math"/>
                <a:cs typeface="Cambria Math"/>
              </a:rPr>
              <a:t>Z</a:t>
            </a:r>
            <a:r>
              <a:rPr dirty="0" sz="1300" spc="-50">
                <a:latin typeface="Cambria Math"/>
                <a:cs typeface="Cambria Math"/>
              </a:rPr>
              <a:t>A</a:t>
            </a:r>
            <a:r>
              <a:rPr dirty="0" sz="1300" spc="-15">
                <a:latin typeface="Cambria Math"/>
                <a:cs typeface="Cambria Math"/>
              </a:rPr>
              <a:t>C</a:t>
            </a:r>
            <a:r>
              <a:rPr dirty="0" sz="1300" spc="-10">
                <a:latin typeface="Cambria Math"/>
                <a:cs typeface="Cambria Math"/>
              </a:rPr>
              <a:t>I</a:t>
            </a:r>
            <a:r>
              <a:rPr dirty="0" sz="1300" spc="-30">
                <a:latin typeface="Cambria Math"/>
                <a:cs typeface="Cambria Math"/>
              </a:rPr>
              <a:t>Ó</a:t>
            </a:r>
            <a:r>
              <a:rPr dirty="0" sz="1300" spc="-5">
                <a:latin typeface="Cambria Math"/>
                <a:cs typeface="Cambria Math"/>
              </a:rPr>
              <a:t>N</a:t>
            </a:r>
            <a:endParaRPr sz="1300">
              <a:latin typeface="Cambria Math"/>
              <a:cs typeface="Cambria Math"/>
            </a:endParaRPr>
          </a:p>
          <a:p>
            <a:pPr marL="507365" indent="-114935">
              <a:lnSpc>
                <a:spcPct val="100000"/>
              </a:lnSpc>
              <a:spcBef>
                <a:spcPts val="915"/>
              </a:spcBef>
              <a:buSzPct val="71428"/>
              <a:buFont typeface="Courier New"/>
              <a:buChar char="o"/>
              <a:tabLst>
                <a:tab pos="508000" algn="l"/>
              </a:tabLst>
            </a:pPr>
            <a:r>
              <a:rPr dirty="0" sz="1400" spc="-10">
                <a:latin typeface="Cambria Math"/>
                <a:cs typeface="Cambria Math"/>
              </a:rPr>
              <a:t>Canales</a:t>
            </a:r>
            <a:r>
              <a:rPr dirty="0" sz="1400" spc="-6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de</a:t>
            </a:r>
            <a:r>
              <a:rPr dirty="0" sz="1400" spc="-35">
                <a:latin typeface="Cambria Math"/>
                <a:cs typeface="Cambria Math"/>
              </a:rPr>
              <a:t> </a:t>
            </a:r>
            <a:r>
              <a:rPr dirty="0" sz="1400" spc="-10">
                <a:latin typeface="Cambria Math"/>
                <a:cs typeface="Cambria Math"/>
              </a:rPr>
              <a:t>difusión</a:t>
            </a:r>
            <a:r>
              <a:rPr dirty="0" sz="1400" spc="-60">
                <a:latin typeface="Cambria Math"/>
                <a:cs typeface="Cambria Math"/>
              </a:rPr>
              <a:t> </a:t>
            </a:r>
            <a:r>
              <a:rPr dirty="0" sz="1400" spc="-15">
                <a:latin typeface="Cambria Math"/>
                <a:cs typeface="Cambria Math"/>
              </a:rPr>
              <a:t>(Broadcast</a:t>
            </a:r>
            <a:r>
              <a:rPr dirty="0" sz="1400" spc="-55">
                <a:latin typeface="Cambria Math"/>
                <a:cs typeface="Cambria Math"/>
              </a:rPr>
              <a:t> </a:t>
            </a:r>
            <a:r>
              <a:rPr dirty="0" sz="1400" spc="-10">
                <a:latin typeface="Cambria Math"/>
                <a:cs typeface="Cambria Math"/>
              </a:rPr>
              <a:t>Channels,</a:t>
            </a:r>
            <a:r>
              <a:rPr dirty="0" sz="1400" spc="-45">
                <a:latin typeface="Cambria Math"/>
                <a:cs typeface="Cambria Math"/>
              </a:rPr>
              <a:t> </a:t>
            </a:r>
            <a:r>
              <a:rPr dirty="0" sz="1400" spc="-5">
                <a:latin typeface="Cambria Math"/>
                <a:cs typeface="Cambria Math"/>
              </a:rPr>
              <a:t>BCH)</a:t>
            </a:r>
            <a:endParaRPr sz="1400">
              <a:latin typeface="Cambria Math"/>
              <a:cs typeface="Cambria Math"/>
            </a:endParaRPr>
          </a:p>
          <a:p>
            <a:pPr lvl="1" marL="621665" marR="6985" indent="-114300">
              <a:lnSpc>
                <a:spcPts val="1260"/>
              </a:lnSpc>
              <a:spcBef>
                <a:spcPts val="275"/>
              </a:spcBef>
              <a:buSzPct val="83333"/>
              <a:buFont typeface="Wingdings"/>
              <a:buChar char=""/>
              <a:tabLst>
                <a:tab pos="622300" algn="l"/>
              </a:tabLst>
            </a:pPr>
            <a:r>
              <a:rPr dirty="0" sz="1200" spc="-5">
                <a:latin typeface="Cambria Math"/>
                <a:cs typeface="Cambria Math"/>
              </a:rPr>
              <a:t>Canal</a:t>
            </a:r>
            <a:r>
              <a:rPr dirty="0" sz="1200" spc="16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</a:t>
            </a:r>
            <a:r>
              <a:rPr dirty="0" sz="1200" spc="16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</a:t>
            </a:r>
            <a:r>
              <a:rPr dirty="0" sz="1200" spc="16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broadcast</a:t>
            </a:r>
            <a:r>
              <a:rPr dirty="0" sz="1200" spc="16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(Broadcast</a:t>
            </a:r>
            <a:r>
              <a:rPr dirty="0" sz="1200" spc="17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</a:t>
            </a:r>
            <a:r>
              <a:rPr dirty="0" sz="1200" spc="16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Channel, </a:t>
            </a:r>
            <a:r>
              <a:rPr dirty="0" sz="1200" spc="-250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BCCH)</a:t>
            </a:r>
            <a:endParaRPr sz="1200">
              <a:latin typeface="Cambria Math"/>
              <a:cs typeface="Cambria Math"/>
            </a:endParaRPr>
          </a:p>
          <a:p>
            <a:pPr lvl="1" marL="621665" indent="-114935">
              <a:lnSpc>
                <a:spcPts val="1350"/>
              </a:lnSpc>
              <a:spcBef>
                <a:spcPts val="35"/>
              </a:spcBef>
              <a:buSzPct val="83333"/>
              <a:buFont typeface="Wingdings"/>
              <a:buChar char=""/>
              <a:tabLst>
                <a:tab pos="622300" algn="l"/>
              </a:tabLst>
            </a:pPr>
            <a:r>
              <a:rPr dirty="0" sz="1200" spc="-5">
                <a:latin typeface="Cambria Math"/>
                <a:cs typeface="Cambria Math"/>
              </a:rPr>
              <a:t>Canal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</a:t>
            </a:r>
            <a:r>
              <a:rPr dirty="0" sz="1200" spc="8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frecuencia</a:t>
            </a:r>
            <a:r>
              <a:rPr dirty="0" sz="1200" spc="80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(Frequency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Control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Channel,</a:t>
            </a:r>
            <a:endParaRPr sz="1200">
              <a:latin typeface="Cambria Math"/>
              <a:cs typeface="Cambria Math"/>
            </a:endParaRPr>
          </a:p>
          <a:p>
            <a:pPr marL="621665">
              <a:lnSpc>
                <a:spcPts val="1350"/>
              </a:lnSpc>
            </a:pPr>
            <a:r>
              <a:rPr dirty="0" sz="1200" spc="-10">
                <a:latin typeface="Cambria Math"/>
                <a:cs typeface="Cambria Math"/>
              </a:rPr>
              <a:t>FCCH)</a:t>
            </a:r>
            <a:endParaRPr sz="1200">
              <a:latin typeface="Cambria Math"/>
              <a:cs typeface="Cambria Math"/>
            </a:endParaRPr>
          </a:p>
          <a:p>
            <a:pPr lvl="1" marL="621665" marR="5715" indent="-114300">
              <a:lnSpc>
                <a:spcPts val="1270"/>
              </a:lnSpc>
              <a:spcBef>
                <a:spcPts val="220"/>
              </a:spcBef>
              <a:buSzPct val="83333"/>
              <a:buFont typeface="Wingdings"/>
              <a:buChar char=""/>
              <a:tabLst>
                <a:tab pos="622300" algn="l"/>
              </a:tabLst>
            </a:pPr>
            <a:r>
              <a:rPr dirty="0" sz="1200" spc="-5">
                <a:latin typeface="Cambria Math"/>
                <a:cs typeface="Cambria Math"/>
              </a:rPr>
              <a:t>Canal</a:t>
            </a:r>
            <a:r>
              <a:rPr dirty="0" sz="120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</a:t>
            </a:r>
            <a:r>
              <a:rPr dirty="0" sz="120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 de</a:t>
            </a:r>
            <a:r>
              <a:rPr dirty="0" sz="120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sincronismo</a:t>
            </a:r>
            <a:r>
              <a:rPr dirty="0" sz="120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(Synchronization</a:t>
            </a:r>
            <a:r>
              <a:rPr dirty="0" sz="120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 </a:t>
            </a:r>
            <a:r>
              <a:rPr dirty="0" sz="1200" spc="-25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Channel,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SCCH)</a:t>
            </a:r>
            <a:endParaRPr sz="1200">
              <a:latin typeface="Cambria Math"/>
              <a:cs typeface="Cambria Math"/>
            </a:endParaRPr>
          </a:p>
          <a:p>
            <a:pPr lvl="1" marL="621665" marR="6985" indent="-114300">
              <a:lnSpc>
                <a:spcPts val="1260"/>
              </a:lnSpc>
              <a:spcBef>
                <a:spcPts val="215"/>
              </a:spcBef>
              <a:buSzPct val="83333"/>
              <a:buFont typeface="Wingdings"/>
              <a:buChar char=""/>
              <a:tabLst>
                <a:tab pos="622300" algn="l"/>
              </a:tabLst>
            </a:pPr>
            <a:r>
              <a:rPr dirty="0" sz="1200" spc="-5">
                <a:latin typeface="Cambria Math"/>
                <a:cs typeface="Cambria Math"/>
              </a:rPr>
              <a:t>Canales</a:t>
            </a:r>
            <a:r>
              <a:rPr dirty="0" sz="1200" spc="22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</a:t>
            </a:r>
            <a:r>
              <a:rPr dirty="0" sz="1200" spc="22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</a:t>
            </a:r>
            <a:r>
              <a:rPr dirty="0" sz="1200" spc="22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dedicado</a:t>
            </a:r>
            <a:r>
              <a:rPr dirty="0" sz="1200" spc="22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(Dedicated</a:t>
            </a:r>
            <a:r>
              <a:rPr dirty="0" sz="1200" spc="22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</a:t>
            </a:r>
            <a:r>
              <a:rPr dirty="0" sz="1200" spc="21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Channels, </a:t>
            </a:r>
            <a:r>
              <a:rPr dirty="0" sz="1200" spc="-25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DCCH)</a:t>
            </a:r>
            <a:endParaRPr sz="1200">
              <a:latin typeface="Cambria Math"/>
              <a:cs typeface="Cambria Math"/>
            </a:endParaRPr>
          </a:p>
          <a:p>
            <a:pPr marL="507365" marR="5080" indent="-114300">
              <a:lnSpc>
                <a:spcPts val="1480"/>
              </a:lnSpc>
              <a:spcBef>
                <a:spcPts val="210"/>
              </a:spcBef>
              <a:buSzPct val="71428"/>
              <a:buFont typeface="Wingdings"/>
              <a:buChar char=""/>
              <a:tabLst>
                <a:tab pos="508000" algn="l"/>
              </a:tabLst>
            </a:pPr>
            <a:r>
              <a:rPr dirty="0" sz="1400" spc="-15">
                <a:latin typeface="Cambria Math"/>
                <a:cs typeface="Cambria Math"/>
              </a:rPr>
              <a:t>Canal</a:t>
            </a:r>
            <a:r>
              <a:rPr dirty="0" sz="1400" spc="215">
                <a:latin typeface="Cambria Math"/>
                <a:cs typeface="Cambria Math"/>
              </a:rPr>
              <a:t> </a:t>
            </a:r>
            <a:r>
              <a:rPr dirty="0" sz="1400" spc="-10">
                <a:latin typeface="Cambria Math"/>
                <a:cs typeface="Cambria Math"/>
              </a:rPr>
              <a:t>de</a:t>
            </a:r>
            <a:r>
              <a:rPr dirty="0" sz="1400" spc="195">
                <a:latin typeface="Cambria Math"/>
                <a:cs typeface="Cambria Math"/>
              </a:rPr>
              <a:t> </a:t>
            </a:r>
            <a:r>
              <a:rPr dirty="0" sz="1400" spc="-15">
                <a:latin typeface="Cambria Math"/>
                <a:cs typeface="Cambria Math"/>
              </a:rPr>
              <a:t>control</a:t>
            </a:r>
            <a:r>
              <a:rPr dirty="0" sz="1400" spc="220">
                <a:latin typeface="Cambria Math"/>
                <a:cs typeface="Cambria Math"/>
              </a:rPr>
              <a:t> </a:t>
            </a:r>
            <a:r>
              <a:rPr dirty="0" sz="1400" spc="-15">
                <a:latin typeface="Cambria Math"/>
                <a:cs typeface="Cambria Math"/>
              </a:rPr>
              <a:t>asociado</a:t>
            </a:r>
            <a:r>
              <a:rPr dirty="0" sz="1400" spc="210">
                <a:latin typeface="Cambria Math"/>
                <a:cs typeface="Cambria Math"/>
              </a:rPr>
              <a:t> </a:t>
            </a:r>
            <a:r>
              <a:rPr dirty="0" sz="1400" spc="-15">
                <a:latin typeface="Cambria Math"/>
                <a:cs typeface="Cambria Math"/>
              </a:rPr>
              <a:t>lento</a:t>
            </a:r>
            <a:r>
              <a:rPr dirty="0" sz="1400" spc="200">
                <a:latin typeface="Cambria Math"/>
                <a:cs typeface="Cambria Math"/>
              </a:rPr>
              <a:t> </a:t>
            </a:r>
            <a:r>
              <a:rPr dirty="0" sz="1400" spc="-10">
                <a:latin typeface="Cambria Math"/>
                <a:cs typeface="Cambria Math"/>
              </a:rPr>
              <a:t>(Slow</a:t>
            </a:r>
            <a:r>
              <a:rPr dirty="0" sz="1400" spc="200">
                <a:latin typeface="Cambria Math"/>
                <a:cs typeface="Cambria Math"/>
              </a:rPr>
              <a:t> </a:t>
            </a:r>
            <a:r>
              <a:rPr dirty="0" sz="1400" spc="-15">
                <a:latin typeface="Cambria Math"/>
                <a:cs typeface="Cambria Math"/>
              </a:rPr>
              <a:t>Associated </a:t>
            </a:r>
            <a:r>
              <a:rPr dirty="0" sz="1400" spc="-295">
                <a:latin typeface="Cambria Math"/>
                <a:cs typeface="Cambria Math"/>
              </a:rPr>
              <a:t> </a:t>
            </a:r>
            <a:r>
              <a:rPr dirty="0" sz="1400" spc="-15">
                <a:latin typeface="Cambria Math"/>
                <a:cs typeface="Cambria Math"/>
              </a:rPr>
              <a:t>Control</a:t>
            </a:r>
            <a:r>
              <a:rPr dirty="0" sz="1400" spc="-50">
                <a:latin typeface="Cambria Math"/>
                <a:cs typeface="Cambria Math"/>
              </a:rPr>
              <a:t> </a:t>
            </a:r>
            <a:r>
              <a:rPr dirty="0" sz="1400" spc="-10">
                <a:latin typeface="Cambria Math"/>
                <a:cs typeface="Cambria Math"/>
              </a:rPr>
              <a:t>Channel,</a:t>
            </a:r>
            <a:r>
              <a:rPr dirty="0" sz="1400" spc="-45">
                <a:latin typeface="Cambria Math"/>
                <a:cs typeface="Cambria Math"/>
              </a:rPr>
              <a:t> </a:t>
            </a:r>
            <a:r>
              <a:rPr dirty="0" sz="1400" spc="-20">
                <a:latin typeface="Cambria Math"/>
                <a:cs typeface="Cambria Math"/>
              </a:rPr>
              <a:t>SACCH)</a:t>
            </a:r>
            <a:endParaRPr sz="1400">
              <a:latin typeface="Cambria Math"/>
              <a:cs typeface="Cambria Math"/>
            </a:endParaRPr>
          </a:p>
          <a:p>
            <a:pPr lvl="1" marL="621665" marR="5715" indent="-114300">
              <a:lnSpc>
                <a:spcPts val="1270"/>
              </a:lnSpc>
              <a:spcBef>
                <a:spcPts val="245"/>
              </a:spcBef>
              <a:buSzPct val="83333"/>
              <a:buFont typeface="Wingdings"/>
              <a:buChar char=""/>
              <a:tabLst>
                <a:tab pos="622300" algn="l"/>
              </a:tabLst>
            </a:pPr>
            <a:r>
              <a:rPr dirty="0" sz="1200" spc="-5">
                <a:latin typeface="Cambria Math"/>
                <a:cs typeface="Cambria Math"/>
              </a:rPr>
              <a:t>Canal</a:t>
            </a:r>
            <a:r>
              <a:rPr dirty="0" sz="1200" spc="20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</a:t>
            </a:r>
            <a:r>
              <a:rPr dirty="0" sz="1200" spc="20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</a:t>
            </a:r>
            <a:r>
              <a:rPr dirty="0" sz="1200" spc="20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asociado</a:t>
            </a:r>
            <a:r>
              <a:rPr dirty="0" sz="1200" spc="20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rápido</a:t>
            </a:r>
            <a:r>
              <a:rPr dirty="0" sz="1200" spc="200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(Fast</a:t>
            </a:r>
            <a:r>
              <a:rPr dirty="0" sz="1200" spc="19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Associated</a:t>
            </a:r>
            <a:r>
              <a:rPr dirty="0" sz="1200" spc="19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 </a:t>
            </a:r>
            <a:r>
              <a:rPr dirty="0" sz="1200" spc="-25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Channel,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FACCH)</a:t>
            </a:r>
            <a:endParaRPr sz="1200">
              <a:latin typeface="Cambria Math"/>
              <a:cs typeface="Cambria Math"/>
            </a:endParaRPr>
          </a:p>
          <a:p>
            <a:pPr marL="621665" marR="8255" indent="-114300">
              <a:lnSpc>
                <a:spcPts val="1260"/>
              </a:lnSpc>
              <a:spcBef>
                <a:spcPts val="215"/>
              </a:spcBef>
              <a:buChar char="•"/>
              <a:tabLst>
                <a:tab pos="622300" algn="l"/>
              </a:tabLst>
            </a:pPr>
            <a:r>
              <a:rPr dirty="0" sz="1200" spc="-5">
                <a:latin typeface="Cambria Math"/>
                <a:cs typeface="Cambria Math"/>
              </a:rPr>
              <a:t>Canal</a:t>
            </a:r>
            <a:r>
              <a:rPr dirty="0" sz="1200" spc="23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</a:t>
            </a:r>
            <a:r>
              <a:rPr dirty="0" sz="1200" spc="24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</a:t>
            </a:r>
            <a:r>
              <a:rPr dirty="0" sz="1200" spc="229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dedicado</a:t>
            </a:r>
            <a:r>
              <a:rPr dirty="0" sz="1200" spc="23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entre</a:t>
            </a:r>
            <a:r>
              <a:rPr dirty="0" sz="1200" spc="24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BS</a:t>
            </a:r>
            <a:r>
              <a:rPr dirty="0" sz="1200" spc="24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y</a:t>
            </a:r>
            <a:r>
              <a:rPr dirty="0" sz="1200" spc="23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móvil</a:t>
            </a:r>
            <a:r>
              <a:rPr dirty="0" sz="1200" spc="24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(Stand-Alone </a:t>
            </a:r>
            <a:r>
              <a:rPr dirty="0" sz="1200" spc="-24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Dedicated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Control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Channel,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SDCCH)</a:t>
            </a:r>
            <a:endParaRPr sz="1200">
              <a:latin typeface="Cambria Math"/>
              <a:cs typeface="Cambria Math"/>
            </a:endParaRPr>
          </a:p>
          <a:p>
            <a:pPr marL="507365" marR="739775" indent="-114300">
              <a:lnSpc>
                <a:spcPts val="1480"/>
              </a:lnSpc>
              <a:spcBef>
                <a:spcPts val="209"/>
              </a:spcBef>
              <a:buSzPct val="71428"/>
              <a:buFont typeface="Courier New"/>
              <a:buChar char="o"/>
              <a:tabLst>
                <a:tab pos="508000" algn="l"/>
              </a:tabLst>
            </a:pPr>
            <a:r>
              <a:rPr dirty="0" sz="1400" spc="-10">
                <a:latin typeface="Cambria Math"/>
                <a:cs typeface="Cambria Math"/>
              </a:rPr>
              <a:t>Canales</a:t>
            </a:r>
            <a:r>
              <a:rPr dirty="0" sz="1400" spc="-5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de</a:t>
            </a:r>
            <a:r>
              <a:rPr dirty="0" sz="1400" spc="-30">
                <a:latin typeface="Cambria Math"/>
                <a:cs typeface="Cambria Math"/>
              </a:rPr>
              <a:t> </a:t>
            </a:r>
            <a:r>
              <a:rPr dirty="0" sz="1400" spc="-15">
                <a:latin typeface="Cambria Math"/>
                <a:cs typeface="Cambria Math"/>
              </a:rPr>
              <a:t>control</a:t>
            </a:r>
            <a:r>
              <a:rPr dirty="0" sz="1400" spc="-35">
                <a:latin typeface="Cambria Math"/>
                <a:cs typeface="Cambria Math"/>
              </a:rPr>
              <a:t> </a:t>
            </a:r>
            <a:r>
              <a:rPr dirty="0" sz="1400" spc="-10">
                <a:latin typeface="Cambria Math"/>
                <a:cs typeface="Cambria Math"/>
              </a:rPr>
              <a:t>común</a:t>
            </a:r>
            <a:r>
              <a:rPr dirty="0" sz="1400" spc="-45">
                <a:latin typeface="Cambria Math"/>
                <a:cs typeface="Cambria Math"/>
              </a:rPr>
              <a:t> </a:t>
            </a:r>
            <a:r>
              <a:rPr dirty="0" sz="1400" spc="-15">
                <a:latin typeface="Cambria Math"/>
                <a:cs typeface="Cambria Math"/>
              </a:rPr>
              <a:t>(Common</a:t>
            </a:r>
            <a:r>
              <a:rPr dirty="0" sz="1400" spc="-55">
                <a:latin typeface="Cambria Math"/>
                <a:cs typeface="Cambria Math"/>
              </a:rPr>
              <a:t> </a:t>
            </a:r>
            <a:r>
              <a:rPr dirty="0" sz="1400" spc="-15">
                <a:latin typeface="Cambria Math"/>
                <a:cs typeface="Cambria Math"/>
              </a:rPr>
              <a:t>Control </a:t>
            </a:r>
            <a:r>
              <a:rPr dirty="0" sz="1400" spc="-290">
                <a:latin typeface="Cambria Math"/>
                <a:cs typeface="Cambria Math"/>
              </a:rPr>
              <a:t> </a:t>
            </a:r>
            <a:r>
              <a:rPr dirty="0" sz="1400" spc="-10">
                <a:latin typeface="Cambria Math"/>
                <a:cs typeface="Cambria Math"/>
              </a:rPr>
              <a:t>Channels,</a:t>
            </a:r>
            <a:r>
              <a:rPr dirty="0" sz="1400" spc="-50">
                <a:latin typeface="Cambria Math"/>
                <a:cs typeface="Cambria Math"/>
              </a:rPr>
              <a:t> </a:t>
            </a:r>
            <a:r>
              <a:rPr dirty="0" sz="1400" spc="-10">
                <a:latin typeface="Cambria Math"/>
                <a:cs typeface="Cambria Math"/>
              </a:rPr>
              <a:t>CCCH)</a:t>
            </a:r>
            <a:endParaRPr sz="1400">
              <a:latin typeface="Cambria Math"/>
              <a:cs typeface="Cambria Math"/>
            </a:endParaRPr>
          </a:p>
          <a:p>
            <a:pPr lvl="1" marL="621665" indent="-114935">
              <a:lnSpc>
                <a:spcPct val="100000"/>
              </a:lnSpc>
              <a:spcBef>
                <a:spcPts val="60"/>
              </a:spcBef>
              <a:buSzPct val="83333"/>
              <a:buFont typeface="Wingdings"/>
              <a:buChar char=""/>
              <a:tabLst>
                <a:tab pos="622300" algn="l"/>
              </a:tabLst>
            </a:pPr>
            <a:r>
              <a:rPr dirty="0" sz="1200" spc="-5">
                <a:latin typeface="Cambria Math"/>
                <a:cs typeface="Cambria Math"/>
              </a:rPr>
              <a:t>Canal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 </a:t>
            </a:r>
            <a:r>
              <a:rPr dirty="0" sz="1200" spc="-10">
                <a:latin typeface="Cambria Math"/>
                <a:cs typeface="Cambria Math"/>
              </a:rPr>
              <a:t>aviso</a:t>
            </a:r>
            <a:r>
              <a:rPr dirty="0" sz="1200" spc="-5">
                <a:latin typeface="Cambria Math"/>
                <a:cs typeface="Cambria Math"/>
              </a:rPr>
              <a:t> de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llamadas (Paging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Channel,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PCH)</a:t>
            </a:r>
            <a:endParaRPr sz="1200">
              <a:latin typeface="Cambria Math"/>
              <a:cs typeface="Cambria Math"/>
            </a:endParaRPr>
          </a:p>
          <a:p>
            <a:pPr lvl="1" marL="621665" indent="-114935">
              <a:lnSpc>
                <a:spcPct val="100000"/>
              </a:lnSpc>
              <a:spcBef>
                <a:spcPts val="35"/>
              </a:spcBef>
              <a:buSzPct val="83333"/>
              <a:buFont typeface="Wingdings"/>
              <a:buChar char=""/>
              <a:tabLst>
                <a:tab pos="622300" algn="l"/>
              </a:tabLst>
            </a:pPr>
            <a:r>
              <a:rPr dirty="0" sz="1200" spc="-5">
                <a:latin typeface="Cambria Math"/>
                <a:cs typeface="Cambria Math"/>
              </a:rPr>
              <a:t>Canal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de</a:t>
            </a:r>
            <a:r>
              <a:rPr dirty="0" sz="1200">
                <a:latin typeface="Cambria Math"/>
                <a:cs typeface="Cambria Math"/>
              </a:rPr>
              <a:t> acceso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aleatorio</a:t>
            </a:r>
            <a:r>
              <a:rPr dirty="0" sz="1200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(Random Access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 spc="-5">
                <a:latin typeface="Cambria Math"/>
                <a:cs typeface="Cambria Math"/>
              </a:rPr>
              <a:t>Channel,</a:t>
            </a:r>
            <a:r>
              <a:rPr dirty="0" sz="1200" spc="-10">
                <a:latin typeface="Cambria Math"/>
                <a:cs typeface="Cambria Math"/>
              </a:rPr>
              <a:t> RACH)</a:t>
            </a:r>
            <a:endParaRPr sz="1200">
              <a:latin typeface="Cambria Math"/>
              <a:cs typeface="Cambria Math"/>
            </a:endParaRPr>
          </a:p>
          <a:p>
            <a:pPr lvl="1" marL="621665" marR="121920" indent="-114300">
              <a:lnSpc>
                <a:spcPts val="1270"/>
              </a:lnSpc>
              <a:spcBef>
                <a:spcPts val="220"/>
              </a:spcBef>
              <a:buSzPct val="83333"/>
              <a:buFont typeface="Wingdings"/>
              <a:buChar char=""/>
              <a:tabLst>
                <a:tab pos="622300" algn="l"/>
              </a:tabLst>
            </a:pPr>
            <a:r>
              <a:rPr dirty="0" sz="1200" spc="-5">
                <a:latin typeface="Cambria Math"/>
                <a:cs typeface="Cambria Math"/>
              </a:rPr>
              <a:t>Canal de reconocimiento de </a:t>
            </a:r>
            <a:r>
              <a:rPr dirty="0" sz="1200">
                <a:latin typeface="Cambria Math"/>
                <a:cs typeface="Cambria Math"/>
              </a:rPr>
              <a:t>acceso </a:t>
            </a:r>
            <a:r>
              <a:rPr dirty="0" sz="1200" spc="-5">
                <a:latin typeface="Cambria Math"/>
                <a:cs typeface="Cambria Math"/>
              </a:rPr>
              <a:t>(Access-Grant Channel, </a:t>
            </a:r>
            <a:r>
              <a:rPr dirty="0" sz="1200" spc="-250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AGCH)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ambria Math"/>
              <a:cs typeface="Cambria Math"/>
            </a:endParaRPr>
          </a:p>
          <a:p>
            <a:pPr marL="402590" marR="1344930">
              <a:lnSpc>
                <a:spcPts val="1380"/>
              </a:lnSpc>
            </a:pPr>
            <a:r>
              <a:rPr dirty="0" sz="1300" spc="-5">
                <a:latin typeface="Cambria Math"/>
                <a:cs typeface="Cambria Math"/>
              </a:rPr>
              <a:t>CA</a:t>
            </a:r>
            <a:r>
              <a:rPr dirty="0" sz="1300" spc="-40">
                <a:latin typeface="Cambria Math"/>
                <a:cs typeface="Cambria Math"/>
              </a:rPr>
              <a:t>N</a:t>
            </a:r>
            <a:r>
              <a:rPr dirty="0" sz="1300" spc="-10">
                <a:latin typeface="Cambria Math"/>
                <a:cs typeface="Cambria Math"/>
              </a:rPr>
              <a:t>A</a:t>
            </a:r>
            <a:r>
              <a:rPr dirty="0" sz="1300" spc="-25">
                <a:latin typeface="Cambria Math"/>
                <a:cs typeface="Cambria Math"/>
              </a:rPr>
              <a:t>L</a:t>
            </a:r>
            <a:r>
              <a:rPr dirty="0" sz="1300" spc="-20">
                <a:latin typeface="Cambria Math"/>
                <a:cs typeface="Cambria Math"/>
              </a:rPr>
              <a:t>E</a:t>
            </a:r>
            <a:r>
              <a:rPr dirty="0" sz="1300" spc="-5">
                <a:latin typeface="Cambria Math"/>
                <a:cs typeface="Cambria Math"/>
              </a:rPr>
              <a:t>S</a:t>
            </a:r>
            <a:r>
              <a:rPr dirty="0" sz="1300" spc="-55">
                <a:latin typeface="Cambria Math"/>
                <a:cs typeface="Cambria Math"/>
              </a:rPr>
              <a:t> </a:t>
            </a:r>
            <a:r>
              <a:rPr dirty="0" sz="1300" spc="-15">
                <a:latin typeface="Cambria Math"/>
                <a:cs typeface="Cambria Math"/>
              </a:rPr>
              <a:t>D</a:t>
            </a:r>
            <a:r>
              <a:rPr dirty="0" sz="1300" spc="-5">
                <a:latin typeface="Cambria Math"/>
                <a:cs typeface="Cambria Math"/>
              </a:rPr>
              <a:t>E</a:t>
            </a:r>
            <a:r>
              <a:rPr dirty="0" sz="1300" spc="-25">
                <a:latin typeface="Cambria Math"/>
                <a:cs typeface="Cambria Math"/>
              </a:rPr>
              <a:t> </a:t>
            </a:r>
            <a:r>
              <a:rPr dirty="0" sz="1300" spc="-15">
                <a:latin typeface="Cambria Math"/>
                <a:cs typeface="Cambria Math"/>
              </a:rPr>
              <a:t>D</a:t>
            </a:r>
            <a:r>
              <a:rPr dirty="0" sz="1300" spc="-10">
                <a:latin typeface="Cambria Math"/>
                <a:cs typeface="Cambria Math"/>
              </a:rPr>
              <a:t>IF</a:t>
            </a:r>
            <a:r>
              <a:rPr dirty="0" sz="1300" spc="-20">
                <a:latin typeface="Cambria Math"/>
                <a:cs typeface="Cambria Math"/>
              </a:rPr>
              <a:t>U</a:t>
            </a:r>
            <a:r>
              <a:rPr dirty="0" sz="1300" spc="-15">
                <a:latin typeface="Cambria Math"/>
                <a:cs typeface="Cambria Math"/>
              </a:rPr>
              <a:t>S</a:t>
            </a:r>
            <a:r>
              <a:rPr dirty="0" sz="1300" spc="-10">
                <a:latin typeface="Cambria Math"/>
                <a:cs typeface="Cambria Math"/>
              </a:rPr>
              <a:t>I</a:t>
            </a:r>
            <a:r>
              <a:rPr dirty="0" sz="1300" spc="-25">
                <a:latin typeface="Cambria Math"/>
                <a:cs typeface="Cambria Math"/>
              </a:rPr>
              <a:t>Ó</a:t>
            </a:r>
            <a:r>
              <a:rPr dirty="0" sz="1300" spc="-5">
                <a:latin typeface="Cambria Math"/>
                <a:cs typeface="Cambria Math"/>
              </a:rPr>
              <a:t>N</a:t>
            </a:r>
            <a:r>
              <a:rPr dirty="0" sz="1300" spc="-55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CE</a:t>
            </a:r>
            <a:r>
              <a:rPr dirty="0" sz="1300" spc="-40">
                <a:latin typeface="Cambria Math"/>
                <a:cs typeface="Cambria Math"/>
              </a:rPr>
              <a:t>L</a:t>
            </a:r>
            <a:r>
              <a:rPr dirty="0" sz="1300" spc="-20">
                <a:latin typeface="Cambria Math"/>
                <a:cs typeface="Cambria Math"/>
              </a:rPr>
              <a:t>UL</a:t>
            </a:r>
            <a:r>
              <a:rPr dirty="0" sz="1300" spc="-10">
                <a:latin typeface="Cambria Math"/>
                <a:cs typeface="Cambria Math"/>
              </a:rPr>
              <a:t>A</a:t>
            </a:r>
            <a:r>
              <a:rPr dirty="0" sz="1300" spc="-5">
                <a:latin typeface="Cambria Math"/>
                <a:cs typeface="Cambria Math"/>
              </a:rPr>
              <a:t>R</a:t>
            </a:r>
            <a:r>
              <a:rPr dirty="0" sz="1300" spc="-60">
                <a:latin typeface="Cambria Math"/>
                <a:cs typeface="Cambria Math"/>
              </a:rPr>
              <a:t> </a:t>
            </a:r>
            <a:r>
              <a:rPr dirty="0" sz="1300" spc="-10">
                <a:latin typeface="Cambria Math"/>
                <a:cs typeface="Cambria Math"/>
              </a:rPr>
              <a:t>(</a:t>
            </a:r>
            <a:r>
              <a:rPr dirty="0" sz="1300" spc="-5">
                <a:latin typeface="Cambria Math"/>
                <a:cs typeface="Cambria Math"/>
              </a:rPr>
              <a:t>C</a:t>
            </a:r>
            <a:r>
              <a:rPr dirty="0" sz="1300" spc="-10">
                <a:latin typeface="Cambria Math"/>
                <a:cs typeface="Cambria Math"/>
              </a:rPr>
              <a:t>E</a:t>
            </a:r>
            <a:r>
              <a:rPr dirty="0" sz="1300" spc="-20">
                <a:latin typeface="Cambria Math"/>
                <a:cs typeface="Cambria Math"/>
              </a:rPr>
              <a:t>L</a:t>
            </a:r>
            <a:r>
              <a:rPr dirty="0" sz="1300" spc="-5">
                <a:latin typeface="Cambria Math"/>
                <a:cs typeface="Cambria Math"/>
              </a:rPr>
              <a:t>L  </a:t>
            </a:r>
            <a:r>
              <a:rPr dirty="0" sz="1300" spc="-10">
                <a:latin typeface="Cambria Math"/>
                <a:cs typeface="Cambria Math"/>
              </a:rPr>
              <a:t>B</a:t>
            </a:r>
            <a:r>
              <a:rPr dirty="0" sz="1300" spc="-30">
                <a:latin typeface="Cambria Math"/>
                <a:cs typeface="Cambria Math"/>
              </a:rPr>
              <a:t>R</a:t>
            </a:r>
            <a:r>
              <a:rPr dirty="0" sz="1300" spc="-50">
                <a:latin typeface="Cambria Math"/>
                <a:cs typeface="Cambria Math"/>
              </a:rPr>
              <a:t>O</a:t>
            </a:r>
            <a:r>
              <a:rPr dirty="0" sz="1300" spc="-25">
                <a:latin typeface="Cambria Math"/>
                <a:cs typeface="Cambria Math"/>
              </a:rPr>
              <a:t>AD</a:t>
            </a:r>
            <a:r>
              <a:rPr dirty="0" sz="1300" spc="-15">
                <a:latin typeface="Cambria Math"/>
                <a:cs typeface="Cambria Math"/>
              </a:rPr>
              <a:t>C</a:t>
            </a:r>
            <a:r>
              <a:rPr dirty="0" sz="1300" spc="-35">
                <a:latin typeface="Cambria Math"/>
                <a:cs typeface="Cambria Math"/>
              </a:rPr>
              <a:t>A</a:t>
            </a:r>
            <a:r>
              <a:rPr dirty="0" sz="1300" spc="-25">
                <a:latin typeface="Cambria Math"/>
                <a:cs typeface="Cambria Math"/>
              </a:rPr>
              <a:t>S</a:t>
            </a:r>
            <a:r>
              <a:rPr dirty="0" sz="1300" spc="-5">
                <a:latin typeface="Cambria Math"/>
                <a:cs typeface="Cambria Math"/>
              </a:rPr>
              <a:t>T</a:t>
            </a:r>
            <a:r>
              <a:rPr dirty="0" sz="1300" spc="-60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CHA</a:t>
            </a:r>
            <a:r>
              <a:rPr dirty="0" sz="1300" spc="-30">
                <a:latin typeface="Cambria Math"/>
                <a:cs typeface="Cambria Math"/>
              </a:rPr>
              <a:t>N</a:t>
            </a:r>
            <a:r>
              <a:rPr dirty="0" sz="1300" spc="-15">
                <a:latin typeface="Cambria Math"/>
                <a:cs typeface="Cambria Math"/>
              </a:rPr>
              <a:t>N</a:t>
            </a:r>
            <a:r>
              <a:rPr dirty="0" sz="1300" spc="-20">
                <a:latin typeface="Cambria Math"/>
                <a:cs typeface="Cambria Math"/>
              </a:rPr>
              <a:t>E</a:t>
            </a:r>
            <a:r>
              <a:rPr dirty="0" sz="1300" spc="-30">
                <a:latin typeface="Cambria Math"/>
                <a:cs typeface="Cambria Math"/>
              </a:rPr>
              <a:t>L</a:t>
            </a:r>
            <a:r>
              <a:rPr dirty="0" sz="1300" spc="-15">
                <a:latin typeface="Cambria Math"/>
                <a:cs typeface="Cambria Math"/>
              </a:rPr>
              <a:t>S</a:t>
            </a:r>
            <a:r>
              <a:rPr dirty="0" sz="1300" spc="-5">
                <a:latin typeface="Cambria Math"/>
                <a:cs typeface="Cambria Math"/>
              </a:rPr>
              <a:t>,</a:t>
            </a:r>
            <a:r>
              <a:rPr dirty="0" sz="1300" spc="-50">
                <a:latin typeface="Cambria Math"/>
                <a:cs typeface="Cambria Math"/>
              </a:rPr>
              <a:t> </a:t>
            </a:r>
            <a:r>
              <a:rPr dirty="0" sz="1300" spc="-5">
                <a:latin typeface="Cambria Math"/>
                <a:cs typeface="Cambria Math"/>
              </a:rPr>
              <a:t>CBC)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53716" y="8853891"/>
            <a:ext cx="2082784" cy="9310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253355" cy="1100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1F2023"/>
                </a:solidFill>
                <a:latin typeface="Times New Roman"/>
                <a:cs typeface="Times New Roman"/>
              </a:rPr>
              <a:t>IMSI</a:t>
            </a:r>
            <a:r>
              <a:rPr dirty="0" sz="1200" b="1">
                <a:solidFill>
                  <a:srgbClr val="1F2023"/>
                </a:solidFill>
                <a:latin typeface="Times New Roman"/>
                <a:cs typeface="Times New Roman"/>
              </a:rPr>
              <a:t> - </a:t>
            </a:r>
            <a:r>
              <a:rPr dirty="0" sz="1200" spc="-5" b="1">
                <a:solidFill>
                  <a:srgbClr val="1F2023"/>
                </a:solidFill>
                <a:latin typeface="Times New Roman"/>
                <a:cs typeface="Times New Roman"/>
              </a:rPr>
              <a:t>International</a:t>
            </a:r>
            <a:r>
              <a:rPr dirty="0" sz="1200" spc="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1F2023"/>
                </a:solidFill>
                <a:latin typeface="Times New Roman"/>
                <a:cs typeface="Times New Roman"/>
              </a:rPr>
              <a:t>Mobile</a:t>
            </a:r>
            <a:r>
              <a:rPr dirty="0" sz="1200" spc="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1F2023"/>
                </a:solidFill>
                <a:latin typeface="Times New Roman"/>
                <a:cs typeface="Times New Roman"/>
              </a:rPr>
              <a:t>Subscriber</a:t>
            </a:r>
            <a:r>
              <a:rPr dirty="0" sz="120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1F2023"/>
                </a:solidFill>
                <a:latin typeface="Times New Roman"/>
                <a:cs typeface="Times New Roman"/>
              </a:rPr>
              <a:t>Identity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Es 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identificador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línea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 </a:t>
            </a:r>
            <a:r>
              <a:rPr dirty="0" sz="1200" spc="-5">
                <a:latin typeface="Times New Roman"/>
                <a:cs typeface="Times New Roman"/>
              </a:rPr>
              <a:t>servicio.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Este </a:t>
            </a:r>
            <a:r>
              <a:rPr dirty="0" sz="1200" spc="-5">
                <a:latin typeface="Times New Roman"/>
                <a:cs typeface="Times New Roman"/>
              </a:rPr>
              <a:t>número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sirve</a:t>
            </a:r>
            <a:r>
              <a:rPr dirty="0" sz="1200">
                <a:latin typeface="Times New Roman"/>
                <a:cs typeface="Times New Roman"/>
              </a:rPr>
              <a:t> para </a:t>
            </a:r>
            <a:r>
              <a:rPr dirty="0" sz="1200" spc="-5">
                <a:latin typeface="Times New Roman"/>
                <a:cs typeface="Times New Roman"/>
              </a:rPr>
              <a:t>enrutar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llamadas.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operadoras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miran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número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ahí</a:t>
            </a:r>
            <a:r>
              <a:rPr dirty="0" sz="1200">
                <a:latin typeface="Times New Roman"/>
                <a:cs typeface="Times New Roman"/>
              </a:rPr>
              <a:t> pueden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obtener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país 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pertenece.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[8]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3999102"/>
            <a:ext cx="5272405" cy="11029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MCC: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Código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país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(3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dígitos)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MNC: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Código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red</a:t>
            </a:r>
            <a:r>
              <a:rPr dirty="0" sz="1200">
                <a:latin typeface="Times New Roman"/>
                <a:cs typeface="Times New Roman"/>
              </a:rPr>
              <a:t> móvil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dígitos)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MSIN: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Número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9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 10 </a:t>
            </a:r>
            <a:r>
              <a:rPr dirty="0" sz="1200">
                <a:latin typeface="Times New Roman"/>
                <a:cs typeface="Times New Roman"/>
              </a:rPr>
              <a:t>dígitos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máximo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contiene</a:t>
            </a:r>
            <a:r>
              <a:rPr dirty="0" sz="1200">
                <a:latin typeface="Times New Roman"/>
                <a:cs typeface="Times New Roman"/>
              </a:rPr>
              <a:t> 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identificación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estación</a:t>
            </a:r>
            <a:r>
              <a:rPr dirty="0" sz="1200">
                <a:latin typeface="Times New Roman"/>
                <a:cs typeface="Times New Roman"/>
              </a:rPr>
              <a:t> móvil </a:t>
            </a:r>
            <a:r>
              <a:rPr dirty="0" sz="1200" spc="-5">
                <a:latin typeface="Times New Roman"/>
                <a:cs typeface="Times New Roman"/>
              </a:rPr>
              <a:t>(MS </a:t>
            </a:r>
            <a:r>
              <a:rPr dirty="0" sz="1200">
                <a:latin typeface="Times New Roman"/>
                <a:cs typeface="Times New Roman"/>
              </a:rPr>
              <a:t>o Mobile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Station)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Bandas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Frecuencia </a:t>
            </a:r>
            <a:r>
              <a:rPr dirty="0" sz="1200" b="1">
                <a:latin typeface="Times New Roman"/>
                <a:cs typeface="Times New Roman"/>
              </a:rPr>
              <a:t>en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GSM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5614" y="6262496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[8]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6552056"/>
            <a:ext cx="1946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Normas de las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redes celulares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8829" y="9562286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529" y="2081783"/>
            <a:ext cx="3886200" cy="17522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956" y="5234575"/>
            <a:ext cx="4660242" cy="11498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428" y="6865670"/>
            <a:ext cx="4981575" cy="2860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424805" cy="4801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IS-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95</a:t>
            </a:r>
            <a:endParaRPr sz="1200">
              <a:latin typeface="Times New Roman"/>
              <a:cs typeface="Times New Roman"/>
            </a:endParaRPr>
          </a:p>
          <a:p>
            <a:pPr algn="just" marL="469265" marR="7620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estándar IS-95 </a:t>
            </a:r>
            <a:r>
              <a:rPr dirty="0" sz="1200">
                <a:latin typeface="Times New Roman"/>
                <a:cs typeface="Times New Roman"/>
              </a:rPr>
              <a:t>CDMA </a:t>
            </a:r>
            <a:r>
              <a:rPr dirty="0" sz="1200" spc="-5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sistema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tercera generación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acceso </a:t>
            </a:r>
            <a:r>
              <a:rPr dirty="0" sz="1200">
                <a:latin typeface="Times New Roman"/>
                <a:cs typeface="Times New Roman"/>
              </a:rPr>
              <a:t>múltiple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división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código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 que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técnicas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espectro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ensanchado</a:t>
            </a:r>
            <a:endParaRPr sz="1200">
              <a:latin typeface="Times New Roman"/>
              <a:cs typeface="Times New Roman"/>
            </a:endParaRPr>
          </a:p>
          <a:p>
            <a:pPr algn="just" marL="469265" marR="5715" indent="-228600">
              <a:lnSpc>
                <a:spcPct val="102899"/>
              </a:lnSpc>
              <a:spcBef>
                <a:spcPts val="11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Tiene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particularidad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expandir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señales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transportados,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códigos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Pseudo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aleatorios,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técnica</a:t>
            </a:r>
            <a:r>
              <a:rPr dirty="0" sz="1200">
                <a:latin typeface="Times New Roman"/>
                <a:cs typeface="Times New Roman"/>
              </a:rPr>
              <a:t> también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>
                <a:latin typeface="Times New Roman"/>
                <a:cs typeface="Times New Roman"/>
              </a:rPr>
              <a:t> 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conoce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espectro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ensanchado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DSS</a:t>
            </a:r>
            <a:endParaRPr sz="1200">
              <a:latin typeface="Times New Roman"/>
              <a:cs typeface="Times New Roman"/>
            </a:endParaRPr>
          </a:p>
          <a:p>
            <a:pPr algn="r" marL="227965" marR="5080" indent="-22796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279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sistemas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CDMA,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dividen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espectro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portadoras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1.25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cada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cuales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soporta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múltiples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código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usuarios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Características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9235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Privacidad: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Debido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código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transmisiones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fácilmente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interceptadas.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05600"/>
              </a:lnSpc>
              <a:spcBef>
                <a:spcPts val="5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Atenuación del canal: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caso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tener </a:t>
            </a:r>
            <a:r>
              <a:rPr dirty="0" sz="1200">
                <a:latin typeface="Times New Roman"/>
                <a:cs typeface="Times New Roman"/>
              </a:rPr>
              <a:t>una zona de </a:t>
            </a:r>
            <a:r>
              <a:rPr dirty="0" sz="1200" spc="-5">
                <a:latin typeface="Times New Roman"/>
                <a:cs typeface="Times New Roman"/>
              </a:rPr>
              <a:t>distorsión </a:t>
            </a:r>
            <a:r>
              <a:rPr dirty="0" sz="1200">
                <a:latin typeface="Times New Roman"/>
                <a:cs typeface="Times New Roman"/>
              </a:rPr>
              <a:t>o atenuación </a:t>
            </a:r>
            <a:r>
              <a:rPr dirty="0" sz="1200" spc="-5">
                <a:latin typeface="Times New Roman"/>
                <a:cs typeface="Times New Roman"/>
              </a:rPr>
              <a:t>en </a:t>
            </a:r>
            <a:r>
              <a:rPr dirty="0" sz="1200">
                <a:latin typeface="Times New Roman"/>
                <a:cs typeface="Times New Roman"/>
              </a:rPr>
              <a:t> un medio, </a:t>
            </a:r>
            <a:r>
              <a:rPr dirty="0" sz="1200" spc="-5">
                <a:latin typeface="Times New Roman"/>
                <a:cs typeface="Times New Roman"/>
              </a:rPr>
              <a:t>el usuario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se perjudica como en </a:t>
            </a:r>
            <a:r>
              <a:rPr dirty="0" sz="1200">
                <a:latin typeface="Times New Roman"/>
                <a:cs typeface="Times New Roman"/>
              </a:rPr>
              <a:t>otra </a:t>
            </a:r>
            <a:r>
              <a:rPr dirty="0" sz="1200" spc="-5">
                <a:latin typeface="Times New Roman"/>
                <a:cs typeface="Times New Roman"/>
              </a:rPr>
              <a:t>técnica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acceso </a:t>
            </a:r>
            <a:r>
              <a:rPr dirty="0" sz="1200">
                <a:latin typeface="Times New Roman"/>
                <a:cs typeface="Times New Roman"/>
              </a:rPr>
              <a:t>múltiple, ya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información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está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siendo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enviada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está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porque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 compartida </a:t>
            </a:r>
            <a:r>
              <a:rPr dirty="0" sz="1200">
                <a:latin typeface="Times New Roman"/>
                <a:cs typeface="Times New Roman"/>
              </a:rPr>
              <a:t>por todos.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</a:t>
            </a:r>
            <a:endParaRPr sz="1200">
              <a:latin typeface="Symbol"/>
              <a:cs typeface="Symbol"/>
            </a:endParaRPr>
          </a:p>
          <a:p>
            <a:pPr algn="just" marL="469265" marR="7620" indent="-228600">
              <a:lnSpc>
                <a:spcPct val="102899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Rechazo </a:t>
            </a:r>
            <a:r>
              <a:rPr dirty="0" sz="1200" b="1">
                <a:latin typeface="Times New Roman"/>
                <a:cs typeface="Times New Roman"/>
              </a:rPr>
              <a:t>a la </a:t>
            </a:r>
            <a:r>
              <a:rPr dirty="0" sz="1200" spc="-5" b="1">
                <a:latin typeface="Times New Roman"/>
                <a:cs typeface="Times New Roman"/>
              </a:rPr>
              <a:t>interferencia intencional: </a:t>
            </a:r>
            <a:r>
              <a:rPr dirty="0" sz="1200" spc="-5">
                <a:latin typeface="Times New Roman"/>
                <a:cs typeface="Times New Roman"/>
              </a:rPr>
              <a:t>Al </a:t>
            </a:r>
            <a:r>
              <a:rPr dirty="0" sz="1200">
                <a:latin typeface="Times New Roman"/>
                <a:cs typeface="Times New Roman"/>
              </a:rPr>
              <a:t>tener un ancho de banda menor </a:t>
            </a:r>
            <a:r>
              <a:rPr dirty="0" sz="1200" spc="-5">
                <a:latin typeface="Times New Roman"/>
                <a:cs typeface="Times New Roman"/>
              </a:rPr>
              <a:t>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necesario para </a:t>
            </a:r>
            <a:r>
              <a:rPr dirty="0" sz="1200">
                <a:latin typeface="Times New Roman"/>
                <a:cs typeface="Times New Roman"/>
              </a:rPr>
              <a:t>transmitir un símbolo, </a:t>
            </a:r>
            <a:r>
              <a:rPr dirty="0" sz="1200" spc="-5">
                <a:latin typeface="Times New Roman"/>
                <a:cs typeface="Times New Roman"/>
              </a:rPr>
              <a:t>el sistema salta </a:t>
            </a:r>
            <a:r>
              <a:rPr dirty="0" sz="1200">
                <a:latin typeface="Times New Roman"/>
                <a:cs typeface="Times New Roman"/>
              </a:rPr>
              <a:t>a un </a:t>
            </a:r>
            <a:r>
              <a:rPr dirty="0" sz="1200" spc="-5">
                <a:latin typeface="Times New Roman"/>
                <a:cs typeface="Times New Roman"/>
              </a:rPr>
              <a:t>ancho </a:t>
            </a:r>
            <a:r>
              <a:rPr dirty="0" sz="1200">
                <a:latin typeface="Times New Roman"/>
                <a:cs typeface="Times New Roman"/>
              </a:rPr>
              <a:t>de banda de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 </a:t>
            </a:r>
            <a:r>
              <a:rPr dirty="0" sz="1200">
                <a:latin typeface="Times New Roman"/>
                <a:cs typeface="Times New Roman"/>
              </a:rPr>
              <a:t>más </a:t>
            </a:r>
            <a:r>
              <a:rPr dirty="0" sz="1200" spc="-5">
                <a:latin typeface="Times New Roman"/>
                <a:cs typeface="Times New Roman"/>
              </a:rPr>
              <a:t>alta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 de la</a:t>
            </a:r>
            <a:r>
              <a:rPr dirty="0" sz="1200" spc="-5">
                <a:latin typeface="Times New Roman"/>
                <a:cs typeface="Times New Roman"/>
              </a:rPr>
              <a:t> señal.</a:t>
            </a:r>
            <a:endParaRPr sz="1200">
              <a:latin typeface="Times New Roman"/>
              <a:cs typeface="Times New Roman"/>
            </a:endParaRPr>
          </a:p>
          <a:p>
            <a:pPr algn="just" marL="469265" marR="6985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Flexibilidad: </a:t>
            </a:r>
            <a:r>
              <a:rPr dirty="0" sz="1200" spc="-5">
                <a:latin typeface="Times New Roman"/>
                <a:cs typeface="Times New Roman"/>
              </a:rPr>
              <a:t>Para realizar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comunicación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es necesaria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sincronización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grupos</a:t>
            </a:r>
            <a:r>
              <a:rPr dirty="0" sz="1200" spc="5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usuarios,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solamente entre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transmisor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receptor.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850"/>
              </a:spcBef>
            </a:pP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tecnología CDMA</a:t>
            </a:r>
            <a:r>
              <a:rPr dirty="0" sz="1200">
                <a:latin typeface="Times New Roman"/>
                <a:cs typeface="Times New Roman"/>
              </a:rPr>
              <a:t> puede</a:t>
            </a:r>
            <a:r>
              <a:rPr dirty="0" sz="1200" spc="-5">
                <a:latin typeface="Times New Roman"/>
                <a:cs typeface="Times New Roman"/>
              </a:rPr>
              <a:t> operar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Banda</a:t>
            </a:r>
            <a:r>
              <a:rPr dirty="0" sz="1200">
                <a:latin typeface="Times New Roman"/>
                <a:cs typeface="Times New Roman"/>
              </a:rPr>
              <a:t> Celular, </a:t>
            </a:r>
            <a:r>
              <a:rPr dirty="0" sz="1200" spc="-5">
                <a:latin typeface="Times New Roman"/>
                <a:cs typeface="Times New Roman"/>
              </a:rPr>
              <a:t>de: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824MHz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894MHz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1850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Mhz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1990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Mhz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919" y="6165824"/>
            <a:ext cx="6170295" cy="25436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17011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Forward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CDMA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364606"/>
            <a:ext cx="1641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Reverse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CDMA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94" y="1190497"/>
            <a:ext cx="5628639" cy="37905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" y="5678423"/>
            <a:ext cx="6627495" cy="32669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2099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Codificación: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Forward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3733927"/>
            <a:ext cx="1069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Traffic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6388988"/>
            <a:ext cx="3407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Distribución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del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Espectro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radioeléctrico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Ecuador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088897"/>
            <a:ext cx="4104919" cy="25514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794" y="4047743"/>
            <a:ext cx="5810250" cy="22479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875" y="6702538"/>
            <a:ext cx="7219442" cy="30759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2150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Bandas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Asignadas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Ecuador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3961002"/>
            <a:ext cx="1870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Comparación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entre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sistemas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221896"/>
            <a:ext cx="5293295" cy="23549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679" y="4323333"/>
            <a:ext cx="5712542" cy="36872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1169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BIBLIOGRAFÍA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2776" y="1414356"/>
          <a:ext cx="6369050" cy="4796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/>
                <a:gridCol w="5887720"/>
              </a:tblGrid>
              <a:tr h="248977">
                <a:tc>
                  <a:txBody>
                    <a:bodyPr/>
                    <a:lstStyle/>
                    <a:p>
                      <a:pPr marL="12700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13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Huurdeman,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Worldwide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Telecommunications.,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John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Wiley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Sons.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1950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J.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Nica,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«Slideshare,»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2016.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Available: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https://es.slideshare.net/nica2009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/lecture-7-probabilidad-de-error-de-transmisin-pcm-formateo-de-seales-dpcm-adpcm.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</a:tr>
              <a:tr h="61950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Torreon,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«ulpg,»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https://www2.ulpgc.es/hege/almacen/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download/23/23210/teoriavocoderlpc.pdf.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</a:tr>
              <a:tr h="61988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[4]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Bonilla.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2"/>
                        </a:rPr>
                        <a:t>http://www.tpartner.net/2015/11/26/telefonia-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analogica-vs-digital-vs-ip-que-tecnologia-elegir-para-la-empresa/.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</a:tr>
              <a:tr h="120091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[5]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Gómez,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«researchgate,»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https:/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3"/>
                        </a:rPr>
                        <a:t>/www.rese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3"/>
                        </a:rPr>
                        <a:t>rchgate.net/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5260" marR="855980">
                        <a:lnSpc>
                          <a:spcPct val="1592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publication/272508453_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Parametrizaciones_robustas_de_Reconocimiento_Automatico_de_Habla_RAH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_en_redes_de_comunicaciones.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</a:tr>
              <a:tr h="61950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[6]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Rodriguez,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2010.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4"/>
                        </a:rPr>
                        <a:t>http://www.spw.cl/05mar07_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mobile/Material_moviles/amps.pdf.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</a:tr>
              <a:tr h="61976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[7]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J.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Bustos,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«Estudio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Sistemas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compresión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voz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digital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orientado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telefonía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celular,»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2002.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</a:tr>
              <a:tr h="248215">
                <a:tc>
                  <a:txBody>
                    <a:bodyPr/>
                    <a:lstStyle/>
                    <a:p>
                      <a:pPr marL="127000">
                        <a:lnSpc>
                          <a:spcPts val="136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[8]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1360"/>
                        </a:lnSpc>
                        <a:spcBef>
                          <a:spcPts val="4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Siegmund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Redl,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Introduction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GSM,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Artech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House,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1995.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2623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Velocidad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codificación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y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aplicaciones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584318"/>
            <a:ext cx="5424805" cy="166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VOCODERS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469265" indent="-229235">
              <a:lnSpc>
                <a:spcPct val="100000"/>
              </a:lnSpc>
              <a:spcBef>
                <a:spcPts val="94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Diseñadas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especialmente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transmisión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menores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kbps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03000"/>
              </a:lnSpc>
              <a:spcBef>
                <a:spcPts val="9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 </a:t>
            </a:r>
            <a:r>
              <a:rPr dirty="0" sz="1200">
                <a:latin typeface="Times New Roman"/>
                <a:cs typeface="Times New Roman"/>
              </a:rPr>
              <a:t>vocoder </a:t>
            </a:r>
            <a:r>
              <a:rPr dirty="0" sz="1200" spc="-5">
                <a:latin typeface="Times New Roman"/>
                <a:cs typeface="Times New Roman"/>
              </a:rPr>
              <a:t>consiste en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analizador situado en el transmisor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extrae </a:t>
            </a:r>
            <a:r>
              <a:rPr dirty="0" sz="1200">
                <a:latin typeface="Times New Roman"/>
                <a:cs typeface="Times New Roman"/>
              </a:rPr>
              <a:t>de la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señal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conjunto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parámetros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endParaRPr sz="1200">
              <a:latin typeface="Times New Roman"/>
              <a:cs typeface="Times New Roman"/>
            </a:endParaRPr>
          </a:p>
          <a:p>
            <a:pPr algn="just" marL="469265" marR="6350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el receptor se </a:t>
            </a:r>
            <a:r>
              <a:rPr dirty="0" sz="1200">
                <a:latin typeface="Times New Roman"/>
                <a:cs typeface="Times New Roman"/>
              </a:rPr>
              <a:t>encuentra un </a:t>
            </a:r>
            <a:r>
              <a:rPr dirty="0" sz="1200" spc="-5">
                <a:latin typeface="Times New Roman"/>
                <a:cs typeface="Times New Roman"/>
              </a:rPr>
              <a:t>sintetizador </a:t>
            </a:r>
            <a:r>
              <a:rPr dirty="0" sz="1200">
                <a:latin typeface="Times New Roman"/>
                <a:cs typeface="Times New Roman"/>
              </a:rPr>
              <a:t>que utiliza </a:t>
            </a:r>
            <a:r>
              <a:rPr dirty="0" sz="1200" spc="-5">
                <a:latin typeface="Times New Roman"/>
                <a:cs typeface="Times New Roman"/>
              </a:rPr>
              <a:t>los parámetros </a:t>
            </a:r>
            <a:r>
              <a:rPr dirty="0" sz="1200">
                <a:latin typeface="Times New Roman"/>
                <a:cs typeface="Times New Roman"/>
              </a:rPr>
              <a:t>recibidos 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ellos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seña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r>
              <a:rPr dirty="0" sz="1200" spc="-5">
                <a:latin typeface="Times New Roman"/>
                <a:cs typeface="Times New Roman"/>
              </a:rPr>
              <a:t> reconstruida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158" y="1233419"/>
            <a:ext cx="5165623" cy="29347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3214" y="6444187"/>
            <a:ext cx="5323190" cy="30987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422265" cy="2761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VCODER </a:t>
            </a:r>
            <a:r>
              <a:rPr dirty="0" sz="1200" b="1">
                <a:latin typeface="Times New Roman"/>
                <a:cs typeface="Times New Roman"/>
              </a:rPr>
              <a:t>LPC </a:t>
            </a:r>
            <a:r>
              <a:rPr dirty="0" sz="1200" spc="-5" b="1">
                <a:latin typeface="Times New Roman"/>
                <a:cs typeface="Times New Roman"/>
              </a:rPr>
              <a:t>(Codificación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Lineal </a:t>
            </a:r>
            <a:r>
              <a:rPr dirty="0" sz="1200" spc="-5" b="1">
                <a:latin typeface="Times New Roman"/>
                <a:cs typeface="Times New Roman"/>
              </a:rPr>
              <a:t>Predictiva)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 optimizar</a:t>
            </a:r>
            <a:r>
              <a:rPr dirty="0" sz="1200">
                <a:latin typeface="Times New Roman"/>
                <a:cs typeface="Times New Roman"/>
              </a:rPr>
              <a:t> la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transmisión de</a:t>
            </a:r>
            <a:r>
              <a:rPr dirty="0" sz="1200" spc="-5">
                <a:latin typeface="Times New Roman"/>
                <a:cs typeface="Times New Roman"/>
              </a:rPr>
              <a:t> datos.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 para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análisis y </a:t>
            </a:r>
            <a:r>
              <a:rPr dirty="0" sz="1200" spc="-5">
                <a:latin typeface="Times New Roman"/>
                <a:cs typeface="Times New Roman"/>
              </a:rPr>
              <a:t>resíntesis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</a:t>
            </a:r>
            <a:r>
              <a:rPr dirty="0" sz="1200">
                <a:latin typeface="Times New Roman"/>
                <a:cs typeface="Times New Roman"/>
              </a:rPr>
              <a:t> habla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compañías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telefónicas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compresión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voz,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estándar GSM </a:t>
            </a:r>
            <a:r>
              <a:rPr dirty="0" sz="1200" spc="-5">
                <a:latin typeface="Times New Roman"/>
                <a:cs typeface="Times New Roman"/>
              </a:rPr>
              <a:t>Codificación</a:t>
            </a:r>
            <a:r>
              <a:rPr dirty="0" sz="1200">
                <a:latin typeface="Times New Roman"/>
                <a:cs typeface="Times New Roman"/>
              </a:rPr>
              <a:t> predictiva</a:t>
            </a:r>
            <a:r>
              <a:rPr dirty="0" sz="1200" spc="-5">
                <a:latin typeface="Times New Roman"/>
                <a:cs typeface="Times New Roman"/>
              </a:rPr>
              <a:t> lineal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También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inalámbricas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seguras,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donde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digitalizarse,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cifrarse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enviarse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través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un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voz </a:t>
            </a:r>
            <a:r>
              <a:rPr dirty="0" sz="1200" spc="-5">
                <a:latin typeface="Times New Roman"/>
                <a:cs typeface="Times New Roman"/>
              </a:rPr>
              <a:t>estrecho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[3]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LPC-10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</a:t>
            </a:r>
            <a:r>
              <a:rPr dirty="0" sz="1200">
                <a:latin typeface="Times New Roman"/>
                <a:cs typeface="Times New Roman"/>
              </a:rPr>
              <a:t> la</a:t>
            </a:r>
            <a:r>
              <a:rPr dirty="0" sz="1200" spc="-5">
                <a:latin typeface="Times New Roman"/>
                <a:cs typeface="Times New Roman"/>
              </a:rPr>
              <a:t> codificación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señal</a:t>
            </a:r>
            <a:r>
              <a:rPr dirty="0" sz="1200">
                <a:latin typeface="Times New Roman"/>
                <a:cs typeface="Times New Roman"/>
              </a:rPr>
              <a:t> de voz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2400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bps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Determina </a:t>
            </a:r>
            <a:r>
              <a:rPr dirty="0" sz="1200">
                <a:latin typeface="Times New Roman"/>
                <a:cs typeface="Times New Roman"/>
              </a:rPr>
              <a:t>10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coeficientes de </a:t>
            </a:r>
            <a:r>
              <a:rPr dirty="0" sz="1200" spc="-5">
                <a:latin typeface="Times New Roman"/>
                <a:cs typeface="Times New Roman"/>
              </a:rPr>
              <a:t>predicción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cada </a:t>
            </a:r>
            <a:r>
              <a:rPr dirty="0" sz="1200" spc="-5">
                <a:latin typeface="Times New Roman"/>
                <a:cs typeface="Times New Roman"/>
              </a:rPr>
              <a:t>trama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20mseg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[4]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EMISOR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6198488"/>
            <a:ext cx="873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RECEPTOR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8919209"/>
            <a:ext cx="5424170" cy="69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Codificación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CELP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(Code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Excitated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Linear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Prediction)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spcBef>
                <a:spcPts val="8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CELP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basa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procedimientos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búsqueda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análisis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síntesis,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cuantificación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vectores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pesos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(VQ)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predicción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(LP).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147" y="3782021"/>
            <a:ext cx="4800915" cy="22442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845" y="6585798"/>
            <a:ext cx="4397217" cy="2164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69" y="887983"/>
            <a:ext cx="5195570" cy="175387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241300" marR="5080" indent="-228600">
              <a:lnSpc>
                <a:spcPct val="103499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filtro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LPC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décimo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modelar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formantes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retardo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señal</a:t>
            </a:r>
            <a:r>
              <a:rPr dirty="0" sz="1200">
                <a:latin typeface="Times New Roman"/>
                <a:cs typeface="Times New Roman"/>
              </a:rPr>
              <a:t> de voz.</a:t>
            </a:r>
            <a:endParaRPr sz="1200">
              <a:latin typeface="Times New Roman"/>
              <a:cs typeface="Times New Roman"/>
            </a:endParaRPr>
          </a:p>
          <a:p>
            <a:pPr algn="just" marL="241300" marR="6985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periodicidad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retardo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largo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señal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>
                <a:latin typeface="Times New Roman"/>
                <a:cs typeface="Times New Roman"/>
              </a:rPr>
              <a:t> modela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>
                <a:latin typeface="Times New Roman"/>
                <a:cs typeface="Times New Roman"/>
              </a:rPr>
              <a:t> un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diccionario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adaptativo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VQ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(también</a:t>
            </a:r>
            <a:r>
              <a:rPr dirty="0" sz="1200">
                <a:latin typeface="Times New Roman"/>
                <a:cs typeface="Times New Roman"/>
              </a:rPr>
              <a:t> llamado </a:t>
            </a:r>
            <a:r>
              <a:rPr dirty="0" sz="1200" spc="-5">
                <a:latin typeface="Times New Roman"/>
                <a:cs typeface="Times New Roman"/>
              </a:rPr>
              <a:t>pitch).</a:t>
            </a:r>
            <a:endParaRPr sz="1200">
              <a:latin typeface="Times New Roman"/>
              <a:cs typeface="Times New Roman"/>
            </a:endParaRPr>
          </a:p>
          <a:p>
            <a:pPr algn="just" marL="241300" marR="5715" indent="-228600">
              <a:lnSpc>
                <a:spcPct val="103299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El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predicción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lineal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retardo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corto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pitch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VQ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cuantifican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usando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secuencias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estocásticas</a:t>
            </a:r>
            <a:r>
              <a:rPr dirty="0" sz="1200">
                <a:latin typeface="Times New Roman"/>
                <a:cs typeface="Times New Roman"/>
              </a:rPr>
              <a:t> (son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muestras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ruido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aleatorio</a:t>
            </a:r>
            <a:r>
              <a:rPr dirty="0" sz="1200">
                <a:latin typeface="Times New Roman"/>
                <a:cs typeface="Times New Roman"/>
              </a:rPr>
              <a:t> blanco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gaussiano).</a:t>
            </a:r>
            <a:endParaRPr sz="12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receptor</a:t>
            </a:r>
            <a:r>
              <a:rPr dirty="0" sz="1200">
                <a:latin typeface="Times New Roman"/>
                <a:cs typeface="Times New Roman"/>
              </a:rPr>
              <a:t> sólo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>
                <a:latin typeface="Times New Roman"/>
                <a:cs typeface="Times New Roman"/>
              </a:rPr>
              <a:t> 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envía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excitación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índice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diccionario</a:t>
            </a:r>
            <a:r>
              <a:rPr dirty="0" sz="1200">
                <a:latin typeface="Times New Roman"/>
                <a:cs typeface="Times New Roman"/>
              </a:rPr>
              <a:t> 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ganancia.</a:t>
            </a:r>
            <a:r>
              <a:rPr dirty="0" sz="1200">
                <a:latin typeface="Times New Roman"/>
                <a:cs typeface="Times New Roman"/>
              </a:rPr>
              <a:t> [5]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7126605"/>
            <a:ext cx="5423535" cy="2493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Codificador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VSELP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Utilizado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IS-136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(IS-54)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 </a:t>
            </a:r>
            <a:r>
              <a:rPr dirty="0" sz="1200">
                <a:latin typeface="Times New Roman"/>
                <a:cs typeface="Times New Roman"/>
              </a:rPr>
              <a:t>codifica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7.95 kbps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6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Además,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adicional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5.050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bps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sincronización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tramas </a:t>
            </a:r>
            <a:r>
              <a:rPr dirty="0" sz="120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Los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principales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módulos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VSELP</a:t>
            </a:r>
            <a:endParaRPr sz="1200">
              <a:latin typeface="Times New Roman"/>
              <a:cs typeface="Times New Roman"/>
            </a:endParaRPr>
          </a:p>
          <a:p>
            <a:pPr lvl="1" marL="6978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Análisis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LPC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lvl="1" marL="6978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Predicción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plazo</a:t>
            </a:r>
            <a:endParaRPr sz="1200">
              <a:latin typeface="Times New Roman"/>
              <a:cs typeface="Times New Roman"/>
            </a:endParaRPr>
          </a:p>
          <a:p>
            <a:pPr lvl="1" marL="697865" indent="-22923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Búsqueda 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adaptive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codebook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(pitch)</a:t>
            </a:r>
            <a:endParaRPr sz="1200">
              <a:latin typeface="Times New Roman"/>
              <a:cs typeface="Times New Roman"/>
            </a:endParaRPr>
          </a:p>
          <a:p>
            <a:pPr lvl="1" marL="697865" indent="-22923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Búsqueda </a:t>
            </a:r>
            <a:r>
              <a:rPr dirty="0" sz="1200">
                <a:latin typeface="Times New Roman"/>
                <a:cs typeface="Times New Roman"/>
              </a:rPr>
              <a:t>de la </a:t>
            </a:r>
            <a:r>
              <a:rPr dirty="0" sz="1200" spc="-5">
                <a:latin typeface="Times New Roman"/>
                <a:cs typeface="Times New Roman"/>
              </a:rPr>
              <a:t>primera </a:t>
            </a:r>
            <a:r>
              <a:rPr dirty="0" sz="1200">
                <a:latin typeface="Times New Roman"/>
                <a:cs typeface="Times New Roman"/>
              </a:rPr>
              <a:t>base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vectores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codebook</a:t>
            </a:r>
            <a:endParaRPr sz="1200">
              <a:latin typeface="Times New Roman"/>
              <a:cs typeface="Times New Roman"/>
            </a:endParaRPr>
          </a:p>
          <a:p>
            <a:pPr lvl="1" marL="6978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Búsqueda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segunda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vectores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>
                <a:latin typeface="Times New Roman"/>
                <a:cs typeface="Times New Roman"/>
              </a:rPr>
              <a:t>codebook</a:t>
            </a:r>
            <a:endParaRPr sz="1200">
              <a:latin typeface="Times New Roman"/>
              <a:cs typeface="Times New Roman"/>
            </a:endParaRPr>
          </a:p>
          <a:p>
            <a:pPr lvl="1" marL="6978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200" spc="-5">
                <a:latin typeface="Times New Roman"/>
                <a:cs typeface="Times New Roman"/>
              </a:rPr>
              <a:t>Cuantización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vectorial</a:t>
            </a:r>
            <a:r>
              <a:rPr dirty="0" sz="1200">
                <a:latin typeface="Times New Roman"/>
                <a:cs typeface="Times New Roman"/>
              </a:rPr>
              <a:t> del </a:t>
            </a:r>
            <a:r>
              <a:rPr dirty="0" sz="1200" spc="-5">
                <a:latin typeface="Times New Roman"/>
                <a:cs typeface="Times New Roman"/>
              </a:rPr>
              <a:t>codebook</a:t>
            </a:r>
            <a:r>
              <a:rPr dirty="0" sz="1200">
                <a:latin typeface="Times New Roman"/>
                <a:cs typeface="Times New Roman"/>
              </a:rPr>
              <a:t> de la ganancia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[7]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212" y="2772075"/>
            <a:ext cx="4404359" cy="40911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4767198"/>
            <a:ext cx="5425440" cy="445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9235">
              <a:lnSpc>
                <a:spcPts val="1280"/>
              </a:lnSpc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469265" algn="l"/>
                <a:tab pos="469900" algn="l"/>
                <a:tab pos="788035" algn="l"/>
              </a:tabLst>
            </a:pPr>
            <a:r>
              <a:rPr dirty="0" sz="1200" spc="-5" i="1">
                <a:solidFill>
                  <a:srgbClr val="3300CC"/>
                </a:solidFill>
                <a:latin typeface="Times New Roman"/>
                <a:cs typeface="Times New Roman"/>
              </a:rPr>
              <a:t>z	</a:t>
            </a:r>
            <a:r>
              <a:rPr dirty="0" sz="1200" spc="5">
                <a:solidFill>
                  <a:srgbClr val="3300CC"/>
                </a:solidFill>
                <a:latin typeface="Times New Roman"/>
                <a:cs typeface="Times New Roman"/>
              </a:rPr>
              <a:t>Análisis</a:t>
            </a:r>
            <a:r>
              <a:rPr dirty="0" sz="1200" spc="10">
                <a:solidFill>
                  <a:srgbClr val="3300CC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3300CC"/>
                </a:solidFill>
                <a:latin typeface="Times New Roman"/>
                <a:cs typeface="Times New Roman"/>
              </a:rPr>
              <a:t>de </a:t>
            </a:r>
            <a:r>
              <a:rPr dirty="0" sz="1200">
                <a:solidFill>
                  <a:srgbClr val="3300CC"/>
                </a:solidFill>
                <a:latin typeface="Times New Roman"/>
                <a:cs typeface="Times New Roman"/>
              </a:rPr>
              <a:t>LPC</a:t>
            </a:r>
            <a:r>
              <a:rPr dirty="0" sz="1200" spc="10">
                <a:solidFill>
                  <a:srgbClr val="3300CC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3300CC"/>
                </a:solidFill>
                <a:latin typeface="Times New Roman"/>
                <a:cs typeface="Times New Roman"/>
              </a:rPr>
              <a:t>de</a:t>
            </a:r>
            <a:r>
              <a:rPr dirty="0" sz="1200" spc="-5">
                <a:solidFill>
                  <a:srgbClr val="3300CC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3300CC"/>
                </a:solidFill>
                <a:latin typeface="Times New Roman"/>
                <a:cs typeface="Times New Roman"/>
              </a:rPr>
              <a:t>orden 10.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80"/>
              </a:lnSpc>
            </a:pPr>
            <a:r>
              <a:rPr dirty="0" sz="1200" spc="-5" b="1">
                <a:latin typeface="Times New Roman"/>
                <a:cs typeface="Times New Roman"/>
              </a:rPr>
              <a:t>SISTEMAS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CELULARES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IS-136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03299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IS-136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evolución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la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IS-54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estándar.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IS-136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menudo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también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conoce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TDMA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Fue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originalmente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importante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móvil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radiocomunicaciones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la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norma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continente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americano,</a:t>
            </a:r>
            <a:r>
              <a:rPr dirty="0" sz="1200">
                <a:latin typeface="Times New Roman"/>
                <a:cs typeface="Times New Roman"/>
              </a:rPr>
              <a:t> pero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entretanto</a:t>
            </a:r>
            <a:r>
              <a:rPr dirty="0" sz="1200">
                <a:latin typeface="Times New Roman"/>
                <a:cs typeface="Times New Roman"/>
              </a:rPr>
              <a:t> ha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sustituido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GSM/GPRS</a:t>
            </a:r>
            <a:r>
              <a:rPr dirty="0" sz="1200">
                <a:latin typeface="Times New Roman"/>
                <a:cs typeface="Times New Roman"/>
              </a:rPr>
              <a:t> 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CDMA2000 technologies.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Características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básicas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IS-136: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85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Ranuras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tiempo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4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usuarios</a:t>
            </a:r>
            <a:r>
              <a:rPr dirty="0" sz="1200">
                <a:latin typeface="Times New Roman"/>
                <a:cs typeface="Times New Roman"/>
              </a:rPr>
              <a:t> por </a:t>
            </a:r>
            <a:r>
              <a:rPr dirty="0" sz="1200" spc="-5">
                <a:latin typeface="Times New Roman"/>
                <a:cs typeface="Times New Roman"/>
              </a:rPr>
              <a:t>Canal: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 </a:t>
            </a:r>
            <a:r>
              <a:rPr dirty="0" sz="1200" spc="-5">
                <a:latin typeface="Times New Roman"/>
                <a:cs typeface="Times New Roman"/>
              </a:rPr>
              <a:t>(full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rate),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(mitad de </a:t>
            </a:r>
            <a:r>
              <a:rPr dirty="0" sz="1200" spc="-5">
                <a:latin typeface="Times New Roman"/>
                <a:cs typeface="Times New Roman"/>
              </a:rPr>
              <a:t>precio),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 (futuro)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Modulación</a:t>
            </a:r>
            <a:r>
              <a:rPr dirty="0" sz="1200">
                <a:latin typeface="Times New Roman"/>
                <a:cs typeface="Times New Roman"/>
              </a:rPr>
              <a:t> Digital: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Pi/4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DQPSK,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Nyquist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Filtro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0.35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4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Analógico: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FM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Estructura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datos: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TDMA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ts val="1500"/>
              </a:lnSpc>
              <a:spcBef>
                <a:spcPts val="4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Codificación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voz:</a:t>
            </a:r>
            <a:r>
              <a:rPr dirty="0" sz="1200" spc="-5">
                <a:latin typeface="Times New Roman"/>
                <a:cs typeface="Times New Roman"/>
              </a:rPr>
              <a:t> VSELP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(suma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emocionado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predictiva)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kbps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ts val="143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Modulación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Velocidad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Datos: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24,300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símbolos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segundo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símbolo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Times New Roman"/>
                <a:cs typeface="Times New Roman"/>
              </a:rPr>
              <a:t>bits)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4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Estándares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EIA/TIA: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ES-136.1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 ES-136.2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sistema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IS-137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estaciones móviles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IS-138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estaciones base </a:t>
            </a:r>
            <a:r>
              <a:rPr dirty="0" sz="1200">
                <a:latin typeface="Times New Roman"/>
                <a:cs typeface="Times New Roman"/>
              </a:rPr>
              <a:t>[7]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899794"/>
            <a:ext cx="5400040" cy="39039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425440" cy="268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Los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Canales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Control: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9235">
              <a:lnSpc>
                <a:spcPct val="100000"/>
              </a:lnSpc>
              <a:spcBef>
                <a:spcPts val="85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IS-136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ha</a:t>
            </a:r>
            <a:r>
              <a:rPr dirty="0" sz="1200" spc="-5">
                <a:latin typeface="Times New Roman"/>
                <a:cs typeface="Times New Roman"/>
              </a:rPr>
              <a:t> digitales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(DCCH)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analógica</a:t>
            </a:r>
            <a:r>
              <a:rPr dirty="0" sz="1200" spc="-5">
                <a:latin typeface="Times New Roman"/>
                <a:cs typeface="Times New Roman"/>
              </a:rPr>
              <a:t> (ACC)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canales de</a:t>
            </a:r>
            <a:r>
              <a:rPr dirty="0" sz="1200" spc="-5">
                <a:latin typeface="Times New Roman"/>
                <a:cs typeface="Times New Roman"/>
              </a:rPr>
              <a:t> control.</a:t>
            </a:r>
            <a:endParaRPr sz="1200">
              <a:latin typeface="Times New Roman"/>
              <a:cs typeface="Times New Roman"/>
            </a:endParaRPr>
          </a:p>
          <a:p>
            <a:pPr algn="just" marL="469265" marR="6350" indent="-228600">
              <a:lnSpc>
                <a:spcPct val="103299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 ACC </a:t>
            </a:r>
            <a:r>
              <a:rPr dirty="0" sz="1200" spc="-5">
                <a:latin typeface="Times New Roman"/>
                <a:cs typeface="Times New Roman"/>
              </a:rPr>
              <a:t>controles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las transmisiones analógicas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garantiza </a:t>
            </a:r>
            <a:r>
              <a:rPr dirty="0" sz="1200">
                <a:latin typeface="Times New Roman"/>
                <a:cs typeface="Times New Roman"/>
              </a:rPr>
              <a:t>la compatibilidad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sistemas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AMPLIFICADORES</a:t>
            </a:r>
            <a:r>
              <a:rPr dirty="0" sz="1200">
                <a:latin typeface="Times New Roman"/>
                <a:cs typeface="Times New Roman"/>
              </a:rPr>
              <a:t> 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ES-54B.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ts val="1500"/>
              </a:lnSpc>
              <a:spcBef>
                <a:spcPts val="4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DCCH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transmisiones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digitales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permite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características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especiales </a:t>
            </a:r>
            <a:r>
              <a:rPr dirty="0" sz="1200">
                <a:latin typeface="Times New Roman"/>
                <a:cs typeface="Times New Roman"/>
              </a:rPr>
              <a:t>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is-136.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9235">
              <a:lnSpc>
                <a:spcPts val="143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estación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móvil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(teléfono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celular)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tiene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inactividad.</a:t>
            </a:r>
            <a:endParaRPr sz="1200">
              <a:latin typeface="Times New Roman"/>
              <a:cs typeface="Times New Roman"/>
            </a:endParaRPr>
          </a:p>
          <a:p>
            <a:pPr algn="just" marL="469265" marR="7620">
              <a:lnSpc>
                <a:spcPct val="103299"/>
              </a:lnSpc>
            </a:pPr>
            <a:r>
              <a:rPr dirty="0" sz="1200" spc="-5">
                <a:latin typeface="Times New Roman"/>
                <a:cs typeface="Times New Roman"/>
              </a:rPr>
              <a:t>Durante este estado, el </a:t>
            </a:r>
            <a:r>
              <a:rPr dirty="0" sz="1200">
                <a:latin typeface="Times New Roman"/>
                <a:cs typeface="Times New Roman"/>
              </a:rPr>
              <a:t>móvil, </a:t>
            </a:r>
            <a:r>
              <a:rPr dirty="0" sz="1200" spc="-5">
                <a:latin typeface="Times New Roman"/>
                <a:cs typeface="Times New Roman"/>
              </a:rPr>
              <a:t>espera </a:t>
            </a:r>
            <a:r>
              <a:rPr dirty="0" sz="1200">
                <a:latin typeface="Times New Roman"/>
                <a:cs typeface="Times New Roman"/>
              </a:rPr>
              <a:t>a que </a:t>
            </a:r>
            <a:r>
              <a:rPr dirty="0" sz="1200" spc="-5">
                <a:latin typeface="Times New Roman"/>
                <a:cs typeface="Times New Roman"/>
              </a:rPr>
              <a:t>los mensajes </a:t>
            </a:r>
            <a:r>
              <a:rPr dirty="0" sz="1200">
                <a:latin typeface="Times New Roman"/>
                <a:cs typeface="Times New Roman"/>
              </a:rPr>
              <a:t>de la </a:t>
            </a:r>
            <a:r>
              <a:rPr dirty="0" sz="1200" spc="-5">
                <a:latin typeface="Times New Roman"/>
                <a:cs typeface="Times New Roman"/>
              </a:rPr>
              <a:t>estación base, </a:t>
            </a:r>
            <a:r>
              <a:rPr dirty="0" sz="1200">
                <a:latin typeface="Times New Roman"/>
                <a:cs typeface="Times New Roman"/>
              </a:rPr>
              <a:t>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puede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originar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-5">
                <a:latin typeface="Times New Roman"/>
                <a:cs typeface="Times New Roman"/>
              </a:rPr>
              <a:t> llamada.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03299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móvil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DCCH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tiene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estado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llamado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camping.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refieren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Operaciones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transacciones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pueden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procesadas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durante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ralentí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 camping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los</a:t>
            </a:r>
            <a:r>
              <a:rPr dirty="0" sz="1200">
                <a:latin typeface="Times New Roman"/>
                <a:cs typeface="Times New Roman"/>
              </a:rPr>
              <a:t> estados.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[8]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Arquitectura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IS-136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889116"/>
            <a:ext cx="1859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Espectro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utilizado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IS-136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660" y="3673218"/>
            <a:ext cx="4695825" cy="21140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3993" y="6314023"/>
            <a:ext cx="5192163" cy="1481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1379" y="7978952"/>
            <a:ext cx="3248024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292090" cy="391541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469265" marR="135255" indent="-228600">
              <a:lnSpc>
                <a:spcPct val="104299"/>
              </a:lnSpc>
              <a:spcBef>
                <a:spcPts val="3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Consiste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bandas</a:t>
            </a:r>
            <a:r>
              <a:rPr dirty="0" sz="1200" spc="5">
                <a:latin typeface="Times New Roman"/>
                <a:cs typeface="Times New Roman"/>
              </a:rPr>
              <a:t> de </a:t>
            </a:r>
            <a:r>
              <a:rPr dirty="0" sz="1200" spc="-5">
                <a:latin typeface="Times New Roman"/>
                <a:cs typeface="Times New Roman"/>
              </a:rPr>
              <a:t>frecuencias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separadas,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adyacentes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otra, A</a:t>
            </a:r>
            <a:r>
              <a:rPr dirty="0" sz="1200">
                <a:latin typeface="Times New Roman"/>
                <a:cs typeface="Times New Roman"/>
              </a:rPr>
              <a:t> y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(824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894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MHz).</a:t>
            </a:r>
            <a:endParaRPr sz="1200">
              <a:latin typeface="Times New Roman"/>
              <a:cs typeface="Times New Roman"/>
            </a:endParaRPr>
          </a:p>
          <a:p>
            <a:pPr marL="461645" marR="5080" indent="-193675">
              <a:lnSpc>
                <a:spcPct val="103299"/>
              </a:lnSpc>
              <a:buAutoNum type="arabicPeriod" startAt="2"/>
              <a:tabLst>
                <a:tab pos="462280" algn="l"/>
              </a:tabLst>
            </a:pPr>
            <a:r>
              <a:rPr dirty="0" sz="1200" spc="-5">
                <a:latin typeface="Times New Roman"/>
                <a:cs typeface="Times New Roman"/>
              </a:rPr>
              <a:t>Cada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banda</a:t>
            </a:r>
            <a:r>
              <a:rPr dirty="0" sz="1200">
                <a:latin typeface="Times New Roman"/>
                <a:cs typeface="Times New Roman"/>
              </a:rPr>
              <a:t> tiene 416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frecuencias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(pares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portadoras)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ó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416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canales,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30</a:t>
            </a:r>
            <a:r>
              <a:rPr dirty="0" sz="1200" spc="-5">
                <a:latin typeface="Times New Roman"/>
                <a:cs typeface="Times New Roman"/>
              </a:rPr>
              <a:t> KHz </a:t>
            </a:r>
            <a:r>
              <a:rPr dirty="0" sz="1200">
                <a:latin typeface="Times New Roman"/>
                <a:cs typeface="Times New Roman"/>
              </a:rPr>
              <a:t>cada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portadora </a:t>
            </a:r>
            <a:r>
              <a:rPr dirty="0" sz="1200" spc="-5">
                <a:latin typeface="Times New Roman"/>
                <a:cs typeface="Times New Roman"/>
              </a:rPr>
              <a:t>(25MHz/30kHz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833, 833/2 = </a:t>
            </a:r>
            <a:r>
              <a:rPr dirty="0" sz="1200" spc="-5">
                <a:latin typeface="Times New Roman"/>
                <a:cs typeface="Times New Roman"/>
              </a:rPr>
              <a:t>416).</a:t>
            </a:r>
            <a:endParaRPr sz="1200">
              <a:latin typeface="Times New Roman"/>
              <a:cs typeface="Times New Roman"/>
            </a:endParaRPr>
          </a:p>
          <a:p>
            <a:pPr marL="469265" marR="92075" indent="-228600">
              <a:lnSpc>
                <a:spcPct val="103299"/>
              </a:lnSpc>
              <a:buAutoNum type="arabicPeriod" startAt="2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Cada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frecuencias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tiene una </a:t>
            </a:r>
            <a:r>
              <a:rPr dirty="0" sz="1200" spc="-5">
                <a:latin typeface="Times New Roman"/>
                <a:cs typeface="Times New Roman"/>
              </a:rPr>
              <a:t>separación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 entre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Tx/Rx,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permite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operación</a:t>
            </a:r>
            <a:r>
              <a:rPr dirty="0" sz="1200">
                <a:latin typeface="Times New Roman"/>
                <a:cs typeface="Times New Roman"/>
              </a:rPr>
              <a:t> duplex.</a:t>
            </a:r>
            <a:endParaRPr sz="1200">
              <a:latin typeface="Times New Roman"/>
              <a:cs typeface="Times New Roman"/>
            </a:endParaRPr>
          </a:p>
          <a:p>
            <a:pPr marL="469265" marR="68580" indent="-228600">
              <a:lnSpc>
                <a:spcPct val="103299"/>
              </a:lnSpc>
              <a:buAutoNum type="arabicPeriod" startAt="2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 los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416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21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envío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señales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necesarias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(monitoreo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señalización)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establecimiento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llamadas.</a:t>
            </a:r>
            <a:endParaRPr sz="1200">
              <a:latin typeface="Times New Roman"/>
              <a:cs typeface="Times New Roman"/>
            </a:endParaRPr>
          </a:p>
          <a:p>
            <a:pPr marL="469265" marR="19050" indent="-228600">
              <a:lnSpc>
                <a:spcPct val="103299"/>
              </a:lnSpc>
              <a:buAutoNum type="arabicPeriod" startAt="2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416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canales,</a:t>
            </a:r>
            <a:r>
              <a:rPr dirty="0" sz="1200">
                <a:latin typeface="Times New Roman"/>
                <a:cs typeface="Times New Roman"/>
              </a:rPr>
              <a:t> 395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voz.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fuera</a:t>
            </a:r>
            <a:r>
              <a:rPr dirty="0" sz="1200">
                <a:latin typeface="Times New Roman"/>
                <a:cs typeface="Times New Roman"/>
              </a:rPr>
              <a:t> necesario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>
                <a:latin typeface="Times New Roman"/>
                <a:cs typeface="Times New Roman"/>
              </a:rPr>
              <a:t> pueden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utilizar</a:t>
            </a:r>
            <a:r>
              <a:rPr dirty="0" sz="1200">
                <a:latin typeface="Times New Roman"/>
                <a:cs typeface="Times New Roman"/>
              </a:rPr>
              <a:t> 21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>
                <a:latin typeface="Times New Roman"/>
                <a:cs typeface="Times New Roman"/>
              </a:rPr>
              <a:t> de control.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AutoNum type="arabicPeriod" startAt="2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En la</a:t>
            </a:r>
            <a:r>
              <a:rPr dirty="0" sz="1200" spc="-5">
                <a:latin typeface="Times New Roman"/>
                <a:cs typeface="Times New Roman"/>
              </a:rPr>
              <a:t> radio</a:t>
            </a:r>
            <a:r>
              <a:rPr dirty="0" sz="1200">
                <a:latin typeface="Times New Roman"/>
                <a:cs typeface="Times New Roman"/>
              </a:rPr>
              <a:t> base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</a:t>
            </a:r>
            <a:r>
              <a:rPr dirty="0" sz="1200" spc="-5">
                <a:latin typeface="Times New Roman"/>
                <a:cs typeface="Times New Roman"/>
              </a:rPr>
              <a:t> utiliza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transceptor</a:t>
            </a:r>
            <a:r>
              <a:rPr dirty="0" sz="1200">
                <a:latin typeface="Times New Roman"/>
                <a:cs typeface="Times New Roman"/>
              </a:rPr>
              <a:t> por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canal.</a:t>
            </a:r>
            <a:endParaRPr sz="1200">
              <a:latin typeface="Times New Roman"/>
              <a:cs typeface="Times New Roman"/>
            </a:endParaRPr>
          </a:p>
          <a:p>
            <a:pPr marL="469265" marR="140335" indent="-228600">
              <a:lnSpc>
                <a:spcPct val="103499"/>
              </a:lnSpc>
              <a:spcBef>
                <a:spcPts val="10"/>
              </a:spcBef>
              <a:buAutoNum type="arabicPeriod" startAt="2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Cada canal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soporta una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sola </a:t>
            </a:r>
            <a:r>
              <a:rPr dirty="0" sz="1200" spc="-5">
                <a:latin typeface="Times New Roman"/>
                <a:cs typeface="Times New Roman"/>
              </a:rPr>
              <a:t>conversación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vez.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>
                <a:latin typeface="Times New Roman"/>
                <a:cs typeface="Times New Roman"/>
              </a:rPr>
              <a:t> Tx 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diferentes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tipos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señales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sobre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éste: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[5]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70"/>
              </a:spcBef>
              <a:buFont typeface="Calibri"/>
              <a:buChar char="-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Voz.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75"/>
              </a:spcBef>
              <a:buFont typeface="Calibri"/>
              <a:buChar char="-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SAT.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70"/>
              </a:spcBef>
              <a:buFont typeface="Calibri"/>
              <a:buChar char="-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Señalización.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70"/>
              </a:spcBef>
              <a:buFont typeface="Calibri"/>
              <a:buChar char="-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Datos.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200" spc="-5" b="1">
                <a:latin typeface="Times New Roman"/>
                <a:cs typeface="Times New Roman"/>
              </a:rPr>
              <a:t>IS-136 en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las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bandas de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850 y 1900</a:t>
            </a:r>
            <a:r>
              <a:rPr dirty="0" sz="1200" spc="-5" b="1">
                <a:latin typeface="Times New Roman"/>
                <a:cs typeface="Times New Roman"/>
              </a:rPr>
              <a:t> MHz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313" y="4896738"/>
            <a:ext cx="5360861" cy="4440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15544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Trama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TDMA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IS-54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4860162"/>
            <a:ext cx="3590925" cy="12255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R: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Ramp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DATA: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Información</a:t>
            </a:r>
            <a:r>
              <a:rPr dirty="0" sz="1200">
                <a:latin typeface="Times New Roman"/>
                <a:cs typeface="Times New Roman"/>
              </a:rPr>
              <a:t> de </a:t>
            </a:r>
            <a:r>
              <a:rPr dirty="0" sz="1200" spc="-5">
                <a:latin typeface="Times New Roman"/>
                <a:cs typeface="Times New Roman"/>
              </a:rPr>
              <a:t>usuario</a:t>
            </a:r>
            <a:r>
              <a:rPr dirty="0" sz="1200">
                <a:latin typeface="Times New Roman"/>
                <a:cs typeface="Times New Roman"/>
              </a:rPr>
              <a:t> o </a:t>
            </a:r>
            <a:r>
              <a:rPr dirty="0" sz="1200" spc="-5">
                <a:latin typeface="Times New Roman"/>
                <a:cs typeface="Times New Roman"/>
              </a:rPr>
              <a:t>FACCH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SYNC: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Synchronitation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RSVD: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Reserved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SACCH: </a:t>
            </a:r>
            <a:r>
              <a:rPr dirty="0" sz="1200" spc="-5">
                <a:latin typeface="Times New Roman"/>
                <a:cs typeface="Times New Roman"/>
              </a:rPr>
              <a:t>Slow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Asociated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CDVCC: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Coded </a:t>
            </a:r>
            <a:r>
              <a:rPr dirty="0" sz="1200" spc="-5">
                <a:latin typeface="Times New Roman"/>
                <a:cs typeface="Times New Roman"/>
              </a:rPr>
              <a:t>Digital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Verification </a:t>
            </a:r>
            <a:r>
              <a:rPr dirty="0" sz="1200">
                <a:latin typeface="Times New Roman"/>
                <a:cs typeface="Times New Roman"/>
              </a:rPr>
              <a:t>Color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Code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(Equivalente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 </a:t>
            </a:r>
            <a:r>
              <a:rPr dirty="0" sz="1200">
                <a:latin typeface="Times New Roman"/>
                <a:cs typeface="Times New Roman"/>
              </a:rPr>
              <a:t>SAT</a:t>
            </a:r>
            <a:r>
              <a:rPr dirty="0" sz="1200" spc="-5">
                <a:latin typeface="Times New Roman"/>
                <a:cs typeface="Times New Roman"/>
              </a:rPr>
              <a:t> en</a:t>
            </a:r>
            <a:r>
              <a:rPr dirty="0" sz="1200">
                <a:latin typeface="Times New Roman"/>
                <a:cs typeface="Times New Roman"/>
              </a:rPr>
              <a:t> AMPS)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6748653"/>
            <a:ext cx="5424805" cy="2884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GSM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Sistema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Global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Comunicaciones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Móviles.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Conocido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debido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supuso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salto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comunicaciones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analógicas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digitales.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699"/>
              </a:lnSpc>
              <a:spcBef>
                <a:spcPts val="785"/>
              </a:spcBef>
            </a:pP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Europa se utiliza el espectro radioeléctrico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900 y 1800 </a:t>
            </a:r>
            <a:r>
              <a:rPr dirty="0" sz="1200" spc="-5">
                <a:latin typeface="Times New Roman"/>
                <a:cs typeface="Times New Roman"/>
              </a:rPr>
              <a:t>MHZ, mientras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en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Estados Unidos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banda es </a:t>
            </a:r>
            <a:r>
              <a:rPr dirty="0" sz="1200">
                <a:latin typeface="Times New Roman"/>
                <a:cs typeface="Times New Roman"/>
              </a:rPr>
              <a:t>la de 1900. Esto </a:t>
            </a:r>
            <a:r>
              <a:rPr dirty="0" sz="1200" spc="-5">
                <a:latin typeface="Times New Roman"/>
                <a:cs typeface="Times New Roman"/>
              </a:rPr>
              <a:t>hace </a:t>
            </a:r>
            <a:r>
              <a:rPr dirty="0" sz="1200">
                <a:latin typeface="Times New Roman"/>
                <a:cs typeface="Times New Roman"/>
              </a:rPr>
              <a:t>que no todos </a:t>
            </a:r>
            <a:r>
              <a:rPr dirty="0" sz="1200" spc="-5">
                <a:latin typeface="Times New Roman"/>
                <a:cs typeface="Times New Roman"/>
              </a:rPr>
              <a:t>los móviles GSM puedan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funcionar en </a:t>
            </a:r>
            <a:r>
              <a:rPr dirty="0" sz="1200">
                <a:latin typeface="Times New Roman"/>
                <a:cs typeface="Times New Roman"/>
              </a:rPr>
              <a:t>todo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>
                <a:latin typeface="Times New Roman"/>
                <a:cs typeface="Times New Roman"/>
              </a:rPr>
              <a:t>mundo, a no </a:t>
            </a:r>
            <a:r>
              <a:rPr dirty="0" sz="1200" spc="-5">
                <a:latin typeface="Times New Roman"/>
                <a:cs typeface="Times New Roman"/>
              </a:rPr>
              <a:t>ser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su tecnología esté preparada </a:t>
            </a:r>
            <a:r>
              <a:rPr dirty="0" sz="1200">
                <a:latin typeface="Times New Roman"/>
                <a:cs typeface="Times New Roman"/>
              </a:rPr>
              <a:t>para </a:t>
            </a:r>
            <a:r>
              <a:rPr dirty="0" sz="1200" spc="-5">
                <a:latin typeface="Times New Roman"/>
                <a:cs typeface="Times New Roman"/>
              </a:rPr>
              <a:t>conectarse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todas</a:t>
            </a:r>
            <a:r>
              <a:rPr dirty="0" sz="1200" spc="-5">
                <a:latin typeface="Times New Roman"/>
                <a:cs typeface="Times New Roman"/>
              </a:rPr>
              <a:t> 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bandas.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Historia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85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1982: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CEPT </a:t>
            </a:r>
            <a:r>
              <a:rPr dirty="0" sz="1200" spc="-5">
                <a:latin typeface="Times New Roman"/>
                <a:cs typeface="Times New Roman"/>
              </a:rPr>
              <a:t>comienza 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desarrollo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GSM</a:t>
            </a:r>
            <a:r>
              <a:rPr dirty="0" sz="1200">
                <a:latin typeface="Times New Roman"/>
                <a:cs typeface="Times New Roman"/>
              </a:rPr>
              <a:t> (Groupe</a:t>
            </a:r>
            <a:r>
              <a:rPr dirty="0" sz="1200" spc="-5">
                <a:latin typeface="Times New Roman"/>
                <a:cs typeface="Times New Roman"/>
              </a:rPr>
              <a:t> Spéciale </a:t>
            </a:r>
            <a:r>
              <a:rPr dirty="0" sz="1200">
                <a:latin typeface="Times New Roman"/>
                <a:cs typeface="Times New Roman"/>
              </a:rPr>
              <a:t>Mobile)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1989: Se </a:t>
            </a:r>
            <a:r>
              <a:rPr dirty="0" sz="1200" spc="-5">
                <a:latin typeface="Times New Roman"/>
                <a:cs typeface="Times New Roman"/>
              </a:rPr>
              <a:t>forma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ETSI y </a:t>
            </a:r>
            <a:r>
              <a:rPr dirty="0" sz="1200" spc="-5">
                <a:latin typeface="Times New Roman"/>
                <a:cs typeface="Times New Roman"/>
              </a:rPr>
              <a:t>GSM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convierte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5">
                <a:latin typeface="Times New Roman"/>
                <a:cs typeface="Times New Roman"/>
              </a:rPr>
              <a:t> un </a:t>
            </a:r>
            <a:r>
              <a:rPr dirty="0" sz="1200" spc="-5">
                <a:latin typeface="Times New Roman"/>
                <a:cs typeface="Times New Roman"/>
              </a:rPr>
              <a:t>comité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técnico</a:t>
            </a:r>
            <a:endParaRPr sz="1200">
              <a:latin typeface="Times New Roman"/>
              <a:cs typeface="Times New Roman"/>
            </a:endParaRPr>
          </a:p>
          <a:p>
            <a:pPr marL="469265" marR="444500" indent="-228600">
              <a:lnSpc>
                <a:spcPct val="103299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1990: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especificaciones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GSM</a:t>
            </a:r>
            <a:r>
              <a:rPr dirty="0" sz="1200">
                <a:latin typeface="Times New Roman"/>
                <a:cs typeface="Times New Roman"/>
              </a:rPr>
              <a:t> 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banda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900 </a:t>
            </a:r>
            <a:r>
              <a:rPr dirty="0" sz="1200" spc="-5">
                <a:latin typeface="Times New Roman"/>
                <a:cs typeface="Times New Roman"/>
              </a:rPr>
              <a:t>MHz </a:t>
            </a:r>
            <a:r>
              <a:rPr dirty="0" sz="1200">
                <a:latin typeface="Times New Roman"/>
                <a:cs typeface="Times New Roman"/>
              </a:rPr>
              <a:t>también </a:t>
            </a:r>
            <a:r>
              <a:rPr dirty="0" sz="1200" spc="-5">
                <a:latin typeface="Times New Roman"/>
                <a:cs typeface="Times New Roman"/>
              </a:rPr>
              <a:t>son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aplicadas 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sistema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6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Digital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Cellular 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banda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1800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MHz (DCS-1800)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6704" y="1190497"/>
            <a:ext cx="3931303" cy="35812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69" y="875791"/>
            <a:ext cx="5186680" cy="266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1991: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Recomendaciones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GSM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encuentran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avanzadas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1992: </a:t>
            </a:r>
            <a:r>
              <a:rPr dirty="0" sz="1200" spc="-5">
                <a:latin typeface="Times New Roman"/>
                <a:cs typeface="Times New Roman"/>
              </a:rPr>
              <a:t>Lanzamiento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comercial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GSM</a:t>
            </a:r>
            <a:r>
              <a:rPr dirty="0" sz="1200">
                <a:latin typeface="Times New Roman"/>
                <a:cs typeface="Times New Roman"/>
              </a:rPr>
              <a:t> 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Europa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(God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Mobiles)</a:t>
            </a:r>
            <a:endParaRPr sz="1200">
              <a:latin typeface="Times New Roman"/>
              <a:cs typeface="Times New Roman"/>
            </a:endParaRPr>
          </a:p>
          <a:p>
            <a:pPr marL="241300" marR="40005" indent="-228600">
              <a:lnSpc>
                <a:spcPct val="103299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1993: </a:t>
            </a:r>
            <a:r>
              <a:rPr dirty="0" sz="1200" spc="-5">
                <a:latin typeface="Times New Roman"/>
                <a:cs typeface="Times New Roman"/>
              </a:rPr>
              <a:t>GSM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cuenta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5">
                <a:latin typeface="Times New Roman"/>
                <a:cs typeface="Times New Roman"/>
              </a:rPr>
              <a:t> 62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miembros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>
                <a:latin typeface="Times New Roman"/>
                <a:cs typeface="Times New Roman"/>
              </a:rPr>
              <a:t> 39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países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 mundo.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Además</a:t>
            </a:r>
            <a:r>
              <a:rPr dirty="0" sz="1200">
                <a:latin typeface="Times New Roman"/>
                <a:cs typeface="Times New Roman"/>
              </a:rPr>
              <a:t> 32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miembros</a:t>
            </a:r>
            <a:r>
              <a:rPr dirty="0" sz="1200">
                <a:latin typeface="Times New Roman"/>
                <a:cs typeface="Times New Roman"/>
              </a:rPr>
              <a:t> más </a:t>
            </a:r>
            <a:r>
              <a:rPr dirty="0" sz="1200" spc="-5">
                <a:latin typeface="Times New Roman"/>
                <a:cs typeface="Times New Roman"/>
              </a:rPr>
              <a:t>potenciales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>
                <a:latin typeface="Times New Roman"/>
                <a:cs typeface="Times New Roman"/>
              </a:rPr>
              <a:t> otros 19 </a:t>
            </a:r>
            <a:r>
              <a:rPr dirty="0" sz="1200" spc="-5">
                <a:latin typeface="Times New Roman"/>
                <a:cs typeface="Times New Roman"/>
              </a:rPr>
              <a:t>países</a:t>
            </a:r>
            <a:endParaRPr sz="1200">
              <a:latin typeface="Times New Roman"/>
              <a:cs typeface="Times New Roman"/>
            </a:endParaRPr>
          </a:p>
          <a:p>
            <a:pPr marL="241300" marR="441325" indent="-228600">
              <a:lnSpc>
                <a:spcPct val="103299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1993: </a:t>
            </a:r>
            <a:r>
              <a:rPr dirty="0" sz="1200" spc="-5">
                <a:latin typeface="Times New Roman"/>
                <a:cs typeface="Times New Roman"/>
              </a:rPr>
              <a:t>GSM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cuenta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cerca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>
                <a:latin typeface="Times New Roman"/>
                <a:cs typeface="Times New Roman"/>
              </a:rPr>
              <a:t> un millón de </a:t>
            </a:r>
            <a:r>
              <a:rPr dirty="0" sz="1200" spc="-5">
                <a:latin typeface="Times New Roman"/>
                <a:cs typeface="Times New Roman"/>
              </a:rPr>
              <a:t>usuarios,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80%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ellos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Alemania</a:t>
            </a:r>
            <a:endParaRPr sz="1200">
              <a:latin typeface="Times New Roman"/>
              <a:cs typeface="Times New Roman"/>
            </a:endParaRPr>
          </a:p>
          <a:p>
            <a:pPr marL="241300" marR="176530" indent="-228600">
              <a:lnSpc>
                <a:spcPct val="103299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1993: Primeros </a:t>
            </a:r>
            <a:r>
              <a:rPr dirty="0" sz="1200" spc="-5">
                <a:latin typeface="Times New Roman"/>
                <a:cs typeface="Times New Roman"/>
              </a:rPr>
              <a:t>servicios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comerciales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fuera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Europa: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Australia,</a:t>
            </a:r>
            <a:r>
              <a:rPr dirty="0" sz="1200">
                <a:latin typeface="Times New Roman"/>
                <a:cs typeface="Times New Roman"/>
              </a:rPr>
              <a:t> Hong Kong,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Nueva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Zelanda.</a:t>
            </a:r>
            <a:endParaRPr sz="1200">
              <a:latin typeface="Times New Roman"/>
              <a:cs typeface="Times New Roman"/>
            </a:endParaRPr>
          </a:p>
          <a:p>
            <a:pPr marL="241300" marR="270510" indent="-228600">
              <a:lnSpc>
                <a:spcPct val="103299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1993: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cuenta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operando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Dinamarca,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Finlandia,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Francia,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Grecia,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Irlanda,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Italia,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Luxemburgo,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Noruega,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Portugal,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Suecia,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Suiza</a:t>
            </a:r>
            <a:r>
              <a:rPr dirty="0" sz="1200">
                <a:latin typeface="Times New Roman"/>
                <a:cs typeface="Times New Roman"/>
              </a:rPr>
              <a:t> 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UK.</a:t>
            </a:r>
            <a:endParaRPr sz="1200">
              <a:latin typeface="Times New Roman"/>
              <a:cs typeface="Times New Roman"/>
            </a:endParaRPr>
          </a:p>
          <a:p>
            <a:pPr marL="241300" marR="262255" indent="-228600">
              <a:lnSpc>
                <a:spcPct val="103299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1994: </a:t>
            </a:r>
            <a:r>
              <a:rPr dirty="0" sz="1200" spc="-5">
                <a:latin typeface="Times New Roman"/>
                <a:cs typeface="Times New Roman"/>
              </a:rPr>
              <a:t>Otros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países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>
                <a:latin typeface="Times New Roman"/>
                <a:cs typeface="Times New Roman"/>
              </a:rPr>
              <a:t> planes para</a:t>
            </a:r>
            <a:r>
              <a:rPr dirty="0" sz="1200" spc="-5">
                <a:latin typeface="Times New Roman"/>
                <a:cs typeface="Times New Roman"/>
              </a:rPr>
              <a:t> GSM: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Andorra, </a:t>
            </a:r>
            <a:r>
              <a:rPr dirty="0" sz="1200" spc="-5">
                <a:latin typeface="Times New Roman"/>
                <a:cs typeface="Times New Roman"/>
              </a:rPr>
              <a:t>Austria,</a:t>
            </a:r>
            <a:r>
              <a:rPr dirty="0" sz="1200">
                <a:latin typeface="Times New Roman"/>
                <a:cs typeface="Times New Roman"/>
              </a:rPr>
              <a:t> Bélgica, Brunei,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Camerún,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Cipre,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Estonia,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Islandia,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Irán,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Kuwait,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Latvia,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Malasia,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Holanda,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103499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Pakistán,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Qatar,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Singapur,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Sudáfrica,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España,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Siria, </a:t>
            </a:r>
            <a:r>
              <a:rPr dirty="0" sz="1200" spc="-5">
                <a:latin typeface="Times New Roman"/>
                <a:cs typeface="Times New Roman"/>
              </a:rPr>
              <a:t>Tailandia,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Turquía,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Emiratos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Arabes,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otros.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[8]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6238112"/>
            <a:ext cx="1455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Arquitectura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GSM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379" y="3693975"/>
            <a:ext cx="2495169" cy="23845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413" y="6550888"/>
            <a:ext cx="4745355" cy="3089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Freire Alvarez Anthony Fabian</dc:creator>
  <dcterms:created xsi:type="dcterms:W3CDTF">2023-02-06T22:03:17Z</dcterms:created>
  <dcterms:modified xsi:type="dcterms:W3CDTF">2023-02-06T22:03:17Z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2021-01-16T00:00:00Z</vt:filetime>
  </property>
  <property fmtid="{D5CDD505-2E9C-101B-9397-08002B2CF9AE}" pid="3" name="Creator">
    <vt:lpwstr>Microsoft® Word para Microsoft 365</vt:lpwstr>
  </property>
  <property fmtid="{D5CDD505-2E9C-101B-9397-08002B2CF9AE}" pid="4" name="LastSaved">
    <vt:filetime>2023-02-06T00:00:00Z</vt:filetime>
  </property>
</Properties>
</file>