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2" r:id="rId2"/>
  </p:sldMasterIdLst>
  <p:notesMasterIdLst>
    <p:notesMasterId r:id="rId32"/>
  </p:notesMasterIdLst>
  <p:sldIdLst>
    <p:sldId id="256" r:id="rId3"/>
    <p:sldId id="283" r:id="rId4"/>
    <p:sldId id="28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D00"/>
    <a:srgbClr val="65909C"/>
    <a:srgbClr val="366D7D"/>
    <a:srgbClr val="FFFFFF"/>
    <a:srgbClr val="797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5" autoAdjust="0"/>
    <p:restoredTop sz="94660"/>
  </p:normalViewPr>
  <p:slideViewPr>
    <p:cSldViewPr>
      <p:cViewPr varScale="1">
        <p:scale>
          <a:sx n="78" d="100"/>
          <a:sy n="78" d="100"/>
        </p:scale>
        <p:origin x="66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</a:lstStyle>
          <a:p>
            <a:fld id="{888A7752-73DE-404C-BA6F-63DEF987950B}" type="datetimeFigureOut">
              <a:pPr/>
              <a:t>2019-05-28</a:t>
            </a:fld>
            <a:endParaRPr lang="ko-K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</a:lstStyle>
          <a:p>
            <a:fld id="{AEC00428-765A-4708-ADE2-3AAB557AF17C}" type="slidenum"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7426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54B3807-6847-4B7E-AF60-25E84CF1AF22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295945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98722C9-B01C-4382-B224-42135B74CF5A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20036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24F7964-D0D6-4DC5-B972-B6C833E823E5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1432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8E9E475-7781-4760-87B1-15869FD960A5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64265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31F1A12-D6AD-4882-A83A-75AD4091AA74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29977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05387FE-AE90-40FF-854F-2A280B968E13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849621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6648BBD-CE75-4B16-AF75-211DA59AE158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64578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437625"/>
            <a:ext cx="2575386" cy="29174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61" y="3429000"/>
            <a:ext cx="2575386" cy="291745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58" y="3454875"/>
            <a:ext cx="2575386" cy="2917455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538058" y="3437625"/>
            <a:ext cx="8066390" cy="291745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5"/>
          <p:cNvSpPr/>
          <p:nvPr userDrawn="1"/>
        </p:nvSpPr>
        <p:spPr>
          <a:xfrm>
            <a:off x="8625" y="15110"/>
            <a:ext cx="9126708" cy="3422515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/>
          <p:cNvSpPr/>
          <p:nvPr userDrawn="1"/>
        </p:nvSpPr>
        <p:spPr>
          <a:xfrm>
            <a:off x="1691680" y="4649583"/>
            <a:ext cx="271047" cy="939657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9" name="Shape 8"/>
          <p:cNvSpPr>
            <a:spLocks noGrp="1"/>
          </p:cNvSpPr>
          <p:nvPr userDrawn="1">
            <p:ph type="subTitle" idx="1"/>
          </p:nvPr>
        </p:nvSpPr>
        <p:spPr>
          <a:xfrm>
            <a:off x="2009555" y="4654310"/>
            <a:ext cx="5073755" cy="934930"/>
          </a:xfrm>
          <a:solidFill>
            <a:srgbClr val="F0AD00">
              <a:alpha val="95000"/>
            </a:srgbClr>
          </a:solidFill>
        </p:spPr>
        <p:txBody>
          <a:bodyPr anchor="ctr">
            <a:normAutofit/>
          </a:bodyPr>
          <a:lstStyle>
            <a:lvl1pPr marL="0" indent="0" algn="ctr" latinLnBrk="1">
              <a:buNone/>
              <a:defRPr lang="ko-KR" sz="2400" b="1" cap="none" spc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D2Coding" panose="020B0609020101020101" pitchFamily="49" charset="-127"/>
                <a:ea typeface="D2Coding" panose="020B0609020101020101" pitchFamily="49" charset="-127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lvl="0"/>
            <a:r>
              <a:rPr lang="ko-KR" altLang="en-US" dirty="0" smtClean="0"/>
              <a:t>마스터 부제목 스타일 편집</a:t>
            </a:r>
            <a:endParaRPr lang="ko-KR" dirty="0"/>
          </a:p>
        </p:txBody>
      </p:sp>
      <p:sp>
        <p:nvSpPr>
          <p:cNvPr id="28" name="Shape 27"/>
          <p:cNvSpPr>
            <a:spLocks noGrp="1"/>
          </p:cNvSpPr>
          <p:nvPr userDrawn="1"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latinLnBrk="1">
              <a:defRPr lang="ko-KR"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13260A6-F008-48B4-8EE9-99AC2060C267}" type="datetime1">
              <a:rPr lang="ko-KR" altLang="en-US" smtClean="0"/>
              <a:t>2019-05-28</a:t>
            </a:fld>
            <a:endParaRPr lang="en-US" altLang="en-US" sz="1600"/>
          </a:p>
        </p:txBody>
      </p:sp>
      <p:sp>
        <p:nvSpPr>
          <p:cNvPr id="17" name="Shape 16"/>
          <p:cNvSpPr>
            <a:spLocks noGrp="1"/>
          </p:cNvSpPr>
          <p:nvPr userDrawn="1"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Shape 28"/>
          <p:cNvSpPr>
            <a:spLocks noGrp="1"/>
          </p:cNvSpPr>
          <p:nvPr userDrawn="1"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4B5ADC2-7248-4799-8E52-477E151C3EE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4" name="Rectangle 32"/>
          <p:cNvSpPr/>
          <p:nvPr userDrawn="1"/>
        </p:nvSpPr>
        <p:spPr>
          <a:xfrm>
            <a:off x="2009555" y="4654310"/>
            <a:ext cx="5073756" cy="93493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8" name="Shape 7"/>
          <p:cNvSpPr>
            <a:spLocks noGrp="1"/>
          </p:cNvSpPr>
          <p:nvPr userDrawn="1">
            <p:ph type="ctrTitle"/>
          </p:nvPr>
        </p:nvSpPr>
        <p:spPr>
          <a:xfrm>
            <a:off x="1098013" y="1748766"/>
            <a:ext cx="6949474" cy="1221085"/>
          </a:xfrm>
          <a:solidFill>
            <a:srgbClr val="366D7D">
              <a:alpha val="95000"/>
            </a:srgbClr>
          </a:solidFill>
        </p:spPr>
        <p:txBody>
          <a:bodyPr anchor="ctr" anchorCtr="0"/>
          <a:lstStyle>
            <a:lvl1pPr algn="ctr" latinLnBrk="1">
              <a:defRPr lang="ko-KR" sz="3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781454" y="1718060"/>
            <a:ext cx="288032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1" name="Rectangle 20"/>
          <p:cNvSpPr/>
          <p:nvPr userDrawn="1"/>
        </p:nvSpPr>
        <p:spPr>
          <a:xfrm>
            <a:off x="1089737" y="1719328"/>
            <a:ext cx="6966377" cy="1272953"/>
          </a:xfrm>
          <a:prstGeom prst="rect">
            <a:avLst/>
          </a:prstGeom>
          <a:noFill/>
          <a:ln w="1270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A2CA61A-A745-47DB-93D7-4AB2D658F369}" type="datetime1">
              <a:rPr lang="ko-KR" altLang="en-US" smtClean="0"/>
              <a:t>2019-05-28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9B291CD-8DA3-432B-9495-9C7F2E25386C}" type="datetime1">
              <a:rPr lang="ko-KR" altLang="en-US" smtClean="0"/>
              <a:t>2019-05-28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79809" y="152400"/>
            <a:ext cx="8170769" cy="9906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4302660" y="6356350"/>
            <a:ext cx="2289048" cy="365760"/>
          </a:xfrm>
        </p:spPr>
        <p:txBody>
          <a:bodyPr/>
          <a:lstStyle/>
          <a:p>
            <a:pPr algn="r"/>
            <a:fld id="{40101D6B-7DA2-47A5-B5D7-90F47AC5058A}" type="datetime1">
              <a:rPr lang="ko-KR" altLang="en-US" smtClean="0"/>
              <a:t>2019-05-28</a:t>
            </a:fld>
            <a:endParaRPr lang="ko-KR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683568" y="6356350"/>
            <a:ext cx="3505200" cy="365760"/>
          </a:xfrm>
        </p:spPr>
        <p:txBody>
          <a:bodyPr/>
          <a:lstStyle/>
          <a:p>
            <a:endParaRPr lang="ko-KR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7812360" y="6356350"/>
            <a:ext cx="874440" cy="365760"/>
          </a:xfrm>
        </p:spPr>
        <p:txBody>
          <a:bodyPr/>
          <a:lstStyle>
            <a:lvl1pPr algn="r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4B5ADC2-7248-4799-8E52-477E151C3EE9}" type="slidenum">
              <a:rPr lang="en-US" altLang="ko-KR" b="1" smtClean="0"/>
              <a:pPr/>
              <a:t>‹#›</a:t>
            </a:fld>
            <a:endParaRPr lang="en-US" altLang="en-US" dirty="0"/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492986" y="1260134"/>
            <a:ext cx="8167936" cy="4888200"/>
          </a:xfrm>
          <a:solidFill>
            <a:schemeClr val="bg1">
              <a:alpha val="65000"/>
            </a:schemeClr>
          </a:solidFill>
        </p:spPr>
        <p:txBody>
          <a:bodyPr/>
          <a:lstStyle>
            <a:lvl1pPr>
              <a:defRPr sz="36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32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 latinLnBrk="1">
              <a:buNone/>
              <a:defRPr lang="ko-KR"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 latinLnBrk="1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44DDD21-B466-4478-B937-E1FF55F6E55F}" type="datetime1">
              <a:rPr lang="ko-KR" altLang="en-US" smtClean="0"/>
              <a:t>2019-05-28</a:t>
            </a:fld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828B-368D-4DD4-9FC8-4C45B7EB7223}" type="datetime1">
              <a:rPr lang="ko-KR" altLang="en-US" smtClean="0"/>
              <a:t>2019-05-28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1">
              <a:buNone/>
              <a:defRPr lang="ko-KR" sz="2400" b="1">
                <a:solidFill>
                  <a:schemeClr val="accent2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1">
              <a:buNone/>
              <a:defRPr lang="ko-KR" sz="2400" b="1">
                <a:solidFill>
                  <a:schemeClr val="accent2"/>
                </a:solidFill>
              </a:defRPr>
            </a:lvl1pPr>
            <a:lvl2pPr>
              <a:buNone/>
              <a:defRPr lang="ko-KR" sz="2000" b="1"/>
            </a:lvl2pPr>
            <a:lvl3pPr>
              <a:buNone/>
              <a:defRPr lang="ko-KR" sz="1800" b="1"/>
            </a:lvl3pPr>
            <a:lvl4pPr>
              <a:buNone/>
              <a:defRPr lang="ko-KR" sz="1600" b="1"/>
            </a:lvl4pPr>
            <a:lvl5pPr>
              <a:buNone/>
              <a:defRPr lang="ko-KR"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157-F1F4-4938-8B89-71E2F3FC3135}" type="datetime1">
              <a:rPr lang="ko-KR" altLang="en-US" smtClean="0"/>
              <a:t>2019-05-28</a:t>
            </a:fld>
            <a:endParaRPr lang="ko-KR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dirty="0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>
          <a:xfrm>
            <a:off x="4185720" y="6356350"/>
            <a:ext cx="2289048" cy="365760"/>
          </a:xfrm>
        </p:spPr>
        <p:txBody>
          <a:bodyPr/>
          <a:lstStyle/>
          <a:p>
            <a:pPr algn="r"/>
            <a:fld id="{F68DC9FA-8B12-4E4A-9D31-359B91F61C40}" type="datetime1">
              <a:rPr lang="ko-KR" altLang="en-US" smtClean="0"/>
              <a:t>2019-05-28</a:t>
            </a:fld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>
          <a:xfrm>
            <a:off x="683568" y="6356350"/>
            <a:ext cx="3505200" cy="365760"/>
          </a:xfrm>
        </p:spPr>
        <p:txBody>
          <a:bodyPr/>
          <a:lstStyle/>
          <a:p>
            <a:endParaRPr lang="ko-KR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>
          <a:xfrm>
            <a:off x="7690920" y="6356350"/>
            <a:ext cx="995880" cy="365760"/>
          </a:xfrm>
        </p:spPr>
        <p:txBody>
          <a:bodyPr/>
          <a:lstStyle>
            <a:lvl1pPr algn="r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4B5ADC2-7248-4799-8E52-477E151C3EE9}" type="slidenum">
              <a:rPr lang="en-US" altLang="ko-KR" b="1" smtClean="0"/>
              <a:pPr/>
              <a:t>‹#›</a:t>
            </a:fld>
            <a:endParaRPr lang="en-US" altLang="en-US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7" name="직사각형 6"/>
          <p:cNvSpPr/>
          <p:nvPr userDrawn="1"/>
        </p:nvSpPr>
        <p:spPr>
          <a:xfrm>
            <a:off x="454367" y="764704"/>
            <a:ext cx="8232433" cy="54006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83C8-8C30-4149-85E8-632A664A8707}" type="datetime1">
              <a:rPr lang="ko-KR" altLang="en-US" smtClean="0"/>
              <a:t>2019-05-28</a:t>
            </a:fld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pPr/>
              <a:t>‹#›</a:t>
            </a:fld>
            <a:endParaRPr lang="ko-K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 latinLnBrk="1">
              <a:buNone/>
              <a:defRPr lang="ko-KR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 latinLnBrk="1">
              <a:lnSpc>
                <a:spcPts val="2200"/>
              </a:lnSpc>
              <a:spcAft>
                <a:spcPts val="1000"/>
              </a:spcAft>
              <a:buNone/>
              <a:defRPr lang="ko-KR" sz="1600">
                <a:solidFill>
                  <a:schemeClr val="tx2"/>
                </a:solidFill>
              </a:defRPr>
            </a:lvl1pPr>
            <a:lvl2pPr>
              <a:buNone/>
              <a:defRPr lang="ko-KR" sz="1200"/>
            </a:lvl2pPr>
            <a:lvl3pPr>
              <a:buNone/>
              <a:defRPr lang="ko-KR" sz="1000"/>
            </a:lvl3pPr>
            <a:lvl4pPr>
              <a:buNone/>
              <a:defRPr lang="ko-KR" sz="900"/>
            </a:lvl4pPr>
            <a:lvl5pPr>
              <a:buNone/>
              <a:defRPr lang="ko-KR"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7931541-0274-4262-9CDB-C46A71AB91D4}" type="datetime1">
              <a:rPr lang="ko-KR" altLang="en-US" smtClean="0"/>
              <a:t>2019-05-28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 latinLnBrk="1">
              <a:buNone/>
              <a:defRPr lang="ko-KR"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 latinLnBrk="1">
              <a:spcBef>
                <a:spcPts val="600"/>
              </a:spcBef>
              <a:buNone/>
              <a:defRPr lang="ko-KR" sz="32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 latinLnBrk="1">
              <a:buFontTx/>
              <a:buNone/>
              <a:defRPr lang="ko-KR" sz="1400"/>
            </a:lvl1pPr>
            <a:lvl2pPr>
              <a:defRPr lang="ko-KR" sz="1200"/>
            </a:lvl2pPr>
            <a:lvl3pPr>
              <a:defRPr lang="ko-KR" sz="1000"/>
            </a:lvl3pPr>
            <a:lvl4pPr>
              <a:defRPr lang="ko-KR" sz="900"/>
            </a:lvl4pPr>
            <a:lvl5pPr>
              <a:defRPr lang="ko-KR"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6E0C75A-8011-4990-806A-A7D6A06208E1}" type="datetime1">
              <a:rPr lang="ko-KR" altLang="en-US" smtClean="0"/>
              <a:t>2019-05-28</a:t>
            </a:fld>
            <a:endParaRPr lang="ko-K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ko-KR" sz="1400" b="1">
                <a:solidFill>
                  <a:srgbClr val="FFFFFF"/>
                </a:solidFill>
              </a:rPr>
              <a:pPr algn="ctr"/>
              <a:t>‹#›</a:t>
            </a:fld>
            <a:endParaRPr lang="ko-K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92986" y="152400"/>
            <a:ext cx="8170769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96434" y="1287853"/>
            <a:ext cx="8164487" cy="483420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>
            <a:normAutofit/>
          </a:bodyPr>
          <a:lstStyle/>
          <a:p>
            <a:pPr lvl="0"/>
            <a:r>
              <a:rPr lang="ko-KR" dirty="0"/>
              <a:t>마스터 텍스트 스타일을 편집합니다</a:t>
            </a:r>
          </a:p>
          <a:p>
            <a:pPr lvl="1"/>
            <a:r>
              <a:rPr lang="ko-KR" dirty="0"/>
              <a:t>둘째 수준</a:t>
            </a:r>
          </a:p>
          <a:p>
            <a:pPr lvl="2"/>
            <a:r>
              <a:rPr lang="ko-KR" dirty="0"/>
              <a:t>셋째 </a:t>
            </a:r>
            <a:r>
              <a:rPr lang="ko-KR" dirty="0" smtClean="0"/>
              <a:t>수준</a:t>
            </a:r>
          </a:p>
          <a:p>
            <a:pPr lvl="3"/>
            <a:r>
              <a:rPr lang="ko-KR" dirty="0" smtClean="0"/>
              <a:t>넷째 수준</a:t>
            </a:r>
          </a:p>
          <a:p>
            <a:pPr lvl="4"/>
            <a:r>
              <a:rPr lang="ko-KR" dirty="0" smtClean="0"/>
              <a:t>다섯째 수준</a:t>
            </a:r>
            <a:endParaRPr lang="ko-KR" dirty="0"/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latinLnBrk="1">
              <a:defRPr lang="ko-KR" sz="1400">
                <a:solidFill>
                  <a:schemeClr val="tx2"/>
                </a:solidFill>
                <a:latin typeface="인덕M" panose="02020603020101020101" pitchFamily="18" charset="-127"/>
                <a:ea typeface="인덕M" panose="02020603020101020101" pitchFamily="18" charset="-127"/>
              </a:defRPr>
            </a:lvl1pPr>
          </a:lstStyle>
          <a:p>
            <a:pPr algn="r"/>
            <a:fld id="{A433598D-4CCC-4B77-A1B9-4384E03BADEE}" type="datetime1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latinLnBrk="1">
              <a:defRPr lang="ko-KR" sz="1400">
                <a:solidFill>
                  <a:schemeClr val="tx2"/>
                </a:solidFill>
                <a:latin typeface="인덕M" panose="02020603020101020101" pitchFamily="18" charset="-127"/>
                <a:ea typeface="인덕M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latinLnBrk="1">
              <a:defRPr lang="ko-KR" sz="1400">
                <a:solidFill>
                  <a:schemeClr val="tx2">
                    <a:lumMod val="75000"/>
                  </a:schemeClr>
                </a:solidFill>
                <a:latin typeface="인덕M" panose="02020603020101020101" pitchFamily="18" charset="-127"/>
                <a:ea typeface="인덕M" panose="02020603020101020101" pitchFamily="18" charset="-127"/>
              </a:defRPr>
            </a:lvl1pPr>
          </a:lstStyle>
          <a:p>
            <a:fld id="{D4B5ADC2-7248-4799-8E52-477E151C3EE9}" type="slidenum">
              <a:rPr lang="en-US" altLang="ko-KR" b="1" smtClean="0"/>
              <a:pPr/>
              <a:t>‹#›</a:t>
            </a:fld>
            <a:endParaRPr lang="en-US" altLang="en-US" sz="1600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ko-KR"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11" name="Rectangle 20"/>
          <p:cNvSpPr/>
          <p:nvPr userDrawn="1"/>
        </p:nvSpPr>
        <p:spPr>
          <a:xfrm>
            <a:off x="454366" y="139823"/>
            <a:ext cx="8232433" cy="101725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12" name="Rectangle 21"/>
          <p:cNvSpPr/>
          <p:nvPr userDrawn="1"/>
        </p:nvSpPr>
        <p:spPr>
          <a:xfrm>
            <a:off x="251519" y="149226"/>
            <a:ext cx="202845" cy="100785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15" name="Rectangle 32"/>
          <p:cNvSpPr/>
          <p:nvPr userDrawn="1"/>
        </p:nvSpPr>
        <p:spPr>
          <a:xfrm>
            <a:off x="457200" y="1231256"/>
            <a:ext cx="8229599" cy="4933936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  <p:sp>
        <p:nvSpPr>
          <p:cNvPr id="16" name="Rectangle 31"/>
          <p:cNvSpPr/>
          <p:nvPr userDrawn="1"/>
        </p:nvSpPr>
        <p:spPr>
          <a:xfrm>
            <a:off x="251517" y="1234506"/>
            <a:ext cx="202847" cy="4930686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>
              <a:latin typeface="인덕M" panose="02020603020101020101" pitchFamily="18" charset="-127"/>
              <a:ea typeface="인덕M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lang="ko-KR" sz="4000" b="1" kern="1200">
          <a:solidFill>
            <a:schemeClr val="tx2">
              <a:lumMod val="75000"/>
            </a:schemeClr>
          </a:solidFill>
          <a:latin typeface="+mn-ea"/>
          <a:ea typeface="+mn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4">
            <a:lumMod val="50000"/>
          </a:schemeClr>
        </a:buClr>
        <a:buSzPct val="100000"/>
        <a:buFont typeface="Wingdings" panose="05000000000000000000" pitchFamily="2" charset="2"/>
        <a:buChar char="X"/>
        <a:defRPr lang="ko-KR" sz="3600" b="1" kern="1200">
          <a:solidFill>
            <a:schemeClr val="tx2">
              <a:lumMod val="75000"/>
            </a:schemeClr>
          </a:solidFill>
          <a:latin typeface="+mn-ea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rgbClr val="0070C0"/>
        </a:buClr>
        <a:buSzPct val="90000"/>
        <a:buFont typeface="Wingdings" panose="05000000000000000000" pitchFamily="2" charset="2"/>
        <a:buChar char="v"/>
        <a:defRPr lang="ko-KR" sz="3200" kern="1200">
          <a:solidFill>
            <a:schemeClr val="tx2">
              <a:lumMod val="75000"/>
            </a:schemeClr>
          </a:solidFill>
          <a:latin typeface="+mn-ea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accent1">
            <a:lumMod val="50000"/>
          </a:schemeClr>
        </a:buClr>
        <a:buSzPct val="100000"/>
        <a:buFont typeface="Wingdings" panose="05000000000000000000" pitchFamily="2" charset="2"/>
        <a:buChar char="Ø"/>
        <a:defRPr lang="ko-KR" sz="2800" kern="1200">
          <a:solidFill>
            <a:schemeClr val="tx2">
              <a:lumMod val="75000"/>
            </a:schemeClr>
          </a:solidFill>
          <a:latin typeface="+mn-ea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lumMod val="50000"/>
          </a:schemeClr>
        </a:buClr>
        <a:buSzPct val="90000"/>
        <a:buFont typeface="Wingdings"/>
        <a:buChar char=""/>
        <a:defRPr lang="ko-KR" sz="2800" kern="1200">
          <a:solidFill>
            <a:schemeClr val="tx2"/>
          </a:solidFill>
          <a:latin typeface="+mn-ea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4">
            <a:lumMod val="50000"/>
          </a:schemeClr>
        </a:buClr>
        <a:buSzPct val="70000"/>
        <a:buFont typeface="Wingdings" panose="05000000000000000000" pitchFamily="2" charset="2"/>
        <a:buChar char="§"/>
        <a:defRPr lang="ko-KR" sz="2800" kern="1200">
          <a:solidFill>
            <a:schemeClr val="tx2"/>
          </a:solidFill>
          <a:latin typeface="+mn-ea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ko-KR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lang="ko-K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4"/>
          <p:cNvSpPr>
            <a:spLocks noGrp="1"/>
          </p:cNvSpPr>
          <p:nvPr>
            <p:ph type="ctrTitle"/>
          </p:nvPr>
        </p:nvSpPr>
        <p:spPr>
          <a:xfrm>
            <a:off x="685800" y="1671638"/>
            <a:ext cx="7772400" cy="1470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 smtClean="0"/>
              <a:t>객체지향 프로그래밍</a:t>
            </a:r>
            <a:r>
              <a:rPr lang="en-US" altLang="ko-KR" dirty="0"/>
              <a:t>3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추상클래스와 인터페이스</a:t>
            </a:r>
            <a:br>
              <a:rPr lang="ko-KR" altLang="en-US" dirty="0" smtClean="0"/>
            </a:br>
            <a:r>
              <a:rPr lang="en-US" altLang="ko-KR" dirty="0" smtClean="0"/>
              <a:t>(Abstract Class &amp; Interface)</a:t>
            </a:r>
            <a:endParaRPr lang="ko-KR" altLang="en-US" dirty="0" smtClean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유응구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(egyou@induk.ac.kr)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http://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lms.induk.ac.kr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java.lang.Number.java</a:t>
            </a:r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3414BB-D7C7-4A24-A0F6-89733570B856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en-US" altLang="ko-KR" dirty="0"/>
              <a:t>package </a:t>
            </a:r>
            <a:r>
              <a:rPr lang="en-US" altLang="ko-KR" dirty="0" err="1"/>
              <a:t>java.lang</a:t>
            </a:r>
            <a:r>
              <a:rPr lang="en-US" altLang="ko-KR" dirty="0"/>
              <a:t>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public </a:t>
            </a:r>
            <a:r>
              <a:rPr lang="en-US" altLang="ko-KR" dirty="0">
                <a:solidFill>
                  <a:srgbClr val="FF0000"/>
                </a:solidFill>
              </a:rPr>
              <a:t>abstract class </a:t>
            </a:r>
            <a:r>
              <a:rPr lang="en-US" altLang="ko-KR" dirty="0"/>
              <a:t>Number implements </a:t>
            </a:r>
            <a:r>
              <a:rPr lang="en-US" altLang="ko-KR" dirty="0" err="1"/>
              <a:t>java.io.Serializable</a:t>
            </a:r>
            <a:r>
              <a:rPr lang="en-US" altLang="ko-KR" dirty="0"/>
              <a:t> {</a:t>
            </a:r>
          </a:p>
          <a:p>
            <a:pPr>
              <a:defRPr/>
            </a:pPr>
            <a:r>
              <a:rPr lang="en-US" altLang="ko-KR" dirty="0"/>
              <a:t>    public abstract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intValue</a:t>
            </a:r>
            <a:r>
              <a:rPr lang="en-US" altLang="ko-KR" dirty="0"/>
              <a:t>();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    public abstract long </a:t>
            </a:r>
            <a:r>
              <a:rPr lang="en-US" altLang="ko-KR" dirty="0" err="1"/>
              <a:t>longValue</a:t>
            </a:r>
            <a:r>
              <a:rPr lang="en-US" altLang="ko-KR" dirty="0"/>
              <a:t>();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    public abstract float </a:t>
            </a:r>
            <a:r>
              <a:rPr lang="en-US" altLang="ko-KR" dirty="0" err="1"/>
              <a:t>floatValue</a:t>
            </a:r>
            <a:r>
              <a:rPr lang="en-US" altLang="ko-KR" dirty="0"/>
              <a:t>();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    public abstract double </a:t>
            </a:r>
            <a:r>
              <a:rPr lang="en-US" altLang="ko-KR" dirty="0" err="1"/>
              <a:t>doubleValue</a:t>
            </a:r>
            <a:r>
              <a:rPr lang="en-US" altLang="ko-KR" dirty="0"/>
              <a:t>();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    public byte </a:t>
            </a:r>
            <a:r>
              <a:rPr lang="en-US" altLang="ko-KR" dirty="0" err="1"/>
              <a:t>byteValue</a:t>
            </a:r>
            <a:r>
              <a:rPr lang="en-US" altLang="ko-KR" dirty="0"/>
              <a:t>() {</a:t>
            </a:r>
          </a:p>
          <a:p>
            <a:pPr>
              <a:defRPr/>
            </a:pPr>
            <a:r>
              <a:rPr lang="en-US" altLang="ko-KR" dirty="0"/>
              <a:t>        return (byte)</a:t>
            </a:r>
            <a:r>
              <a:rPr lang="en-US" altLang="ko-KR" dirty="0" err="1"/>
              <a:t>intValue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en-US" altLang="ko-KR" dirty="0"/>
              <a:t>    }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    public short </a:t>
            </a:r>
            <a:r>
              <a:rPr lang="en-US" altLang="ko-KR" dirty="0" err="1"/>
              <a:t>shortValue</a:t>
            </a:r>
            <a:r>
              <a:rPr lang="en-US" altLang="ko-KR" dirty="0"/>
              <a:t>() {</a:t>
            </a:r>
          </a:p>
          <a:p>
            <a:pPr>
              <a:defRPr/>
            </a:pPr>
            <a:r>
              <a:rPr lang="en-US" altLang="ko-KR" dirty="0"/>
              <a:t>        return (short)</a:t>
            </a:r>
            <a:r>
              <a:rPr lang="en-US" altLang="ko-KR" dirty="0" err="1"/>
              <a:t>intValue</a:t>
            </a:r>
            <a:r>
              <a:rPr lang="en-US" altLang="ko-KR" dirty="0"/>
              <a:t>();</a:t>
            </a:r>
          </a:p>
          <a:p>
            <a:pPr>
              <a:defRPr/>
            </a:pPr>
            <a:r>
              <a:rPr lang="en-US" altLang="ko-KR" dirty="0"/>
              <a:t>    }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    /** use </a:t>
            </a:r>
            <a:r>
              <a:rPr lang="en-US" altLang="ko-KR" dirty="0" err="1"/>
              <a:t>serialVersionUID</a:t>
            </a:r>
            <a:r>
              <a:rPr lang="en-US" altLang="ko-KR" dirty="0"/>
              <a:t> from JDK 1.0.2 for interoperability */</a:t>
            </a:r>
          </a:p>
          <a:p>
            <a:pPr>
              <a:defRPr/>
            </a:pPr>
            <a:r>
              <a:rPr lang="en-US" altLang="ko-KR" dirty="0"/>
              <a:t>    private static final long </a:t>
            </a:r>
            <a:r>
              <a:rPr lang="en-US" altLang="ko-KR" dirty="0" err="1"/>
              <a:t>serialVersionUID</a:t>
            </a:r>
            <a:r>
              <a:rPr lang="en-US" altLang="ko-KR" dirty="0"/>
              <a:t> = -8742448824652078965L;</a:t>
            </a:r>
          </a:p>
          <a:p>
            <a:pPr>
              <a:defRPr/>
            </a:pPr>
            <a:r>
              <a:rPr lang="en-US" altLang="ko-KR" dirty="0"/>
              <a:t>}</a:t>
            </a:r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2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java.lang.Long.java</a:t>
            </a:r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7651AD-6588-4E27-89DF-5470060750F2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  <a:defRPr/>
            </a:pPr>
            <a:r>
              <a:rPr lang="en-US" altLang="ko-KR" dirty="0"/>
              <a:t>package </a:t>
            </a:r>
            <a:r>
              <a:rPr lang="en-US" altLang="ko-KR" dirty="0" err="1"/>
              <a:t>java.lang</a:t>
            </a:r>
            <a:r>
              <a:rPr lang="en-US" altLang="ko-KR" dirty="0"/>
              <a:t>;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public final </a:t>
            </a:r>
            <a:r>
              <a:rPr lang="en-US" altLang="ko-KR" dirty="0">
                <a:solidFill>
                  <a:srgbClr val="FF0000"/>
                </a:solidFill>
              </a:rPr>
              <a:t>class Long </a:t>
            </a:r>
            <a:r>
              <a:rPr lang="en-US" altLang="ko-KR" dirty="0"/>
              <a:t>extends Number implements Comparable&lt;Long&gt; {</a:t>
            </a:r>
          </a:p>
          <a:p>
            <a:pPr marL="0" indent="0">
              <a:buNone/>
              <a:defRPr/>
            </a:pPr>
            <a:r>
              <a:rPr lang="en-US" altLang="ko-KR" dirty="0"/>
              <a:t>    private final long value;</a:t>
            </a:r>
          </a:p>
          <a:p>
            <a:pPr marL="0" indent="0">
              <a:buNone/>
              <a:defRPr/>
            </a:pPr>
            <a:r>
              <a:rPr lang="en-US" altLang="ko-KR" dirty="0"/>
              <a:t>    public Long(long value) {</a:t>
            </a:r>
          </a:p>
          <a:p>
            <a:pPr marL="0" indent="0">
              <a:buNone/>
              <a:defRPr/>
            </a:pPr>
            <a:r>
              <a:rPr lang="en-US" altLang="ko-KR" dirty="0"/>
              <a:t>        </a:t>
            </a:r>
            <a:r>
              <a:rPr lang="en-US" altLang="ko-KR" dirty="0" err="1"/>
              <a:t>this.value</a:t>
            </a:r>
            <a:r>
              <a:rPr lang="en-US" altLang="ko-KR" dirty="0"/>
              <a:t> = value;</a:t>
            </a:r>
          </a:p>
          <a:p>
            <a:pPr marL="0" indent="0">
              <a:buNone/>
              <a:defRPr/>
            </a:pPr>
            <a:r>
              <a:rPr lang="en-US" altLang="ko-KR" dirty="0"/>
              <a:t>    }    </a:t>
            </a:r>
          </a:p>
          <a:p>
            <a:pPr marL="0" indent="0">
              <a:buNone/>
              <a:defRPr/>
            </a:pPr>
            <a:r>
              <a:rPr lang="en-US" altLang="ko-KR" dirty="0"/>
              <a:t>    public Long(String s) throws </a:t>
            </a:r>
            <a:r>
              <a:rPr lang="en-US" altLang="ko-KR" dirty="0" err="1"/>
              <a:t>NumberFormatException</a:t>
            </a:r>
            <a:r>
              <a:rPr lang="en-US" altLang="ko-KR" dirty="0"/>
              <a:t> {</a:t>
            </a:r>
          </a:p>
          <a:p>
            <a:pPr marL="0" indent="0">
              <a:buNone/>
              <a:defRPr/>
            </a:pPr>
            <a:r>
              <a:rPr lang="en-US" altLang="ko-KR" dirty="0"/>
              <a:t>        </a:t>
            </a:r>
            <a:r>
              <a:rPr lang="en-US" altLang="ko-KR" dirty="0" err="1"/>
              <a:t>this.value</a:t>
            </a:r>
            <a:r>
              <a:rPr lang="en-US" altLang="ko-KR" dirty="0"/>
              <a:t> = </a:t>
            </a:r>
            <a:r>
              <a:rPr lang="en-US" altLang="ko-KR" dirty="0" err="1"/>
              <a:t>parseLong</a:t>
            </a:r>
            <a:r>
              <a:rPr lang="en-US" altLang="ko-KR" dirty="0"/>
              <a:t>(s, 10);</a:t>
            </a:r>
          </a:p>
          <a:p>
            <a:pPr marL="0" indent="0">
              <a:buNone/>
              <a:defRPr/>
            </a:pPr>
            <a:r>
              <a:rPr lang="en-US" altLang="ko-KR" dirty="0"/>
              <a:t>    }</a:t>
            </a:r>
          </a:p>
          <a:p>
            <a:pPr marL="0" indent="0">
              <a:buNone/>
              <a:defRPr/>
            </a:pPr>
            <a:r>
              <a:rPr lang="en-US" altLang="ko-KR" dirty="0"/>
              <a:t>    public byte </a:t>
            </a:r>
            <a:r>
              <a:rPr lang="en-US" altLang="ko-KR" dirty="0" err="1"/>
              <a:t>byteValue</a:t>
            </a:r>
            <a:r>
              <a:rPr lang="en-US" altLang="ko-KR" dirty="0"/>
              <a:t>() </a:t>
            </a:r>
            <a:r>
              <a:rPr lang="en-US" altLang="ko-KR" dirty="0" smtClean="0"/>
              <a:t>{ // </a:t>
            </a:r>
            <a:r>
              <a:rPr lang="ko-KR" altLang="en-US" dirty="0" smtClean="0"/>
              <a:t>재정의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 return (byte)value;</a:t>
            </a:r>
          </a:p>
          <a:p>
            <a:pPr marL="0" indent="0">
              <a:buNone/>
              <a:defRPr/>
            </a:pPr>
            <a:r>
              <a:rPr lang="en-US" altLang="ko-KR" dirty="0"/>
              <a:t>    }</a:t>
            </a:r>
          </a:p>
          <a:p>
            <a:pPr marL="0" indent="0">
              <a:buNone/>
              <a:defRPr/>
            </a:pPr>
            <a:r>
              <a:rPr lang="en-US" altLang="ko-KR" dirty="0"/>
              <a:t>    public short </a:t>
            </a:r>
            <a:r>
              <a:rPr lang="en-US" altLang="ko-KR" dirty="0" err="1"/>
              <a:t>shortValue</a:t>
            </a:r>
            <a:r>
              <a:rPr lang="en-US" altLang="ko-KR" dirty="0"/>
              <a:t>() </a:t>
            </a:r>
            <a:r>
              <a:rPr lang="en-US" altLang="ko-KR" dirty="0" smtClean="0"/>
              <a:t>{ // </a:t>
            </a:r>
            <a:r>
              <a:rPr lang="ko-KR" altLang="en-US" dirty="0" smtClean="0"/>
              <a:t>재정의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 return (short)value;</a:t>
            </a:r>
          </a:p>
          <a:p>
            <a:pPr marL="0" indent="0">
              <a:buNone/>
              <a:defRPr/>
            </a:pPr>
            <a:r>
              <a:rPr lang="en-US" altLang="ko-KR" dirty="0"/>
              <a:t>    }</a:t>
            </a:r>
          </a:p>
          <a:p>
            <a:pPr marL="0" indent="0">
              <a:buNone/>
              <a:defRPr/>
            </a:pPr>
            <a:r>
              <a:rPr lang="en-US" altLang="ko-KR" dirty="0"/>
              <a:t>    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intValue</a:t>
            </a:r>
            <a:r>
              <a:rPr lang="en-US" altLang="ko-KR" dirty="0"/>
              <a:t>() </a:t>
            </a:r>
            <a:r>
              <a:rPr lang="en-US" altLang="ko-KR" dirty="0" smtClean="0"/>
              <a:t>{ //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 return (</a:t>
            </a:r>
            <a:r>
              <a:rPr lang="en-US" altLang="ko-KR" dirty="0" err="1"/>
              <a:t>int</a:t>
            </a:r>
            <a:r>
              <a:rPr lang="en-US" altLang="ko-KR" dirty="0"/>
              <a:t>)value;</a:t>
            </a:r>
          </a:p>
          <a:p>
            <a:pPr marL="0" indent="0">
              <a:buNone/>
              <a:defRPr/>
            </a:pPr>
            <a:r>
              <a:rPr lang="en-US" altLang="ko-KR" dirty="0"/>
              <a:t>    }</a:t>
            </a:r>
          </a:p>
          <a:p>
            <a:pPr marL="0" indent="0">
              <a:buNone/>
              <a:defRPr/>
            </a:pPr>
            <a:r>
              <a:rPr lang="en-US" altLang="ko-KR" dirty="0"/>
              <a:t>    public long </a:t>
            </a:r>
            <a:r>
              <a:rPr lang="en-US" altLang="ko-KR" dirty="0" err="1"/>
              <a:t>longValue</a:t>
            </a:r>
            <a:r>
              <a:rPr lang="en-US" altLang="ko-KR" dirty="0"/>
              <a:t>() </a:t>
            </a:r>
            <a:r>
              <a:rPr lang="en-US" altLang="ko-KR" dirty="0" smtClean="0"/>
              <a:t>{ //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 return (long)value;</a:t>
            </a:r>
          </a:p>
          <a:p>
            <a:pPr marL="0" indent="0">
              <a:buNone/>
              <a:defRPr/>
            </a:pPr>
            <a:r>
              <a:rPr lang="en-US" altLang="ko-KR" dirty="0"/>
              <a:t>    }</a:t>
            </a:r>
          </a:p>
          <a:p>
            <a:pPr marL="0" indent="0">
              <a:buNone/>
              <a:defRPr/>
            </a:pPr>
            <a:r>
              <a:rPr lang="en-US" altLang="ko-KR" dirty="0"/>
              <a:t>    public float </a:t>
            </a:r>
            <a:r>
              <a:rPr lang="en-US" altLang="ko-KR" dirty="0" err="1"/>
              <a:t>floatValue</a:t>
            </a:r>
            <a:r>
              <a:rPr lang="en-US" altLang="ko-KR" dirty="0"/>
              <a:t>() </a:t>
            </a:r>
            <a:r>
              <a:rPr lang="en-US" altLang="ko-KR" dirty="0" smtClean="0"/>
              <a:t>{ //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 return (float)value;</a:t>
            </a:r>
          </a:p>
          <a:p>
            <a:pPr marL="0" indent="0">
              <a:buNone/>
              <a:defRPr/>
            </a:pPr>
            <a:r>
              <a:rPr lang="en-US" altLang="ko-KR" dirty="0"/>
              <a:t>    }</a:t>
            </a:r>
          </a:p>
          <a:p>
            <a:pPr marL="0" indent="0">
              <a:buNone/>
              <a:defRPr/>
            </a:pPr>
            <a:r>
              <a:rPr lang="en-US" altLang="ko-KR" dirty="0"/>
              <a:t>    public double </a:t>
            </a:r>
            <a:r>
              <a:rPr lang="en-US" altLang="ko-KR" dirty="0" err="1"/>
              <a:t>doubleValue</a:t>
            </a:r>
            <a:r>
              <a:rPr lang="en-US" altLang="ko-KR" dirty="0"/>
              <a:t>() </a:t>
            </a:r>
            <a:r>
              <a:rPr lang="en-US" altLang="ko-KR" dirty="0" smtClean="0"/>
              <a:t>{ //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 return (double)value;</a:t>
            </a:r>
          </a:p>
          <a:p>
            <a:pPr marL="0" indent="0">
              <a:buNone/>
              <a:defRPr/>
            </a:pPr>
            <a:r>
              <a:rPr lang="en-US" altLang="ko-KR" dirty="0"/>
              <a:t>    }</a:t>
            </a:r>
          </a:p>
          <a:p>
            <a:pPr marL="0" indent="0">
              <a:buNone/>
              <a:defRPr/>
            </a:pPr>
            <a:r>
              <a:rPr lang="en-US" altLang="ko-KR" dirty="0"/>
              <a:t>    /** use </a:t>
            </a:r>
            <a:r>
              <a:rPr lang="en-US" altLang="ko-KR" dirty="0" err="1"/>
              <a:t>serialVersionUID</a:t>
            </a:r>
            <a:r>
              <a:rPr lang="en-US" altLang="ko-KR" dirty="0"/>
              <a:t> from JDK 1.0.2 for interoperability */</a:t>
            </a:r>
          </a:p>
          <a:p>
            <a:pPr marL="0" indent="0">
              <a:buNone/>
              <a:defRPr/>
            </a:pPr>
            <a:r>
              <a:rPr lang="en-US" altLang="ko-KR" dirty="0"/>
              <a:t>    private static final long </a:t>
            </a:r>
            <a:r>
              <a:rPr lang="en-US" altLang="ko-KR" dirty="0" err="1"/>
              <a:t>serialVersionUID</a:t>
            </a:r>
            <a:r>
              <a:rPr lang="en-US" altLang="ko-KR" dirty="0"/>
              <a:t> = 4290774380558885855L;</a:t>
            </a:r>
          </a:p>
          <a:p>
            <a:pPr marL="0" indent="0">
              <a:buNone/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5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2253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25360-02BA-46DD-80FC-E438DFEE9023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상속을 통해 서브 클래스를 정의하는 경우 모든 추상 메소드가 구현되어야 함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상속을 통해 서브 추상 클래스를 정의하는 경우</a:t>
            </a:r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상속받은 추상 메소드를 구현하거나 새로운 추상 메소드를 삽입할 수 있음</a:t>
            </a:r>
            <a:endParaRPr lang="en-US" altLang="ko-KR" dirty="0"/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추상 메소드가 존재하여도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 smtClean="0"/>
              <a:t>자바 인터프리터가 실행시간에 해당 메소드를 적절하게 선택하여 동작시킴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동적 바인딩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2">
              <a:lnSpc>
                <a:spcPct val="110000"/>
              </a:lnSpc>
              <a:defRPr/>
            </a:pPr>
            <a:r>
              <a:rPr lang="ko-KR" altLang="en-US" dirty="0" smtClean="0"/>
              <a:t>재정의된 메소드를 호출하는 경우 객체 참조 변수가 참조하는 </a:t>
            </a:r>
            <a:r>
              <a:rPr lang="ko-KR" altLang="en-US" u="sng" dirty="0" smtClean="0">
                <a:solidFill>
                  <a:srgbClr val="FF0066"/>
                </a:solidFill>
              </a:rPr>
              <a:t>객체의 유형을 고려해서 메소드가 호출됨</a:t>
            </a:r>
          </a:p>
          <a:p>
            <a:pPr lvl="3">
              <a:lnSpc>
                <a:spcPct val="110000"/>
              </a:lnSpc>
              <a:defRPr/>
            </a:pPr>
            <a:r>
              <a:rPr lang="ko-KR" altLang="en-US" dirty="0" smtClean="0"/>
              <a:t>컴파일 시에는 참조 변수의 유형을 고려함</a:t>
            </a:r>
          </a:p>
        </p:txBody>
      </p:sp>
    </p:spTree>
    <p:extLst>
      <p:ext uri="{BB962C8B-B14F-4D97-AF65-F5344CB8AC3E}">
        <p14:creationId xmlns:p14="http://schemas.microsoft.com/office/powerpoint/2010/main" val="37169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인터페이스</a:t>
            </a:r>
            <a:r>
              <a:rPr lang="en-US" altLang="ko-KR" smtClean="0"/>
              <a:t>(interface)</a:t>
            </a:r>
            <a:endParaRPr lang="ko-KR" altLang="en-US" smtClean="0"/>
          </a:p>
        </p:txBody>
      </p:sp>
      <p:sp>
        <p:nvSpPr>
          <p:cNvPr id="2458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DAB551-F29E-4788-B5FB-57DA85CBACE7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dirty="0" smtClean="0"/>
              <a:t>What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dirty="0" smtClean="0"/>
              <a:t>모든 메소드는 추상 메소드이고</a:t>
            </a:r>
            <a:r>
              <a:rPr lang="en-US" altLang="ko-KR" dirty="0" smtClean="0"/>
              <a:t>, public static final </a:t>
            </a:r>
            <a:r>
              <a:rPr lang="ko-KR" altLang="en-US" dirty="0" smtClean="0"/>
              <a:t>속성을 갖는 인스턴스 변수들로 구성된 프로그램 구성 요소</a:t>
            </a:r>
            <a:endParaRPr lang="en-US" altLang="ko-KR" dirty="0" smtClean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 smtClean="0"/>
              <a:t>상수와 추상 메소드들로 구성된 설계의 표현</a:t>
            </a:r>
            <a:endParaRPr lang="en-US" altLang="ko-KR" dirty="0" smtClean="0"/>
          </a:p>
          <a:p>
            <a:pPr>
              <a:lnSpc>
                <a:spcPct val="90000"/>
              </a:lnSpc>
              <a:defRPr/>
            </a:pPr>
            <a:r>
              <a:rPr lang="en-US" altLang="ko-KR" dirty="0" smtClean="0"/>
              <a:t>Why or Benefit</a:t>
            </a:r>
            <a:endParaRPr lang="ko-KR" alt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 smtClean="0"/>
              <a:t>기능의 외부적 명시화에 유용</a:t>
            </a:r>
            <a:endParaRPr lang="en-US" altLang="ko-KR" dirty="0" smtClean="0"/>
          </a:p>
          <a:p>
            <a:pPr lvl="2">
              <a:lnSpc>
                <a:spcPct val="90000"/>
              </a:lnSpc>
              <a:defRPr/>
            </a:pPr>
            <a:r>
              <a:rPr lang="ko-KR" altLang="en-US" dirty="0"/>
              <a:t>클래스의 정의를 알지 못해도</a:t>
            </a:r>
            <a:r>
              <a:rPr lang="en-US" altLang="ko-KR" dirty="0"/>
              <a:t>, </a:t>
            </a:r>
            <a:r>
              <a:rPr lang="ko-KR" altLang="en-US" dirty="0"/>
              <a:t>구현된 객체의 사용법을 명료하게 알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 smtClean="0"/>
              <a:t>아주 높은 유연성을 제공함</a:t>
            </a:r>
            <a:endParaRPr lang="en-US" altLang="ko-KR" dirty="0" smtClean="0"/>
          </a:p>
          <a:p>
            <a:pPr lvl="2">
              <a:lnSpc>
                <a:spcPct val="90000"/>
              </a:lnSpc>
              <a:defRPr/>
            </a:pPr>
            <a:r>
              <a:rPr lang="ko-KR" altLang="en-US" dirty="0" smtClean="0"/>
              <a:t>서로 </a:t>
            </a:r>
            <a:r>
              <a:rPr lang="ko-KR" altLang="en-US" dirty="0"/>
              <a:t>관련성이 떨어지는 클래스를 특별한 상속 관계 없이 연결하여 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>
              <a:lnSpc>
                <a:spcPct val="90000"/>
              </a:lnSpc>
              <a:defRPr/>
            </a:pPr>
            <a:r>
              <a:rPr lang="ko-KR" altLang="en-US" dirty="0" smtClean="0"/>
              <a:t>하나 </a:t>
            </a:r>
            <a:r>
              <a:rPr lang="ko-KR" altLang="en-US" dirty="0"/>
              <a:t>이상의 클래스를 통해서 구현해야 하는 메소드 선언 시 사용</a:t>
            </a:r>
          </a:p>
          <a:p>
            <a:pPr lvl="1">
              <a:lnSpc>
                <a:spcPct val="90000"/>
              </a:lnSpc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72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7A1650-141D-45CE-B4ED-315AB20448DD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 smtClean="0"/>
              <a:t>인터페이스 선언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Syntax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[public] interface </a:t>
            </a:r>
            <a:r>
              <a:rPr lang="en-US" altLang="ko-KR" dirty="0" err="1"/>
              <a:t>InterfaceName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[extends </a:t>
            </a:r>
            <a:r>
              <a:rPr lang="en-US" altLang="ko-KR" dirty="0" err="1" smtClean="0"/>
              <a:t>ListOfSuperInterface</a:t>
            </a:r>
            <a:r>
              <a:rPr lang="en-US" altLang="ko-KR" dirty="0" smtClean="0"/>
              <a:t>] 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constantDefinitions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/>
              <a:t>		[&lt;</a:t>
            </a:r>
            <a:r>
              <a:rPr lang="en-US" altLang="ko-KR" dirty="0" err="1" smtClean="0"/>
              <a:t>abstractMothod</a:t>
            </a:r>
            <a:r>
              <a:rPr lang="en-US" altLang="ko-KR" dirty="0"/>
              <a:t>&gt;]</a:t>
            </a:r>
            <a:r>
              <a:rPr lang="en-US" altLang="ko-KR" baseline="-25000" dirty="0"/>
              <a:t>0</a:t>
            </a:r>
            <a:r>
              <a:rPr lang="en-US" altLang="ko-KR" baseline="30000" dirty="0"/>
              <a:t>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pPr lvl="2">
              <a:defRPr/>
            </a:pPr>
            <a:r>
              <a:rPr lang="ko-KR" altLang="en-US" dirty="0" err="1" smtClean="0"/>
              <a:t>수퍼</a:t>
            </a:r>
            <a:r>
              <a:rPr lang="ko-KR" altLang="en-US" dirty="0" smtClean="0"/>
              <a:t> 인터페이스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상속해주는 인터페이스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err="1" smtClean="0"/>
              <a:t>수퍼</a:t>
            </a:r>
            <a:r>
              <a:rPr lang="ko-KR" altLang="en-US" dirty="0" smtClean="0"/>
              <a:t> 인터페이스는 복수개가 나타날 수 있음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/>
              <a:t>interface </a:t>
            </a:r>
            <a:r>
              <a:rPr lang="en-US" altLang="ko-KR" dirty="0" err="1"/>
              <a:t>MultiInheritInterface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		extends SuperInterface1, </a:t>
            </a:r>
            <a:r>
              <a:rPr lang="en-US" altLang="ko-KR" dirty="0" smtClean="0"/>
              <a:t>SuperInterface2</a:t>
            </a:r>
          </a:p>
          <a:p>
            <a:pPr lvl="2">
              <a:defRPr/>
            </a:pPr>
            <a:r>
              <a:rPr lang="ko-KR" altLang="en-US" dirty="0" smtClean="0"/>
              <a:t>서브 인터페이스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상속을 받는 인터페이스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81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27652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21A11E-9D1F-45A1-B05C-E474C8BDA81C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다중 상속이 가능함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모든 메소드는 </a:t>
            </a:r>
            <a:r>
              <a:rPr lang="ko-KR" altLang="en-US" dirty="0" smtClean="0">
                <a:solidFill>
                  <a:srgbClr val="FF0066"/>
                </a:solidFill>
              </a:rPr>
              <a:t>묵시적으로 </a:t>
            </a:r>
            <a:r>
              <a:rPr lang="en-US" altLang="ko-KR" dirty="0" smtClean="0">
                <a:solidFill>
                  <a:srgbClr val="FF0066"/>
                </a:solidFill>
              </a:rPr>
              <a:t>public</a:t>
            </a:r>
            <a:r>
              <a:rPr lang="ko-KR" altLang="en-US" dirty="0" smtClean="0"/>
              <a:t>임</a:t>
            </a:r>
          </a:p>
          <a:p>
            <a:pPr lvl="2">
              <a:defRPr/>
            </a:pPr>
            <a:r>
              <a:rPr lang="en-US" altLang="ko-KR" dirty="0" smtClean="0"/>
              <a:t>static</a:t>
            </a:r>
            <a:r>
              <a:rPr lang="ko-KR" altLang="en-US" dirty="0" smtClean="0"/>
              <a:t>일 수 없음</a:t>
            </a:r>
          </a:p>
          <a:p>
            <a:pPr lvl="1">
              <a:defRPr/>
            </a:pPr>
            <a:r>
              <a:rPr lang="ko-KR" altLang="en-US" dirty="0" smtClean="0"/>
              <a:t>모든 인스턴스 변수는 </a:t>
            </a:r>
            <a:r>
              <a:rPr lang="ko-KR" altLang="en-US" dirty="0" smtClean="0">
                <a:solidFill>
                  <a:srgbClr val="FF0066"/>
                </a:solidFill>
              </a:rPr>
              <a:t>묵시적으로 </a:t>
            </a:r>
            <a:r>
              <a:rPr lang="en-US" altLang="ko-KR" dirty="0" smtClean="0">
                <a:solidFill>
                  <a:srgbClr val="FF0066"/>
                </a:solidFill>
              </a:rPr>
              <a:t>public static final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가짐</a:t>
            </a:r>
          </a:p>
          <a:p>
            <a:pPr lvl="2">
              <a:defRPr/>
            </a:pPr>
            <a:r>
              <a:rPr lang="ko-KR" altLang="en-US" dirty="0" smtClean="0"/>
              <a:t>초기화가 필요함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생성자는 </a:t>
            </a:r>
            <a:r>
              <a:rPr lang="ko-KR" altLang="en-US" dirty="0"/>
              <a:t>없음 </a:t>
            </a:r>
            <a:r>
              <a:rPr lang="en-US" altLang="ko-KR" dirty="0"/>
              <a:t>: </a:t>
            </a:r>
            <a:r>
              <a:rPr lang="ko-KR" altLang="en-US" dirty="0"/>
              <a:t>객체 생성이 아닌 </a:t>
            </a:r>
            <a:r>
              <a:rPr lang="ko-KR" altLang="en-US" dirty="0" smtClean="0"/>
              <a:t>설계가 목적임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private, protected, synchronized, volatile </a:t>
            </a:r>
            <a:r>
              <a:rPr lang="ko-KR" altLang="en-US" dirty="0" smtClean="0"/>
              <a:t>사용 할 수 없음</a:t>
            </a:r>
          </a:p>
          <a:p>
            <a:pPr lvl="1"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237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47FEC1-EF85-4831-BBDE-A923BB9DA38C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인터페이스와 상속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메소드 </a:t>
            </a:r>
            <a:r>
              <a:rPr lang="ko-KR" altLang="en-US" dirty="0"/>
              <a:t>상속 시 </a:t>
            </a:r>
            <a:r>
              <a:rPr lang="en-US" altLang="ko-KR" dirty="0"/>
              <a:t>Signature</a:t>
            </a:r>
            <a:r>
              <a:rPr lang="ko-KR" altLang="en-US" dirty="0"/>
              <a:t>가 같은 메소드는 </a:t>
            </a:r>
            <a:r>
              <a:rPr lang="ko-KR" altLang="en-US" dirty="0">
                <a:solidFill>
                  <a:srgbClr val="FF0000"/>
                </a:solidFill>
              </a:rPr>
              <a:t>반환유형도 같아야 함</a:t>
            </a:r>
            <a:r>
              <a:rPr lang="en-US" altLang="ko-KR" dirty="0"/>
              <a:t>, </a:t>
            </a:r>
            <a:r>
              <a:rPr lang="ko-KR" altLang="en-US" dirty="0"/>
              <a:t>다른 경우 오류 발생</a:t>
            </a:r>
          </a:p>
          <a:p>
            <a:pPr lvl="1">
              <a:defRPr/>
            </a:pPr>
            <a:r>
              <a:rPr lang="ko-KR" altLang="en-US" dirty="0"/>
              <a:t>메소드 상속 시 </a:t>
            </a:r>
            <a:r>
              <a:rPr lang="en-US" altLang="ko-KR" dirty="0"/>
              <a:t>Signature</a:t>
            </a:r>
            <a:r>
              <a:rPr lang="ko-KR" altLang="en-US" dirty="0"/>
              <a:t>가 다른 경우 중첩</a:t>
            </a:r>
          </a:p>
          <a:p>
            <a:pPr lvl="1">
              <a:defRPr/>
            </a:pPr>
            <a:r>
              <a:rPr lang="ko-KR" altLang="en-US" dirty="0"/>
              <a:t>인터페이스 이름과 함께 </a:t>
            </a:r>
            <a:r>
              <a:rPr lang="ko-KR" altLang="en-US" dirty="0" smtClean="0"/>
              <a:t>인스턴스 변수를 기술하기 </a:t>
            </a:r>
            <a:r>
              <a:rPr lang="ko-KR" altLang="en-US" dirty="0"/>
              <a:t>때문에 </a:t>
            </a:r>
            <a:r>
              <a:rPr lang="ko-KR" altLang="en-US" dirty="0" smtClean="0"/>
              <a:t>모호성이 발생하지 않음</a:t>
            </a:r>
            <a:endParaRPr lang="ko-KR" altLang="en-US" dirty="0"/>
          </a:p>
          <a:p>
            <a:pPr lvl="1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7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3072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28E10F-2366-4032-A95C-BB5E4D0651EA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ko-KR" altLang="en-US" dirty="0" smtClean="0"/>
              <a:t>다중 상속의 문제점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모호성</a:t>
            </a:r>
            <a:r>
              <a:rPr lang="en-US" altLang="ko-KR" dirty="0"/>
              <a:t>(ambiguity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참조하는 필드나 메소드의 출처가 혼동되는 문제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시그네쳐가</a:t>
            </a:r>
            <a:r>
              <a:rPr lang="ko-KR" altLang="en-US" dirty="0" smtClean="0"/>
              <a:t> 같은 메소드를 갖는 두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클래스들을 </a:t>
            </a:r>
            <a:r>
              <a:rPr lang="ko-KR" altLang="en-US" dirty="0" err="1" smtClean="0"/>
              <a:t>다중상속한</a:t>
            </a:r>
            <a:r>
              <a:rPr lang="ko-KR" altLang="en-US" dirty="0" smtClean="0"/>
              <a:t> 경우 서브 클래스로부터 생성한 객체가 메소드를 호출하면 어느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클래스의 메소드인지 혼동된다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자바에서는 인터페이스 다중 상속을 지원하므로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객체를 생성하기 위해서는 구현을 해야 하기 때문에 출처를 명확하게 알 수 있다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66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746DEA-C843-4BE4-8AFB-B69736C9606A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 dirty="0"/>
              <a:t>인터페이스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Syntax</a:t>
            </a:r>
          </a:p>
          <a:p>
            <a:pPr lvl="2"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[&lt;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classModifiers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&gt;] class </a:t>
            </a:r>
            <a:r>
              <a:rPr lang="en-US" altLang="ko-KR" dirty="0"/>
              <a:t>&lt;</a:t>
            </a:r>
            <a:r>
              <a:rPr lang="en-US" altLang="ko-KR" dirty="0" err="1"/>
              <a:t>ClassName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en-US" altLang="ko-KR" dirty="0" smtClean="0">
                <a:solidFill>
                  <a:srgbClr val="FF0000"/>
                </a:solidFill>
              </a:rPr>
              <a:t>implements</a:t>
            </a:r>
            <a:r>
              <a:rPr lang="en-US" altLang="ko-KR" dirty="0" smtClean="0"/>
              <a:t> </a:t>
            </a:r>
            <a:r>
              <a:rPr lang="en-US" altLang="ko-KR" dirty="0"/>
              <a:t>&lt;InterfaceName1&gt;, </a:t>
            </a:r>
            <a:r>
              <a:rPr lang="en-US" altLang="ko-KR" dirty="0" smtClean="0">
                <a:latin typeface="새굴림" panose="02030600000101010101" pitchFamily="18" charset="-127"/>
              </a:rPr>
              <a:t>…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	// instance variable declarations</a:t>
            </a:r>
            <a:br>
              <a:rPr lang="en-US" altLang="ko-KR" dirty="0"/>
            </a:br>
            <a:r>
              <a:rPr lang="en-US" altLang="ko-KR" dirty="0"/>
              <a:t>		</a:t>
            </a:r>
            <a:br>
              <a:rPr lang="en-US" altLang="ko-KR" dirty="0"/>
            </a:br>
            <a:r>
              <a:rPr lang="en-US" altLang="ko-KR" dirty="0"/>
              <a:t>		// methods declarations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pPr lvl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857250" lvl="2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ArrayList</a:t>
            </a:r>
            <a:r>
              <a:rPr lang="en-US" altLang="ko-KR" dirty="0"/>
              <a:t> extends </a:t>
            </a:r>
            <a:r>
              <a:rPr lang="en-US" altLang="ko-KR" dirty="0" err="1"/>
              <a:t>AbstractList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implements </a:t>
            </a:r>
            <a:r>
              <a:rPr lang="en-US" altLang="ko-KR" dirty="0">
                <a:solidFill>
                  <a:srgbClr val="FF0000"/>
                </a:solidFill>
              </a:rPr>
              <a:t>List, </a:t>
            </a:r>
            <a:r>
              <a:rPr lang="en-US" altLang="ko-KR" dirty="0" err="1">
                <a:solidFill>
                  <a:srgbClr val="FF0000"/>
                </a:solidFill>
              </a:rPr>
              <a:t>RandomAccess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				</a:t>
            </a:r>
            <a:r>
              <a:rPr lang="en-US" altLang="ko-KR" dirty="0" err="1" smtClean="0">
                <a:solidFill>
                  <a:srgbClr val="FF0000"/>
                </a:solidFill>
              </a:rPr>
              <a:t>Cloneable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java.io.Serializable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 marL="857250" lvl="2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 lvl="1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8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ImplementedClass.java</a:t>
            </a:r>
            <a:endParaRPr lang="ko-KR" altLang="en-US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E7B38B-1555-4D4F-ABE5-2DA00015E30B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  <a:defRPr/>
            </a:pPr>
            <a:r>
              <a:rPr lang="en-US" altLang="ko-KR" dirty="0" smtClean="0"/>
              <a:t>interface </a:t>
            </a:r>
            <a:r>
              <a:rPr lang="en-US" altLang="ko-KR" dirty="0" err="1"/>
              <a:t>SuperInterface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{</a:t>
            </a:r>
          </a:p>
          <a:p>
            <a:pPr mar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RED = 1;</a:t>
            </a:r>
          </a:p>
          <a:p>
            <a:pPr mar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GREEN = 2;</a:t>
            </a:r>
          </a:p>
          <a:p>
            <a:pPr mar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BLUE = 4;</a:t>
            </a:r>
          </a:p>
          <a:p>
            <a:pPr marL="0" indent="0">
              <a:buNone/>
              <a:defRPr/>
            </a:pPr>
            <a:r>
              <a:rPr lang="en-US" altLang="ko-KR" dirty="0"/>
              <a:t>}</a:t>
            </a:r>
          </a:p>
          <a:p>
            <a:pPr marL="0" indent="0">
              <a:buNone/>
              <a:defRPr/>
            </a:pPr>
            <a:r>
              <a:rPr lang="en-US" altLang="ko-KR" dirty="0"/>
              <a:t>interface </a:t>
            </a:r>
            <a:r>
              <a:rPr lang="en-US" altLang="ko-KR" dirty="0" err="1"/>
              <a:t>ExtendedInterface</a:t>
            </a:r>
            <a:r>
              <a:rPr lang="en-US" altLang="ko-KR" dirty="0"/>
              <a:t> extends </a:t>
            </a:r>
            <a:r>
              <a:rPr lang="en-US" altLang="ko-KR" dirty="0" err="1"/>
              <a:t>SuperInterface</a:t>
            </a:r>
            <a:r>
              <a:rPr lang="en-US" altLang="ko-KR" dirty="0"/>
              <a:t> </a:t>
            </a:r>
          </a:p>
          <a:p>
            <a:pPr marL="0" indent="0">
              <a:buNone/>
              <a:defRPr/>
            </a:pPr>
            <a:r>
              <a:rPr lang="en-US" altLang="ko-KR" dirty="0"/>
              <a:t>{</a:t>
            </a:r>
          </a:p>
          <a:p>
            <a:pPr mar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RED = 1;</a:t>
            </a:r>
          </a:p>
          <a:p>
            <a:pPr mar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BLUE = 3;</a:t>
            </a:r>
          </a:p>
          <a:p>
            <a:pPr marL="0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YELLOW = 5;</a:t>
            </a:r>
          </a:p>
          <a:p>
            <a:pPr marL="0" indent="0">
              <a:buNone/>
              <a:defRPr/>
            </a:pPr>
            <a:r>
              <a:rPr lang="en-US" altLang="ko-KR" dirty="0"/>
              <a:t>}</a:t>
            </a:r>
          </a:p>
          <a:p>
            <a:pPr marL="0" indent="0">
              <a:buNone/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ImplementedClass</a:t>
            </a:r>
            <a:r>
              <a:rPr lang="en-US" altLang="ko-KR" dirty="0"/>
              <a:t> implements </a:t>
            </a:r>
            <a:r>
              <a:rPr lang="en-US" altLang="ko-KR" dirty="0" err="1"/>
              <a:t>ExtendedInterface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{</a:t>
            </a:r>
          </a:p>
          <a:p>
            <a:pPr marL="0" indent="0">
              <a:buNone/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</a:t>
            </a:r>
          </a:p>
          <a:p>
            <a:pPr marL="0" indent="0">
              <a:buNone/>
              <a:defRPr/>
            </a:pPr>
            <a:r>
              <a:rPr lang="en-US" altLang="ko-KR" dirty="0"/>
              <a:t>	{</a:t>
            </a:r>
          </a:p>
          <a:p>
            <a:pPr marL="0" indent="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정적 상수 변수 </a:t>
            </a:r>
            <a:r>
              <a:rPr lang="en-US" altLang="ko-KR" dirty="0"/>
              <a:t>: " + </a:t>
            </a:r>
            <a:r>
              <a:rPr lang="en-US" altLang="ko-KR" dirty="0" err="1"/>
              <a:t>SuperInterface.BLUE</a:t>
            </a:r>
            <a:r>
              <a:rPr lang="en-US" altLang="ko-KR" dirty="0"/>
              <a:t> + ", " + </a:t>
            </a:r>
            <a:r>
              <a:rPr lang="en-US" altLang="ko-KR" dirty="0" err="1"/>
              <a:t>ExtendedInterface.BLUE</a:t>
            </a:r>
            <a:r>
              <a:rPr lang="en-US" altLang="ko-KR" dirty="0"/>
              <a:t>);</a:t>
            </a:r>
          </a:p>
          <a:p>
            <a:pPr marL="0" indent="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새로운 정의 </a:t>
            </a:r>
            <a:r>
              <a:rPr lang="en-US" altLang="ko-KR" dirty="0"/>
              <a:t>: " + YELLOW);</a:t>
            </a:r>
          </a:p>
          <a:p>
            <a:pPr marL="0" indent="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재정의 </a:t>
            </a:r>
            <a:r>
              <a:rPr lang="en-US" altLang="ko-KR" dirty="0"/>
              <a:t>: " + RED + ", " + GREEN + ", " + BLUE);</a:t>
            </a:r>
          </a:p>
          <a:p>
            <a:pPr marL="0" indent="0">
              <a:buNone/>
              <a:defRPr/>
            </a:pPr>
            <a:r>
              <a:rPr lang="en-US" altLang="ko-KR" dirty="0"/>
              <a:t>	}</a:t>
            </a:r>
          </a:p>
          <a:p>
            <a:pPr marL="0" indent="0">
              <a:buNone/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37313" y="1052513"/>
            <a:ext cx="2374900" cy="14779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실행결과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  <a:p>
            <a:pPr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정적 상수 변수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: 4, 3</a:t>
            </a:r>
          </a:p>
          <a:p>
            <a:pPr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새로운 정의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: 5</a:t>
            </a:r>
          </a:p>
          <a:p>
            <a:pPr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재정의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: 1, 2, 3</a:t>
            </a:r>
          </a:p>
          <a:p>
            <a:pPr>
              <a:defRPr/>
            </a:pPr>
            <a:endParaRPr lang="ko-KR" altLang="en-US" b="1" dirty="0" err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유응구씹새끼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 </a:t>
            </a:r>
            <a:r>
              <a:rPr lang="ko-KR" altLang="en-US" dirty="0" smtClean="0"/>
              <a:t>만 과제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altLang="ko-KR" b="1" smtClean="0"/>
              <a:pPr/>
              <a:t>2</a:t>
            </a:fld>
            <a:endParaRPr lang="en-US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api</a:t>
            </a:r>
            <a:r>
              <a:rPr lang="ko-KR" altLang="en-US" dirty="0" smtClean="0"/>
              <a:t>란 무엇인가</a:t>
            </a:r>
            <a:r>
              <a:rPr lang="en-US" altLang="ko-KR"/>
              <a:t>?</a:t>
            </a:r>
            <a:endParaRPr lang="en-US" altLang="ko-KR" smtClean="0"/>
          </a:p>
          <a:p>
            <a:r>
              <a:rPr lang="ko-KR" altLang="en-US" dirty="0" smtClean="0"/>
              <a:t>웹 표준</a:t>
            </a:r>
            <a:r>
              <a:rPr lang="en-US" altLang="ko-KR" dirty="0" smtClean="0"/>
              <a:t>(web standard)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html4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를 비교하시오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javascript</a:t>
            </a:r>
            <a:r>
              <a:rPr lang="ko-KR" altLang="en-US" dirty="0" smtClean="0"/>
              <a:t>와 </a:t>
            </a:r>
            <a:r>
              <a:rPr lang="en-US" altLang="ko-KR" dirty="0" err="1"/>
              <a:t>ajax</a:t>
            </a:r>
            <a:r>
              <a:rPr lang="en-US" altLang="ko-KR" dirty="0"/>
              <a:t> </a:t>
            </a:r>
            <a:r>
              <a:rPr lang="ko-KR" altLang="en-US" dirty="0" smtClean="0"/>
              <a:t>를 비교하시오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css</a:t>
            </a:r>
            <a:r>
              <a:rPr lang="ko-KR" altLang="en-US" dirty="0" smtClean="0"/>
              <a:t>는 무엇인가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용도는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크로스 </a:t>
            </a:r>
            <a:r>
              <a:rPr lang="ko-KR" altLang="en-US" dirty="0" err="1" smtClean="0"/>
              <a:t>브라우징이란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접근성이란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10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34820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AB1C71-6876-448C-BEBD-24ABE619421D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 dirty="0" smtClean="0"/>
              <a:t>다이아몬드 상속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수퍼</a:t>
            </a:r>
            <a:r>
              <a:rPr lang="ko-KR" altLang="en-US" dirty="0" smtClean="0"/>
              <a:t> 클래스로부터 상속을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인터페이스로 부터 구현하는 상속 관계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interface SuperInterface1 { }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interface SuperInterface2 { }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interface </a:t>
            </a:r>
            <a:r>
              <a:rPr lang="en-US" altLang="ko-KR" dirty="0" err="1" smtClean="0"/>
              <a:t>ExtendedInterface</a:t>
            </a:r>
            <a:r>
              <a:rPr lang="en-US" altLang="ko-KR" dirty="0" smtClean="0"/>
              <a:t> extends SuperInterface1 {}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abstract class </a:t>
            </a:r>
            <a:r>
              <a:rPr lang="en-US" altLang="ko-KR" dirty="0" err="1" smtClean="0"/>
              <a:t>SuperClass</a:t>
            </a:r>
            <a:r>
              <a:rPr lang="en-US" altLang="ko-KR" dirty="0" smtClean="0"/>
              <a:t> implements SuperInterface1{}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class </a:t>
            </a:r>
            <a:r>
              <a:rPr lang="en-US" altLang="ko-KR" dirty="0" err="1" smtClean="0">
                <a:solidFill>
                  <a:srgbClr val="FF0000"/>
                </a:solidFill>
              </a:rPr>
              <a:t>DiamondInheritance</a:t>
            </a:r>
            <a:r>
              <a:rPr lang="en-US" altLang="ko-KR" dirty="0" smtClean="0">
                <a:solidFill>
                  <a:srgbClr val="FF0000"/>
                </a:solidFill>
              </a:rPr>
              <a:t> extends </a:t>
            </a:r>
            <a:r>
              <a:rPr lang="en-US" altLang="ko-KR" dirty="0" err="1" smtClean="0">
                <a:solidFill>
                  <a:srgbClr val="FF0000"/>
                </a:solidFill>
              </a:rPr>
              <a:t>SuperClass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implements </a:t>
            </a:r>
            <a:r>
              <a:rPr lang="en-US" altLang="ko-KR" dirty="0" err="1" smtClean="0">
                <a:solidFill>
                  <a:srgbClr val="FF0000"/>
                </a:solidFill>
              </a:rPr>
              <a:t>ExtendedInterface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dirty="0" smtClean="0"/>
              <a:t>다이아모든 상속과 다중 구현</a:t>
            </a:r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DiamondMultiple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SuperClass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implements SuperIterface2, </a:t>
            </a:r>
            <a:r>
              <a:rPr lang="en-US" altLang="ko-KR" dirty="0" err="1" smtClean="0"/>
              <a:t>ExtendedInterface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181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비교</a:t>
            </a:r>
          </a:p>
        </p:txBody>
      </p:sp>
      <p:sp>
        <p:nvSpPr>
          <p:cNvPr id="36867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047CFA-00AB-4FE1-9B10-F2306EAB0E12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graphicFrame>
        <p:nvGraphicFramePr>
          <p:cNvPr id="5" name="Group 30"/>
          <p:cNvGraphicFramePr>
            <a:graphicFrameLocks noGrp="1"/>
          </p:cNvGraphicFramePr>
          <p:nvPr>
            <p:ph sz="quarter" idx="1"/>
          </p:nvPr>
        </p:nvGraphicFramePr>
        <p:xfrm>
          <a:off x="493713" y="1260475"/>
          <a:ext cx="8167688" cy="4700588"/>
        </p:xfrm>
        <a:graphic>
          <a:graphicData uri="http://schemas.openxmlformats.org/drawingml/2006/table">
            <a:tbl>
              <a:tblPr/>
              <a:tblGrid>
                <a:gridCol w="1628558"/>
                <a:gridCol w="3055011"/>
                <a:gridCol w="3484119"/>
              </a:tblGrid>
              <a:tr h="457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84357" marR="8435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추상 클래스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인터페이스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7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공통점</a:t>
                      </a:r>
                      <a:endParaRPr kumimoji="1" lang="ko-KR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84357" marR="8435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추상 </a:t>
                      </a:r>
                      <a:r>
                        <a:rPr kumimoji="1" lang="ko-KR" alt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메소드를</a:t>
                      </a: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 가짐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96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다중 상속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여부</a:t>
                      </a:r>
                    </a:p>
                  </a:txBody>
                  <a:tcPr marL="84357" marR="8435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불가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가능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896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메소드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구현 여부</a:t>
                      </a:r>
                    </a:p>
                  </a:txBody>
                  <a:tcPr marL="84357" marR="8435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부분적인 구현도 가능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선언만 존재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93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참고</a:t>
                      </a:r>
                    </a:p>
                  </a:txBody>
                  <a:tcPr marL="84357" marR="8435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변수 </a:t>
                      </a: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: </a:t>
                      </a: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묵시적으로 </a:t>
                      </a: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public static final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8783C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메소드 </a:t>
                      </a: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: </a:t>
                      </a: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묵시적으로 </a:t>
                      </a: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public, </a:t>
                      </a: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구현 시 명시적으로 </a:t>
                      </a: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HY견고딕" pitchFamily="18" charset="-127"/>
                          <a:ea typeface="HY견고딕" pitchFamily="18" charset="-127"/>
                        </a:rPr>
                        <a:t>public </a:t>
                      </a:r>
                    </a:p>
                  </a:txBody>
                  <a:tcPr marL="84357" marR="8435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중첩 클래스</a:t>
            </a:r>
            <a:r>
              <a:rPr lang="en-US" altLang="ko-KR" smtClean="0"/>
              <a:t>(nested class)</a:t>
            </a:r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76B80C-4006-4818-B388-E039CA1E9305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dirty="0" smtClean="0"/>
              <a:t>what</a:t>
            </a:r>
          </a:p>
          <a:p>
            <a:pPr lvl="1">
              <a:defRPr/>
            </a:pPr>
            <a:r>
              <a:rPr lang="ko-KR" altLang="en-US" dirty="0" smtClean="0"/>
              <a:t>다른 클래스 내부나 블록 내부에 선언된 클래스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inner class, static </a:t>
            </a:r>
            <a:r>
              <a:rPr lang="en-US" altLang="ko-KR" dirty="0"/>
              <a:t>nested </a:t>
            </a:r>
            <a:r>
              <a:rPr lang="en-US" altLang="ko-KR" dirty="0" smtClean="0"/>
              <a:t>class, </a:t>
            </a:r>
            <a:r>
              <a:rPr lang="en-US" altLang="ko-KR" dirty="0"/>
              <a:t>local class, </a:t>
            </a:r>
            <a:r>
              <a:rPr lang="en-US" altLang="ko-KR" dirty="0" smtClean="0"/>
              <a:t>anonymous class</a:t>
            </a:r>
          </a:p>
          <a:p>
            <a:pPr>
              <a:defRPr/>
            </a:pPr>
            <a:r>
              <a:rPr lang="en-US" altLang="ko-KR" dirty="0" smtClean="0"/>
              <a:t>why or benefits</a:t>
            </a:r>
            <a:endParaRPr lang="en-US" altLang="ko-KR" dirty="0"/>
          </a:p>
          <a:p>
            <a:pPr lvl="1">
              <a:defRPr/>
            </a:pPr>
            <a:r>
              <a:rPr lang="ko-KR" altLang="en-US" dirty="0" smtClean="0"/>
              <a:t>클래스 참조 범위를 제한하여 이름 충돌</a:t>
            </a:r>
            <a:r>
              <a:rPr lang="en-US" altLang="ko-KR" dirty="0" smtClean="0"/>
              <a:t>(name conflicts) </a:t>
            </a:r>
            <a:r>
              <a:rPr lang="ko-KR" altLang="en-US" dirty="0" smtClean="0"/>
              <a:t>문제를 해결할 수 있음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연관된 </a:t>
            </a:r>
            <a:r>
              <a:rPr lang="ko-KR" altLang="en-US" dirty="0"/>
              <a:t>클래스들을 </a:t>
            </a:r>
            <a:r>
              <a:rPr lang="ko-KR" altLang="en-US" dirty="0" smtClean="0"/>
              <a:t>논리적으로 하나의 </a:t>
            </a:r>
            <a:r>
              <a:rPr lang="ko-KR" altLang="en-US" dirty="0"/>
              <a:t>클래스에 모을 수 있기 때문에 </a:t>
            </a:r>
            <a:r>
              <a:rPr lang="ko-KR" altLang="en-US" dirty="0" err="1" smtClean="0"/>
              <a:t>가독성과</a:t>
            </a:r>
            <a:r>
              <a:rPr lang="ko-KR" altLang="en-US" dirty="0" smtClean="0"/>
              <a:t> </a:t>
            </a:r>
            <a:r>
              <a:rPr lang="ko-KR" altLang="en-US" dirty="0"/>
              <a:t>유지보수성이 향상됨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내부 클래스의 </a:t>
            </a:r>
            <a:r>
              <a:rPr lang="ko-KR" altLang="en-US" dirty="0" smtClean="0"/>
              <a:t>구현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ko-KR" altLang="en-US" dirty="0"/>
              <a:t>외부 노출을 방지함으로써 </a:t>
            </a:r>
            <a:r>
              <a:rPr lang="ko-KR" altLang="en-US" dirty="0" smtClean="0"/>
              <a:t>캡슐화가 더 향상됨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764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250DFF-7AC7-461F-A77E-64298D7FA187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 dirty="0"/>
              <a:t>syntax</a:t>
            </a:r>
          </a:p>
          <a:p>
            <a:pPr lvl="1"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OuterClass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		// outer class body</a:t>
            </a:r>
            <a:br>
              <a:rPr lang="en-US" altLang="ko-KR" dirty="0"/>
            </a:br>
            <a:r>
              <a:rPr lang="en-US" altLang="ko-KR" dirty="0"/>
              <a:t>		class </a:t>
            </a:r>
            <a:r>
              <a:rPr lang="en-US" altLang="ko-KR" dirty="0" err="1"/>
              <a:t>InnerClass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			// inner class body</a:t>
            </a:r>
            <a:br>
              <a:rPr lang="en-US" altLang="ko-KR" dirty="0"/>
            </a:br>
            <a:r>
              <a:rPr lang="en-US" altLang="ko-KR" dirty="0"/>
              <a:t>		}</a:t>
            </a:r>
            <a:br>
              <a:rPr lang="en-US" altLang="ko-KR" dirty="0"/>
            </a:br>
            <a:r>
              <a:rPr lang="en-US" altLang="ko-KR" dirty="0"/>
              <a:t>		static class </a:t>
            </a:r>
            <a:r>
              <a:rPr lang="en-US" altLang="ko-KR" dirty="0" err="1"/>
              <a:t>StaticNestedClass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			// static nested class body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dirty="0" smtClean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pPr lvl="1">
              <a:defRPr/>
            </a:pPr>
            <a:r>
              <a:rPr lang="ko-KR" altLang="en-US" dirty="0" err="1" smtClean="0"/>
              <a:t>컴파일하면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NestedClassTest.class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defRPr/>
            </a:pP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NestedClassTest</a:t>
            </a:r>
            <a:r>
              <a:rPr lang="en-US" altLang="ko-KR" dirty="0" err="1">
                <a:solidFill>
                  <a:srgbClr val="FF0000"/>
                </a:solidFill>
              </a:rPr>
              <a:t>$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InnerClass.class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defRPr/>
            </a:pP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NestedClassTest</a:t>
            </a:r>
            <a:r>
              <a:rPr lang="en-US" altLang="ko-KR" dirty="0" err="1">
                <a:solidFill>
                  <a:srgbClr val="FF0000"/>
                </a:solidFill>
              </a:rPr>
              <a:t>$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StaticNestedClass.class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337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NestedClassTest.java</a:t>
            </a:r>
            <a:endParaRPr lang="ko-KR" altLang="en-US" smtClean="0"/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9A765-8912-4ECF-B7AD-8D92E3F73DB1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altLang="ko-KR" dirty="0"/>
              <a:t>class </a:t>
            </a:r>
            <a:r>
              <a:rPr lang="en-US" altLang="ko-KR" dirty="0" err="1"/>
              <a:t>OuterClass</a:t>
            </a:r>
            <a:r>
              <a:rPr lang="en-US" altLang="ko-KR" dirty="0"/>
              <a:t>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class </a:t>
            </a:r>
            <a:r>
              <a:rPr lang="en-US" altLang="ko-KR" dirty="0" err="1">
                <a:solidFill>
                  <a:srgbClr val="FF0000"/>
                </a:solidFill>
              </a:rPr>
              <a:t>InnerClass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{ // </a:t>
            </a:r>
            <a:r>
              <a:rPr lang="ko-KR" altLang="en-US" dirty="0" smtClean="0">
                <a:solidFill>
                  <a:srgbClr val="FF0000"/>
                </a:solidFill>
              </a:rPr>
              <a:t>내부 클래스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void </a:t>
            </a:r>
            <a:r>
              <a:rPr lang="en-US" altLang="ko-KR" dirty="0" err="1"/>
              <a:t>printInner</a:t>
            </a:r>
            <a:r>
              <a:rPr lang="en-US" altLang="ko-KR" dirty="0"/>
              <a:t>()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("Inner Class");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static class </a:t>
            </a:r>
            <a:r>
              <a:rPr lang="en-US" altLang="ko-KR" dirty="0" err="1" smtClean="0">
                <a:solidFill>
                  <a:srgbClr val="FF0000"/>
                </a:solidFill>
              </a:rPr>
              <a:t>StaticNestedClass</a:t>
            </a:r>
            <a:r>
              <a:rPr lang="en-US" altLang="ko-KR" dirty="0" smtClean="0">
                <a:solidFill>
                  <a:srgbClr val="FF0000"/>
                </a:solidFill>
              </a:rPr>
              <a:t> { // </a:t>
            </a:r>
            <a:r>
              <a:rPr lang="ko-KR" altLang="en-US" dirty="0" smtClean="0">
                <a:solidFill>
                  <a:srgbClr val="FF0000"/>
                </a:solidFill>
              </a:rPr>
              <a:t>정적 중첩 클래스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static void </a:t>
            </a:r>
            <a:r>
              <a:rPr lang="en-US" altLang="ko-KR" dirty="0" err="1"/>
              <a:t>printStatic</a:t>
            </a:r>
            <a:r>
              <a:rPr lang="en-US" altLang="ko-KR" dirty="0"/>
              <a:t>()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("Static Nested Class");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void </a:t>
            </a:r>
            <a:r>
              <a:rPr lang="en-US" altLang="ko-KR" dirty="0" err="1"/>
              <a:t>printOuter</a:t>
            </a:r>
            <a:r>
              <a:rPr lang="en-US" altLang="ko-KR" dirty="0"/>
              <a:t>()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("Outer Class");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}</a:t>
            </a:r>
          </a:p>
          <a:p>
            <a:pPr>
              <a:buFont typeface="Arial" charset="0"/>
              <a:buNone/>
              <a:defRPr/>
            </a:pPr>
            <a:endParaRPr lang="en-US" altLang="ko-KR" dirty="0"/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NestedClassTest</a:t>
            </a:r>
            <a:r>
              <a:rPr lang="en-US" altLang="ko-KR" dirty="0"/>
              <a:t> {	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</a:t>
            </a:r>
            <a:r>
              <a:rPr lang="en-US" altLang="ko-KR" dirty="0"/>
              <a:t>) {		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 smtClean="0"/>
              <a:t>OuterClass.StaticNestedClass.printStatic</a:t>
            </a:r>
            <a:r>
              <a:rPr lang="en-US" altLang="ko-KR" dirty="0"/>
              <a:t>();		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OuterClass</a:t>
            </a:r>
            <a:r>
              <a:rPr lang="en-US" altLang="ko-KR" dirty="0"/>
              <a:t> </a:t>
            </a:r>
            <a:r>
              <a:rPr lang="en-US" altLang="ko-KR" dirty="0" err="1"/>
              <a:t>oc</a:t>
            </a:r>
            <a:r>
              <a:rPr lang="en-US" altLang="ko-KR" dirty="0"/>
              <a:t> = new </a:t>
            </a:r>
            <a:r>
              <a:rPr lang="en-US" altLang="ko-KR" dirty="0" err="1"/>
              <a:t>OuterClass</a:t>
            </a:r>
            <a:r>
              <a:rPr lang="en-US" altLang="ko-KR" dirty="0"/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oc.printOuter</a:t>
            </a:r>
            <a:r>
              <a:rPr lang="en-US" altLang="ko-KR" dirty="0"/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OuterClass.InnerClass</a:t>
            </a:r>
            <a:r>
              <a:rPr lang="en-US" altLang="ko-KR" dirty="0"/>
              <a:t> </a:t>
            </a:r>
            <a:r>
              <a:rPr lang="en-US" altLang="ko-KR" dirty="0" err="1"/>
              <a:t>ic</a:t>
            </a:r>
            <a:r>
              <a:rPr lang="en-US" altLang="ko-KR" dirty="0"/>
              <a:t> = </a:t>
            </a:r>
            <a:r>
              <a:rPr lang="en-US" altLang="ko-KR" dirty="0" err="1"/>
              <a:t>oc.new</a:t>
            </a:r>
            <a:r>
              <a:rPr lang="en-US" altLang="ko-KR" dirty="0"/>
              <a:t> </a:t>
            </a:r>
            <a:r>
              <a:rPr lang="en-US" altLang="ko-KR" dirty="0" err="1"/>
              <a:t>InnerClass</a:t>
            </a:r>
            <a:r>
              <a:rPr lang="en-US" altLang="ko-KR" dirty="0"/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ic.printInner</a:t>
            </a:r>
            <a:r>
              <a:rPr lang="en-US" altLang="ko-KR" dirty="0"/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4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0891C1-5F9F-4E48-9B51-E0A96D388F20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ko-KR" altLang="en-US" dirty="0"/>
              <a:t>지역 클래스</a:t>
            </a:r>
            <a:r>
              <a:rPr lang="en-US" altLang="ko-KR" dirty="0"/>
              <a:t>(local class</a:t>
            </a:r>
            <a:r>
              <a:rPr lang="en-US" altLang="ko-KR" dirty="0" smtClean="0"/>
              <a:t>)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 smtClean="0"/>
              <a:t>블록</a:t>
            </a:r>
            <a:r>
              <a:rPr lang="en-US" altLang="ko-KR" dirty="0" smtClean="0"/>
              <a:t>({  ~  }) </a:t>
            </a:r>
            <a:r>
              <a:rPr lang="ko-KR" altLang="en-US" dirty="0" smtClean="0"/>
              <a:t>내부 또는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바디에 선언된 클래스</a:t>
            </a:r>
            <a:endParaRPr lang="en-US" altLang="ko-KR" dirty="0" smtClean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buFont typeface="Arial" charset="0"/>
              <a:buChar char="•"/>
              <a:defRPr/>
            </a:pPr>
            <a:r>
              <a:rPr lang="ko-KR" altLang="en-US" dirty="0" smtClean="0"/>
              <a:t>유효 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참조 가능한 범위가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바디 또는 블록 내부로 한정됨</a:t>
            </a:r>
            <a:endParaRPr lang="en-US" altLang="ko-KR" dirty="0" smtClean="0"/>
          </a:p>
          <a:p>
            <a:pPr lvl="2">
              <a:buFont typeface="Arial" charset="0"/>
              <a:buChar char="•"/>
              <a:defRPr/>
            </a:pPr>
            <a:r>
              <a:rPr lang="ko-KR" altLang="en-US" dirty="0" smtClean="0"/>
              <a:t>컴파일이 생성되면 </a:t>
            </a:r>
            <a:r>
              <a:rPr lang="en-US" altLang="ko-KR" dirty="0" err="1" smtClean="0"/>
              <a:t>LocalClassTest.class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LocalClassTest</a:t>
            </a:r>
            <a:r>
              <a:rPr lang="en-US" altLang="ko-KR" dirty="0" smtClean="0">
                <a:solidFill>
                  <a:srgbClr val="FF0000"/>
                </a:solidFill>
              </a:rPr>
              <a:t>$1</a:t>
            </a:r>
            <a:r>
              <a:rPr lang="en-US" altLang="ko-KR" dirty="0" smtClean="0"/>
              <a:t>LocalClass.class </a:t>
            </a:r>
            <a:r>
              <a:rPr lang="ko-KR" altLang="en-US" dirty="0" smtClean="0"/>
              <a:t>가 생성됨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08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LocalClassTest.java</a:t>
            </a:r>
            <a:endParaRPr lang="ko-KR" altLang="en-US" smtClean="0"/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4692F4-CC6F-4DB3-AB42-3770CCCA9886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LocalClassTest</a:t>
            </a:r>
            <a:r>
              <a:rPr lang="en-US" altLang="ko-KR" dirty="0" smtClean="0"/>
              <a:t>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class </a:t>
            </a:r>
            <a:r>
              <a:rPr lang="en-US" altLang="ko-KR" dirty="0" err="1" smtClean="0"/>
              <a:t>LocalClass</a:t>
            </a:r>
            <a:r>
              <a:rPr lang="en-US" altLang="ko-KR" dirty="0" smtClean="0"/>
              <a:t> { </a:t>
            </a:r>
            <a:r>
              <a:rPr lang="en-US" altLang="ko-KR" dirty="0" smtClean="0">
                <a:solidFill>
                  <a:srgbClr val="FF0000"/>
                </a:solidFill>
              </a:rPr>
              <a:t>// local class :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dirty="0" smtClean="0">
                <a:solidFill>
                  <a:srgbClr val="FF0000"/>
                </a:solidFill>
              </a:rPr>
              <a:t> 바디에 선언된 클래스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	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LocalClass</a:t>
            </a:r>
            <a:r>
              <a:rPr lang="en-US" altLang="ko-KR" dirty="0" smtClean="0"/>
              <a:t>(String s)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		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s;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	void </a:t>
            </a:r>
            <a:r>
              <a:rPr lang="en-US" altLang="ko-KR" dirty="0" err="1" smtClean="0"/>
              <a:t>printMethod</a:t>
            </a:r>
            <a:r>
              <a:rPr lang="en-US" altLang="ko-KR" dirty="0" smtClean="0"/>
              <a:t>() {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String </a:t>
            </a:r>
            <a:r>
              <a:rPr lang="en-US" altLang="ko-KR" dirty="0" err="1" smtClean="0"/>
              <a:t>typeOfClass</a:t>
            </a:r>
            <a:r>
              <a:rPr lang="en-US" altLang="ko-KR" dirty="0" smtClean="0"/>
              <a:t> = "local class";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LocalClass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lc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LocalClass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typeOfClass</a:t>
            </a:r>
            <a:r>
              <a:rPr lang="en-US" altLang="ko-KR" dirty="0" smtClean="0"/>
              <a:t>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lc.printMethod</a:t>
            </a:r>
            <a:r>
              <a:rPr lang="en-US" altLang="ko-KR" dirty="0" smtClean="0"/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	}</a:t>
            </a:r>
          </a:p>
          <a:p>
            <a:pPr>
              <a:buFont typeface="Arial" charset="0"/>
              <a:buNone/>
              <a:defRPr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1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430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E6CF5F-6279-422B-8034-3749DAF22A25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ko-KR" altLang="en-US" dirty="0"/>
              <a:t>익명 클래스</a:t>
            </a:r>
            <a:r>
              <a:rPr lang="en-US" altLang="ko-KR" dirty="0"/>
              <a:t>(anonymous class)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선언과 동시에 </a:t>
            </a:r>
            <a:r>
              <a:rPr lang="ko-KR" altLang="en-US" dirty="0" err="1"/>
              <a:t>인스턴스화를</a:t>
            </a:r>
            <a:r>
              <a:rPr lang="ko-KR" altLang="en-US" dirty="0"/>
              <a:t> 수행하는 클래스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클래스 이름이 없는 클래스</a:t>
            </a:r>
            <a:r>
              <a:rPr lang="en-US" altLang="ko-KR" dirty="0"/>
              <a:t>, </a:t>
            </a:r>
            <a:r>
              <a:rPr lang="ko-KR" altLang="en-US" dirty="0"/>
              <a:t>컴파일을 </a:t>
            </a:r>
            <a:r>
              <a:rPr lang="ko-KR" altLang="en-US" dirty="0" smtClean="0"/>
              <a:t>수행하면 </a:t>
            </a:r>
            <a:r>
              <a:rPr lang="en-US" altLang="ko-KR" dirty="0" smtClean="0"/>
              <a:t>&lt;</a:t>
            </a:r>
            <a:r>
              <a:rPr lang="en-US" altLang="ko-KR" dirty="0" err="1"/>
              <a:t>className</a:t>
            </a:r>
            <a:r>
              <a:rPr lang="en-US" altLang="ko-KR" dirty="0"/>
              <a:t>&gt;$1.class , &lt;</a:t>
            </a:r>
            <a:r>
              <a:rPr lang="en-US" altLang="ko-KR" dirty="0" err="1"/>
              <a:t>className</a:t>
            </a:r>
            <a:r>
              <a:rPr lang="en-US" altLang="ko-KR" dirty="0"/>
              <a:t>&gt;$2.class </a:t>
            </a:r>
            <a:r>
              <a:rPr lang="ko-KR" altLang="en-US" dirty="0"/>
              <a:t>등의 파일이 생성됨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/>
              <a:t>syntax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ClassNmae</a:t>
            </a:r>
            <a:r>
              <a:rPr lang="en-US" altLang="ko-KR" dirty="0"/>
              <a:t>&gt; &lt;</a:t>
            </a:r>
            <a:r>
              <a:rPr lang="en-US" altLang="ko-KR" dirty="0" err="1"/>
              <a:t>referenceVariable</a:t>
            </a:r>
            <a:r>
              <a:rPr lang="en-US" altLang="ko-KR" dirty="0"/>
              <a:t>&gt; = new &lt;</a:t>
            </a:r>
            <a:r>
              <a:rPr lang="en-US" altLang="ko-KR" dirty="0" err="1"/>
              <a:t>ClassConstructor</a:t>
            </a:r>
            <a:r>
              <a:rPr lang="en-US" altLang="ko-KR" dirty="0"/>
              <a:t>&gt;() {</a:t>
            </a:r>
            <a:br>
              <a:rPr lang="en-US" altLang="ko-KR" dirty="0"/>
            </a:br>
            <a:r>
              <a:rPr lang="en-US" altLang="ko-KR" dirty="0"/>
              <a:t>		//class body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/>
              <a:t>why or benefits</a:t>
            </a:r>
          </a:p>
          <a:p>
            <a:pPr lvl="2">
              <a:buFont typeface="Arial" charset="0"/>
              <a:buChar char="•"/>
              <a:defRPr/>
            </a:pPr>
            <a:r>
              <a:rPr lang="ko-KR" altLang="en-US" dirty="0"/>
              <a:t>코드 </a:t>
            </a:r>
            <a:r>
              <a:rPr lang="ko-KR" altLang="en-US" dirty="0" smtClean="0"/>
              <a:t>간소화됨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9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AnonymousClassTest.java</a:t>
            </a:r>
            <a:endParaRPr lang="ko-KR" altLang="en-US" smtClean="0"/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FDD42E-6750-4073-A82F-14589EC80A08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  <a:defRPr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</a:t>
            </a:r>
          </a:p>
          <a:p>
            <a:pPr marL="0" indent="0">
              <a:buNone/>
              <a:defRPr/>
            </a:pPr>
            <a:r>
              <a:rPr lang="en-US" altLang="ko-KR" dirty="0"/>
              <a:t>import </a:t>
            </a:r>
            <a:r>
              <a:rPr lang="en-US" altLang="ko-KR" dirty="0" err="1"/>
              <a:t>java.awt.event</a:t>
            </a:r>
            <a:r>
              <a:rPr lang="en-US" altLang="ko-KR" dirty="0"/>
              <a:t>.*;</a:t>
            </a:r>
          </a:p>
          <a:p>
            <a:pPr marL="0" indent="0">
              <a:buNone/>
              <a:defRPr/>
            </a:pPr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AnonymousClassTest</a:t>
            </a:r>
            <a:r>
              <a:rPr lang="en-US" altLang="ko-KR" dirty="0" smtClean="0"/>
              <a:t> </a:t>
            </a:r>
            <a:r>
              <a:rPr lang="en-US" altLang="ko-KR" dirty="0"/>
              <a:t>extends </a:t>
            </a:r>
            <a:r>
              <a:rPr lang="en-US" altLang="ko-KR" dirty="0" err="1"/>
              <a:t>JFrame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</a:t>
            </a:r>
            <a:r>
              <a:rPr lang="en-US" altLang="ko-KR" dirty="0" smtClean="0"/>
              <a:t>{ 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private </a:t>
            </a:r>
            <a:r>
              <a:rPr lang="en-US" altLang="ko-KR" dirty="0" err="1"/>
              <a:t>int</a:t>
            </a:r>
            <a:r>
              <a:rPr lang="en-US" altLang="ko-KR" dirty="0"/>
              <a:t> X=0;</a:t>
            </a:r>
          </a:p>
          <a:p>
            <a:pPr marL="0" indent="0">
              <a:buNone/>
              <a:defRPr/>
            </a:pPr>
            <a:r>
              <a:rPr lang="en-US" altLang="ko-KR" dirty="0"/>
              <a:t>   private </a:t>
            </a:r>
            <a:r>
              <a:rPr lang="en-US" altLang="ko-KR" dirty="0" err="1"/>
              <a:t>int</a:t>
            </a:r>
            <a:r>
              <a:rPr lang="en-US" altLang="ko-KR" dirty="0"/>
              <a:t> Y=0;</a:t>
            </a:r>
          </a:p>
          <a:p>
            <a:pPr marL="0" indent="0">
              <a:buNone/>
              <a:defRPr/>
            </a:pPr>
            <a:r>
              <a:rPr lang="en-US" altLang="ko-KR" dirty="0"/>
              <a:t>   static </a:t>
            </a:r>
            <a:r>
              <a:rPr lang="en-US" altLang="ko-KR" dirty="0" err="1"/>
              <a:t>JLabel</a:t>
            </a:r>
            <a:r>
              <a:rPr lang="en-US" altLang="ko-KR" dirty="0"/>
              <a:t> </a:t>
            </a:r>
            <a:r>
              <a:rPr lang="en-US" altLang="ko-KR" dirty="0" err="1"/>
              <a:t>jlbl</a:t>
            </a:r>
            <a:r>
              <a:rPr lang="en-US" altLang="ko-KR" dirty="0"/>
              <a:t> = new </a:t>
            </a:r>
            <a:r>
              <a:rPr lang="en-US" altLang="ko-KR" dirty="0" err="1"/>
              <a:t>JLabel</a:t>
            </a:r>
            <a:r>
              <a:rPr lang="en-US" altLang="ko-KR" dirty="0"/>
              <a:t>("coordinate : </a:t>
            </a:r>
            <a:r>
              <a:rPr lang="en-US" altLang="ko-KR" dirty="0" smtClean="0"/>
              <a:t>"); 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public </a:t>
            </a:r>
            <a:r>
              <a:rPr lang="en-US" altLang="ko-KR" dirty="0" err="1"/>
              <a:t>AnonymousClassTest</a:t>
            </a:r>
            <a:r>
              <a:rPr lang="en-US" altLang="ko-KR" dirty="0"/>
              <a:t> </a:t>
            </a:r>
            <a:r>
              <a:rPr lang="en-US" altLang="ko-KR" dirty="0" smtClean="0"/>
              <a:t>(){     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</a:t>
            </a:r>
            <a:r>
              <a:rPr lang="en-US" altLang="ko-KR" dirty="0" err="1"/>
              <a:t>setBounds</a:t>
            </a:r>
            <a:r>
              <a:rPr lang="en-US" altLang="ko-KR" dirty="0"/>
              <a:t>(60,60,400,400</a:t>
            </a:r>
            <a:r>
              <a:rPr lang="en-US" altLang="ko-KR" dirty="0" smtClean="0"/>
              <a:t>);     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</a:t>
            </a:r>
            <a:r>
              <a:rPr lang="en-US" altLang="ko-KR" dirty="0" err="1"/>
              <a:t>addWindowListener</a:t>
            </a:r>
            <a:r>
              <a:rPr lang="en-US" altLang="ko-KR" dirty="0"/>
              <a:t>(new </a:t>
            </a:r>
            <a:r>
              <a:rPr lang="en-US" altLang="ko-KR" dirty="0" err="1"/>
              <a:t>WindowAdapter</a:t>
            </a:r>
            <a:r>
              <a:rPr lang="en-US" altLang="ko-KR" dirty="0"/>
              <a:t>(){</a:t>
            </a:r>
          </a:p>
          <a:p>
            <a:pPr marL="0" indent="0">
              <a:buNone/>
              <a:defRPr/>
            </a:pPr>
            <a:r>
              <a:rPr lang="en-US" altLang="ko-KR" dirty="0"/>
              <a:t>           public void </a:t>
            </a:r>
            <a:r>
              <a:rPr lang="en-US" altLang="ko-KR" dirty="0" err="1"/>
              <a:t>windowClosing</a:t>
            </a:r>
            <a:r>
              <a:rPr lang="en-US" altLang="ko-KR" dirty="0"/>
              <a:t>(</a:t>
            </a:r>
            <a:r>
              <a:rPr lang="en-US" altLang="ko-KR" dirty="0" err="1"/>
              <a:t>WindowEvent</a:t>
            </a:r>
            <a:r>
              <a:rPr lang="en-US" altLang="ko-KR" dirty="0"/>
              <a:t> e){</a:t>
            </a:r>
          </a:p>
          <a:p>
            <a:pPr marL="0" indent="0">
              <a:buNone/>
              <a:defRPr/>
            </a:pPr>
            <a:r>
              <a:rPr lang="en-US" altLang="ko-KR" dirty="0"/>
              <a:t>               </a:t>
            </a:r>
            <a:r>
              <a:rPr lang="en-US" altLang="ko-KR" dirty="0" err="1"/>
              <a:t>System.exit</a:t>
            </a:r>
            <a:r>
              <a:rPr lang="en-US" altLang="ko-KR" dirty="0"/>
              <a:t>(0);	//An Exit Listener</a:t>
            </a:r>
          </a:p>
          <a:p>
            <a:pPr marL="0" indent="0">
              <a:buNone/>
              <a:defRPr/>
            </a:pPr>
            <a:r>
              <a:rPr lang="en-US" altLang="ko-KR" dirty="0"/>
              <a:t>           </a:t>
            </a:r>
            <a:r>
              <a:rPr lang="en-US" altLang="ko-KR" dirty="0" smtClean="0"/>
              <a:t>}          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</a:t>
            </a:r>
            <a:r>
              <a:rPr lang="en-US" altLang="ko-KR" dirty="0" smtClean="0"/>
              <a:t>});     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//Print (X,Y) coordinates on Mouse Click</a:t>
            </a:r>
          </a:p>
          <a:p>
            <a:pPr marL="0" indent="0">
              <a:buNone/>
              <a:defRPr/>
            </a:pPr>
            <a:r>
              <a:rPr lang="en-US" altLang="ko-KR" dirty="0"/>
              <a:t>       </a:t>
            </a:r>
            <a:r>
              <a:rPr lang="en-US" altLang="ko-KR" dirty="0" err="1"/>
              <a:t>addMouseListener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new </a:t>
            </a:r>
            <a:r>
              <a:rPr lang="en-US" altLang="ko-KR" dirty="0" err="1">
                <a:solidFill>
                  <a:srgbClr val="FF0000"/>
                </a:solidFill>
              </a:rPr>
              <a:t>MouseAdapter</a:t>
            </a:r>
            <a:r>
              <a:rPr lang="en-US" altLang="ko-KR" dirty="0">
                <a:solidFill>
                  <a:srgbClr val="FF0000"/>
                </a:solidFill>
              </a:rPr>
              <a:t>() </a:t>
            </a:r>
            <a:r>
              <a:rPr lang="en-US" altLang="ko-KR" dirty="0" smtClean="0">
                <a:solidFill>
                  <a:srgbClr val="FF0000"/>
                </a:solidFill>
              </a:rPr>
              <a:t>{ // </a:t>
            </a:r>
            <a:r>
              <a:rPr lang="ko-KR" altLang="en-US" dirty="0" smtClean="0">
                <a:solidFill>
                  <a:srgbClr val="FF0000"/>
                </a:solidFill>
              </a:rPr>
              <a:t>익명 클래스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           public void </a:t>
            </a:r>
            <a:r>
              <a:rPr lang="en-US" altLang="ko-KR" dirty="0" err="1">
                <a:solidFill>
                  <a:srgbClr val="FF0000"/>
                </a:solidFill>
              </a:rPr>
              <a:t>mousePressed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MouseEvent</a:t>
            </a:r>
            <a:r>
              <a:rPr lang="en-US" altLang="ko-KR" dirty="0">
                <a:solidFill>
                  <a:srgbClr val="FF0000"/>
                </a:solidFill>
              </a:rPr>
              <a:t> e){</a:t>
            </a:r>
          </a:p>
          <a:p>
            <a:pPr marL="0" indent="0"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               X=</a:t>
            </a:r>
            <a:r>
              <a:rPr lang="en-US" altLang="ko-KR" dirty="0" err="1">
                <a:solidFill>
                  <a:srgbClr val="FF0000"/>
                </a:solidFill>
              </a:rPr>
              <a:t>e.getX</a:t>
            </a:r>
            <a:r>
              <a:rPr lang="en-US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               Y=</a:t>
            </a:r>
            <a:r>
              <a:rPr lang="en-US" altLang="ko-KR" dirty="0" err="1">
                <a:solidFill>
                  <a:srgbClr val="FF0000"/>
                </a:solidFill>
              </a:rPr>
              <a:t>e.getY</a:t>
            </a:r>
            <a:r>
              <a:rPr lang="en-US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               </a:t>
            </a:r>
            <a:r>
              <a:rPr lang="en-US" altLang="ko-KR" dirty="0" err="1">
                <a:solidFill>
                  <a:srgbClr val="FF0000"/>
                </a:solidFill>
              </a:rPr>
              <a:t>AnonymousClassTest</a:t>
            </a:r>
            <a:r>
              <a:rPr lang="en-US" altLang="ko-KR" dirty="0" err="1" smtClean="0">
                <a:solidFill>
                  <a:srgbClr val="FF0000"/>
                </a:solidFill>
              </a:rPr>
              <a:t>.jlbl.setText</a:t>
            </a:r>
            <a:r>
              <a:rPr lang="en-US" altLang="ko-KR" dirty="0">
                <a:solidFill>
                  <a:srgbClr val="FF0000"/>
                </a:solidFill>
              </a:rPr>
              <a:t>("coordinate : " + "[" + X + "," + Y + "]");</a:t>
            </a:r>
          </a:p>
          <a:p>
            <a:pPr marL="0" indent="0">
              <a:buNone/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       </a:t>
            </a:r>
            <a:r>
              <a:rPr lang="en-US" altLang="ko-KR" dirty="0" smtClean="0">
                <a:solidFill>
                  <a:srgbClr val="FF0000"/>
                </a:solidFill>
              </a:rPr>
              <a:t>}</a:t>
            </a:r>
            <a:r>
              <a:rPr lang="en-US" altLang="ko-KR" dirty="0" smtClean="0"/>
              <a:t>);     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 smtClean="0"/>
              <a:t>	  add(</a:t>
            </a:r>
            <a:r>
              <a:rPr lang="en-US" altLang="ko-KR" dirty="0" err="1" smtClean="0"/>
              <a:t>jlbl</a:t>
            </a:r>
            <a:r>
              <a:rPr lang="en-US" altLang="ko-KR" dirty="0"/>
              <a:t>);</a:t>
            </a:r>
          </a:p>
          <a:p>
            <a:pPr marL="0" indent="0">
              <a:buNone/>
              <a:defRPr/>
            </a:pPr>
            <a:r>
              <a:rPr lang="en-US" altLang="ko-KR" dirty="0"/>
              <a:t>       </a:t>
            </a:r>
            <a:r>
              <a:rPr lang="en-US" altLang="ko-KR" dirty="0" err="1"/>
              <a:t>setVisible</a:t>
            </a:r>
            <a:r>
              <a:rPr lang="en-US" altLang="ko-KR" dirty="0"/>
              <a:t>(true);</a:t>
            </a:r>
          </a:p>
          <a:p>
            <a:pPr marL="0" indent="0">
              <a:buNone/>
              <a:defRPr/>
            </a:pPr>
            <a:r>
              <a:rPr lang="en-US" altLang="ko-KR" dirty="0"/>
              <a:t>   }</a:t>
            </a:r>
          </a:p>
          <a:p>
            <a:pPr marL="0" indent="0">
              <a:buNone/>
              <a:defRPr/>
            </a:pPr>
            <a:r>
              <a:rPr lang="en-US" altLang="ko-KR" dirty="0"/>
              <a:t>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){</a:t>
            </a:r>
          </a:p>
          <a:p>
            <a:pPr marL="0" indent="0">
              <a:buNone/>
              <a:defRPr/>
            </a:pPr>
            <a:r>
              <a:rPr lang="en-US" altLang="ko-KR" dirty="0"/>
              <a:t>       new </a:t>
            </a:r>
            <a:r>
              <a:rPr lang="en-US" altLang="ko-KR" dirty="0" err="1"/>
              <a:t>AnonymousClassTest</a:t>
            </a:r>
            <a:r>
              <a:rPr lang="en-US" altLang="ko-KR" dirty="0"/>
              <a:t> 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}</a:t>
            </a:r>
          </a:p>
          <a:p>
            <a:pPr marL="0" indent="0">
              <a:buNone/>
              <a:defRPr/>
            </a:pPr>
            <a:r>
              <a:rPr lang="en-US" altLang="ko-KR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725" y="1268413"/>
            <a:ext cx="3406775" cy="120015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생성되는 클래스 파일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  <a:p>
            <a:pPr>
              <a:defRPr/>
            </a:pP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</a:rPr>
              <a:t>AnonymousClassTest.class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AnonymousClassTest$1.class</a:t>
            </a:r>
          </a:p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AnonymousClassTest$2.class</a:t>
            </a:r>
            <a:endParaRPr lang="ko-KR" altLang="en-US" b="1" dirty="0" err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 정리</a:t>
            </a:r>
          </a:p>
        </p:txBody>
      </p:sp>
      <p:sp>
        <p:nvSpPr>
          <p:cNvPr id="45060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B93E3-7189-424A-9FBD-47D49EC499F5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 dirty="0" smtClean="0"/>
              <a:t>추상 클래스는 개발자가 새로운 클래스를 정의하는 기준을 제시하여 높은 생산성과 </a:t>
            </a:r>
            <a:r>
              <a:rPr lang="ko-KR" altLang="en-US" dirty="0" err="1" smtClean="0"/>
              <a:t>확장성을</a:t>
            </a:r>
            <a:r>
              <a:rPr lang="ko-KR" altLang="en-US" dirty="0" smtClean="0"/>
              <a:t> 제공하는 요소이다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인터페이스는 기능에 대한 외부 정의만을 제공하여 기능의 명시화와 높은 유연성을 제공하는 요소이다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중첩 클래스</a:t>
            </a:r>
            <a:r>
              <a:rPr lang="en-US" altLang="ko-KR" dirty="0"/>
              <a:t>(nested class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높은 </a:t>
            </a:r>
            <a:r>
              <a:rPr lang="ko-KR" altLang="en-US" dirty="0" err="1" smtClean="0"/>
              <a:t>가독성과</a:t>
            </a:r>
            <a:r>
              <a:rPr lang="ko-KR" altLang="en-US" dirty="0" smtClean="0"/>
              <a:t> 유지보수성 및 향상된 캡슐화를 제공하는 요소이다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defRPr/>
            </a:pPr>
            <a:r>
              <a:rPr lang="ko-KR" altLang="en-US" dirty="0" smtClean="0"/>
              <a:t>지역 </a:t>
            </a:r>
            <a:r>
              <a:rPr lang="ko-KR" altLang="en-US" dirty="0"/>
              <a:t>클래스</a:t>
            </a:r>
            <a:r>
              <a:rPr lang="en-US" altLang="ko-KR" dirty="0"/>
              <a:t>(local class), </a:t>
            </a:r>
            <a:r>
              <a:rPr lang="ko-KR" altLang="en-US" dirty="0"/>
              <a:t>내부 클래스</a:t>
            </a:r>
            <a:r>
              <a:rPr lang="en-US" altLang="ko-KR" dirty="0"/>
              <a:t>(inner class), </a:t>
            </a:r>
            <a:r>
              <a:rPr lang="ko-KR" altLang="en-US" dirty="0"/>
              <a:t>정적 중첩 클래스</a:t>
            </a:r>
            <a:r>
              <a:rPr lang="en-US" altLang="ko-KR" dirty="0"/>
              <a:t>(static nested class</a:t>
            </a:r>
            <a:r>
              <a:rPr lang="en-US" altLang="ko-KR" dirty="0" smtClean="0"/>
              <a:t>)</a:t>
            </a:r>
          </a:p>
          <a:p>
            <a:pPr lvl="1">
              <a:defRPr/>
            </a:pPr>
            <a:r>
              <a:rPr lang="ko-KR" altLang="en-US" dirty="0" smtClean="0"/>
              <a:t>익명 </a:t>
            </a:r>
            <a:r>
              <a:rPr lang="ko-KR" altLang="en-US" dirty="0"/>
              <a:t>클래스</a:t>
            </a:r>
            <a:r>
              <a:rPr lang="en-US" altLang="ko-KR" dirty="0"/>
              <a:t>(anonymous class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간소화된 코드 작성을 지원하는 요소이다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1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en-US" altLang="ko-KR" b="1" smtClean="0"/>
              <a:pPr/>
              <a:t>3</a:t>
            </a:fld>
            <a:endParaRPr lang="en-US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접근 수정자란 무엇인가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getter/setter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왜 필요한가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추상 클래스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비교</a:t>
            </a:r>
            <a:endParaRPr lang="en-US" altLang="ko-KR" dirty="0" smtClean="0"/>
          </a:p>
          <a:p>
            <a:r>
              <a:rPr lang="ko-KR" altLang="en-US" dirty="0" smtClean="0"/>
              <a:t>패키지란 무엇인가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62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학습에 앞서</a:t>
            </a:r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54383D-E0E5-4CAE-9C2A-EB916A4BD930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 smtClean="0"/>
              <a:t>학습 배경</a:t>
            </a:r>
            <a:endParaRPr lang="en-US" altLang="ko-KR" dirty="0" smtClean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 smtClean="0"/>
              <a:t>제품을 만드는 과정에서 다양한 부품들이 동시에 개발된다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부품들을 개발하기 전에 부품들간의 연동을 위한 부분을 결정하고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독자적으로 개발을 수행한다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 smtClean="0"/>
              <a:t>연동을 위한 부분을 결정하였기 때문에 연동할 때 문제가 발생하지 않는다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 smtClean="0"/>
              <a:t>학습 목표</a:t>
            </a:r>
            <a:endParaRPr lang="en-US" altLang="ko-KR" dirty="0" smtClean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 smtClean="0"/>
              <a:t>유연하고 </a:t>
            </a:r>
            <a:r>
              <a:rPr lang="ko-KR" altLang="en-US" dirty="0" err="1" smtClean="0"/>
              <a:t>확장성있는</a:t>
            </a:r>
            <a:r>
              <a:rPr lang="ko-KR" altLang="en-US" dirty="0" smtClean="0"/>
              <a:t> 프로그래밍을 위한 방법에 대하여 알아본다</a:t>
            </a:r>
            <a:endParaRPr lang="en-US" altLang="ko-KR" dirty="0" smtClean="0"/>
          </a:p>
          <a:p>
            <a:pPr>
              <a:lnSpc>
                <a:spcPct val="120000"/>
              </a:lnSpc>
              <a:defRPr/>
            </a:pPr>
            <a:r>
              <a:rPr lang="ko-KR" altLang="en-US" dirty="0" smtClean="0"/>
              <a:t>주요 용어</a:t>
            </a:r>
            <a:endParaRPr lang="en-US" altLang="ko-KR" dirty="0" smtClean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 smtClean="0"/>
              <a:t>추상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 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중첩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익명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학습목표</a:t>
            </a:r>
          </a:p>
        </p:txBody>
      </p:sp>
      <p:sp>
        <p:nvSpPr>
          <p:cNvPr id="13316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A1B8EB-D318-4788-BCFD-5888A0BA2FCF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추상 클래스에 대하여 알아본다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인터페이스에 대하여 알아본다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중첩 클래스</a:t>
            </a:r>
            <a:r>
              <a:rPr lang="en-US" altLang="ko-KR" dirty="0" smtClean="0"/>
              <a:t>(nested class)</a:t>
            </a:r>
            <a:r>
              <a:rPr lang="ko-KR" altLang="en-US" dirty="0" smtClean="0"/>
              <a:t>에 대하여 알아본다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r>
              <a:rPr lang="ko-KR" altLang="en-US" dirty="0" smtClean="0"/>
              <a:t>지역</a:t>
            </a:r>
            <a:r>
              <a:rPr lang="en-US" altLang="ko-KR" dirty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(local class), </a:t>
            </a:r>
            <a:r>
              <a:rPr lang="ko-KR" altLang="en-US" dirty="0" smtClean="0"/>
              <a:t>내부</a:t>
            </a:r>
            <a:r>
              <a:rPr lang="en-US" altLang="ko-KR" dirty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(inner class), </a:t>
            </a:r>
            <a:r>
              <a:rPr lang="ko-KR" altLang="en-US" dirty="0" smtClean="0"/>
              <a:t>정적 중첩 클래스</a:t>
            </a:r>
            <a:r>
              <a:rPr lang="en-US" altLang="ko-KR" dirty="0" smtClean="0"/>
              <a:t>(static nested class), </a:t>
            </a:r>
            <a:r>
              <a:rPr lang="ko-KR" altLang="en-US" dirty="0" smtClean="0"/>
              <a:t>익명 클래스</a:t>
            </a:r>
            <a:r>
              <a:rPr lang="en-US" altLang="ko-KR" dirty="0" smtClean="0"/>
              <a:t>(anonymous class)</a:t>
            </a:r>
          </a:p>
        </p:txBody>
      </p:sp>
    </p:spTree>
    <p:extLst>
      <p:ext uri="{BB962C8B-B14F-4D97-AF65-F5344CB8AC3E}">
        <p14:creationId xmlns:p14="http://schemas.microsoft.com/office/powerpoint/2010/main" val="27342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 클래스</a:t>
            </a:r>
            <a:r>
              <a:rPr lang="en-US" altLang="ko-KR" smtClean="0"/>
              <a:t>(abstract class)</a:t>
            </a:r>
            <a:endParaRPr lang="ko-KR" altLang="en-US" smtClean="0"/>
          </a:p>
        </p:txBody>
      </p:sp>
      <p:sp>
        <p:nvSpPr>
          <p:cNvPr id="15364" name="슬라이드 번호 개체 틀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717354-F0AC-4216-8592-B37A00FD38F2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dirty="0" smtClean="0"/>
              <a:t>What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 smtClean="0"/>
              <a:t>서브 클래스를 정의하는 기준을 제시하기 위해 하나 이상의 추상 메소드를 갖는 클래스</a:t>
            </a:r>
            <a:endParaRPr lang="en-US" altLang="ko-KR" dirty="0" smtClean="0"/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추상 메소드 </a:t>
            </a:r>
            <a:r>
              <a:rPr lang="en-US" altLang="ko-KR" dirty="0"/>
              <a:t>: </a:t>
            </a:r>
            <a:r>
              <a:rPr lang="ko-KR" altLang="en-US" dirty="0"/>
              <a:t>구현 코드가 없이 선언만으로 구성된 </a:t>
            </a:r>
            <a:r>
              <a:rPr lang="ko-KR" altLang="en-US" dirty="0" smtClean="0"/>
              <a:t>메소드</a:t>
            </a:r>
            <a:endParaRPr lang="en-US" altLang="ko-KR" dirty="0" smtClean="0"/>
          </a:p>
          <a:p>
            <a:pPr>
              <a:lnSpc>
                <a:spcPct val="110000"/>
              </a:lnSpc>
              <a:defRPr/>
            </a:pPr>
            <a:r>
              <a:rPr lang="en-US" altLang="ko-KR" dirty="0" smtClean="0"/>
              <a:t>Why or Benefits</a:t>
            </a:r>
            <a:endParaRPr lang="ko-KR" altLang="en-US" dirty="0" smtClean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 smtClean="0"/>
              <a:t>높은 유연성과 </a:t>
            </a:r>
            <a:r>
              <a:rPr lang="ko-KR" altLang="en-US" dirty="0" err="1" smtClean="0"/>
              <a:t>확장성을</a:t>
            </a:r>
            <a:r>
              <a:rPr lang="ko-KR" altLang="en-US" dirty="0" smtClean="0"/>
              <a:t> 제공하기 위한 방법</a:t>
            </a:r>
            <a:endParaRPr lang="en-US" altLang="ko-KR" dirty="0" smtClean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 smtClean="0"/>
              <a:t>일관성 있는 설계가 가능함</a:t>
            </a:r>
          </a:p>
        </p:txBody>
      </p:sp>
    </p:spTree>
    <p:extLst>
      <p:ext uri="{BB962C8B-B14F-4D97-AF65-F5344CB8AC3E}">
        <p14:creationId xmlns:p14="http://schemas.microsoft.com/office/powerpoint/2010/main" val="33237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21CA0B-FF40-4CE6-9D57-8A2317F60F03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dirty="0" smtClean="0"/>
              <a:t>추상 클래스 선언</a:t>
            </a:r>
            <a:endParaRPr lang="en-US" altLang="ko-KR" dirty="0" smtClean="0"/>
          </a:p>
          <a:p>
            <a:pPr lvl="1">
              <a:lnSpc>
                <a:spcPct val="110000"/>
              </a:lnSpc>
              <a:defRPr/>
            </a:pPr>
            <a:r>
              <a:rPr lang="en-US" altLang="ko-KR" dirty="0" smtClean="0"/>
              <a:t>Syntax</a:t>
            </a:r>
            <a:endParaRPr lang="en-US" altLang="ko-KR" dirty="0"/>
          </a:p>
          <a:p>
            <a:pPr lvl="2">
              <a:lnSpc>
                <a:spcPct val="110000"/>
              </a:lnSpc>
              <a:defRPr/>
            </a:pPr>
            <a:r>
              <a:rPr lang="en-US" altLang="ko-KR" dirty="0">
                <a:solidFill>
                  <a:srgbClr val="FF0000"/>
                </a:solidFill>
              </a:rPr>
              <a:t>[public] abstract </a:t>
            </a:r>
            <a:r>
              <a:rPr lang="en-US" altLang="ko-KR" dirty="0"/>
              <a:t>class &lt;</a:t>
            </a:r>
            <a:r>
              <a:rPr lang="en-US" altLang="ko-KR" dirty="0" err="1"/>
              <a:t>className</a:t>
            </a:r>
            <a:r>
              <a:rPr lang="en-US" altLang="ko-KR" dirty="0"/>
              <a:t>&gt; {</a:t>
            </a:r>
            <a:br>
              <a:rPr lang="en-US" altLang="ko-KR" dirty="0"/>
            </a:br>
            <a:r>
              <a:rPr lang="en-US" altLang="ko-KR" dirty="0"/>
              <a:t>		&lt;</a:t>
            </a:r>
            <a:r>
              <a:rPr lang="en-US" altLang="ko-KR" dirty="0" err="1"/>
              <a:t>fieldDeclarations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		&lt;</a:t>
            </a:r>
            <a:r>
              <a:rPr lang="en-US" altLang="ko-KR" dirty="0" err="1"/>
              <a:t>methodDeclarations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 		[&lt;</a:t>
            </a:r>
            <a:r>
              <a:rPr lang="en-US" altLang="ko-KR" dirty="0" err="1"/>
              <a:t>abstractMothod</a:t>
            </a:r>
            <a:r>
              <a:rPr lang="en-US" altLang="ko-KR" dirty="0"/>
              <a:t>&gt;]</a:t>
            </a:r>
            <a:r>
              <a:rPr lang="en-US" altLang="ko-KR" sz="1600" baseline="-10000" dirty="0"/>
              <a:t>0</a:t>
            </a:r>
            <a:r>
              <a:rPr lang="en-US" altLang="ko-KR" sz="1600" baseline="60000" dirty="0"/>
              <a:t>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}</a:t>
            </a:r>
          </a:p>
          <a:p>
            <a:pPr lvl="3">
              <a:lnSpc>
                <a:spcPct val="110000"/>
              </a:lnSpc>
              <a:defRPr/>
            </a:pPr>
            <a:r>
              <a:rPr lang="en-US" altLang="ko-KR" dirty="0"/>
              <a:t>private, final </a:t>
            </a:r>
            <a:r>
              <a:rPr lang="ko-KR" altLang="en-US" dirty="0" err="1"/>
              <a:t>예약어는</a:t>
            </a:r>
            <a:r>
              <a:rPr lang="ko-KR" altLang="en-US" dirty="0"/>
              <a:t> 사용할 수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6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계속</a:t>
            </a: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D732B5-DBF7-4BF6-B59F-6EE553AEF34C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3600" dirty="0" smtClean="0"/>
              <a:t>특징</a:t>
            </a:r>
            <a:endParaRPr lang="en-US" altLang="ko-KR" sz="3600" dirty="0" smtClean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추상 메소드가 존재하기 때문에 인스턴스를 생성할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 smtClean="0"/>
              <a:t>단일 상속만을 가능함</a:t>
            </a:r>
            <a:endParaRPr lang="en-US" altLang="ko-KR" dirty="0" smtClean="0"/>
          </a:p>
          <a:p>
            <a:pPr lvl="2">
              <a:lnSpc>
                <a:spcPct val="110000"/>
              </a:lnSpc>
              <a:defRPr/>
            </a:pPr>
            <a:r>
              <a:rPr lang="ko-KR" altLang="en-US" dirty="0" smtClean="0"/>
              <a:t>하나의 </a:t>
            </a:r>
            <a:r>
              <a:rPr lang="ko-KR" altLang="en-US" dirty="0"/>
              <a:t>추상 클래스만을 상속받을 수 있음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extends </a:t>
            </a:r>
            <a:r>
              <a:rPr lang="ko-KR" altLang="en-US" dirty="0"/>
              <a:t>예약어 뒤에는 하나의 추상 클래스만 </a:t>
            </a:r>
            <a:r>
              <a:rPr lang="ko-KR" altLang="en-US" dirty="0" smtClean="0"/>
              <a:t>가능함</a:t>
            </a:r>
            <a:endParaRPr lang="en-US" altLang="ko-KR" sz="3200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 smtClean="0"/>
              <a:t>추상 </a:t>
            </a:r>
            <a:r>
              <a:rPr lang="ko-KR" altLang="en-US" dirty="0"/>
              <a:t>메소드를 구현할 때 </a:t>
            </a:r>
            <a:r>
              <a:rPr lang="ko-KR" altLang="en-US" dirty="0">
                <a:solidFill>
                  <a:srgbClr val="FF0000"/>
                </a:solidFill>
              </a:rPr>
              <a:t>접근 수정자는 항상 일치해야 </a:t>
            </a:r>
            <a:r>
              <a:rPr lang="ko-KR" altLang="en-US" dirty="0" smtClean="0">
                <a:solidFill>
                  <a:srgbClr val="FF0000"/>
                </a:solidFill>
              </a:rPr>
              <a:t>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3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ConcreteClass.java</a:t>
            </a:r>
            <a:endParaRPr lang="ko-KR" altLang="en-US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6D8E17-26B4-4786-95A8-D8EEA4EE8FBE}" type="slidenum">
              <a:rPr lang="ko-KR" altLang="en-US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400" smtClean="0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defRPr/>
            </a:pPr>
            <a:r>
              <a:rPr lang="en-US" altLang="ko-KR" dirty="0"/>
              <a:t>abstract class </a:t>
            </a:r>
            <a:r>
              <a:rPr lang="en-US" altLang="ko-KR" dirty="0" err="1"/>
              <a:t>AbstractClass</a:t>
            </a:r>
            <a:r>
              <a:rPr lang="en-US" altLang="ko-KR" dirty="0"/>
              <a:t> {</a:t>
            </a:r>
          </a:p>
          <a:p>
            <a:pPr marL="0" indent="0">
              <a:buNone/>
              <a:defRPr/>
            </a:pPr>
            <a:r>
              <a:rPr lang="en-US" altLang="ko-KR" dirty="0"/>
              <a:t>	abstract void </a:t>
            </a:r>
            <a:r>
              <a:rPr lang="en-US" altLang="ko-KR" dirty="0" err="1"/>
              <a:t>abstractMethod</a:t>
            </a:r>
            <a:r>
              <a:rPr lang="en-US" altLang="ko-KR" dirty="0"/>
              <a:t>(); // no method body</a:t>
            </a:r>
          </a:p>
          <a:p>
            <a:pPr marL="0" indent="0">
              <a:buNone/>
              <a:defRPr/>
            </a:pPr>
            <a:r>
              <a:rPr lang="en-US" altLang="ko-KR" dirty="0"/>
              <a:t>}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public class </a:t>
            </a:r>
            <a:r>
              <a:rPr lang="en-US" altLang="ko-KR" dirty="0" err="1"/>
              <a:t>ConcreteClass</a:t>
            </a:r>
            <a:r>
              <a:rPr lang="en-US" altLang="ko-KR" dirty="0"/>
              <a:t> extends </a:t>
            </a:r>
            <a:r>
              <a:rPr lang="en-US" altLang="ko-KR" dirty="0" err="1"/>
              <a:t>AbstractClass</a:t>
            </a:r>
            <a:r>
              <a:rPr lang="en-US" altLang="ko-KR" dirty="0"/>
              <a:t> {</a:t>
            </a:r>
          </a:p>
          <a:p>
            <a:pPr marL="0" indent="0">
              <a:buNone/>
              <a:defRPr/>
            </a:pPr>
            <a:r>
              <a:rPr lang="en-US" altLang="ko-KR" dirty="0"/>
              <a:t>	void </a:t>
            </a:r>
            <a:r>
              <a:rPr lang="en-US" altLang="ko-KR" dirty="0" err="1"/>
              <a:t>abstractMethod</a:t>
            </a:r>
            <a:r>
              <a:rPr lang="en-US" altLang="ko-KR" dirty="0"/>
              <a:t>() {</a:t>
            </a:r>
          </a:p>
          <a:p>
            <a:pPr marL="0" indent="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("Implementing Abstract Class");</a:t>
            </a:r>
          </a:p>
          <a:p>
            <a:pPr marL="0" indent="0">
              <a:buNone/>
              <a:defRPr/>
            </a:pPr>
            <a:r>
              <a:rPr lang="en-US" altLang="ko-KR" dirty="0"/>
              <a:t>	}</a:t>
            </a:r>
          </a:p>
          <a:p>
            <a:pPr marL="0" indent="0">
              <a:buNone/>
              <a:defRPr/>
            </a:pPr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marL="0" indent="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ConcreteClass</a:t>
            </a:r>
            <a:r>
              <a:rPr lang="en-US" altLang="ko-KR" dirty="0"/>
              <a:t> </a:t>
            </a:r>
            <a:r>
              <a:rPr lang="en-US" altLang="ko-KR" dirty="0" err="1"/>
              <a:t>ConClass</a:t>
            </a:r>
            <a:r>
              <a:rPr lang="en-US" altLang="ko-KR" dirty="0"/>
              <a:t> = new </a:t>
            </a:r>
            <a:r>
              <a:rPr lang="en-US" altLang="ko-KR" dirty="0" err="1"/>
              <a:t>ConcreteClass</a:t>
            </a:r>
            <a:r>
              <a:rPr lang="en-US" altLang="ko-KR" dirty="0"/>
              <a:t>();</a:t>
            </a:r>
          </a:p>
          <a:p>
            <a:pPr marL="0" indent="0">
              <a:buNone/>
              <a:defRPr/>
            </a:pPr>
            <a:r>
              <a:rPr lang="en-US" altLang="ko-KR" dirty="0"/>
              <a:t>		</a:t>
            </a:r>
            <a:r>
              <a:rPr lang="en-US" altLang="ko-KR" dirty="0" err="1"/>
              <a:t>ConClass.abstractMethod</a:t>
            </a:r>
            <a:r>
              <a:rPr lang="en-US" altLang="ko-KR" dirty="0"/>
              <a:t>();</a:t>
            </a:r>
          </a:p>
          <a:p>
            <a:pPr marL="0" indent="0">
              <a:buNone/>
              <a:defRPr/>
            </a:pPr>
            <a:r>
              <a:rPr lang="en-US" altLang="ko-KR" dirty="0"/>
              <a:t>	}</a:t>
            </a:r>
          </a:p>
          <a:p>
            <a:pPr marL="0" indent="0">
              <a:buNone/>
              <a:defRPr/>
            </a:pPr>
            <a:r>
              <a:rPr lang="en-US" altLang="ko-KR" dirty="0"/>
              <a:t>}</a:t>
            </a:r>
          </a:p>
          <a:p>
            <a:pPr marL="0" indent="0"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0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ACC1F5E-F84E-4891-81D0-949A6B56C2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교육 세미나 프레젠테이션</Template>
  <TotalTime>0</TotalTime>
  <Words>1244</Words>
  <Application>Microsoft Office PowerPoint</Application>
  <PresentationFormat>화면 슬라이드 쇼(4:3)</PresentationFormat>
  <Paragraphs>369</Paragraphs>
  <Slides>29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4" baseType="lpstr">
      <vt:lpstr>D2Coding</vt:lpstr>
      <vt:lpstr>HY견고딕</vt:lpstr>
      <vt:lpstr>굴림</vt:lpstr>
      <vt:lpstr>나눔고딕</vt:lpstr>
      <vt:lpstr>맑은 고딕</vt:lpstr>
      <vt:lpstr>새굴림</vt:lpstr>
      <vt:lpstr>인덕M</vt:lpstr>
      <vt:lpstr>Arial</vt:lpstr>
      <vt:lpstr>Bookman Old Style</vt:lpstr>
      <vt:lpstr>Calibri</vt:lpstr>
      <vt:lpstr>Gill Sans MT</vt:lpstr>
      <vt:lpstr>Wingdings</vt:lpstr>
      <vt:lpstr>Wingdings 2</vt:lpstr>
      <vt:lpstr>Wingdings 3</vt:lpstr>
      <vt:lpstr>원본</vt:lpstr>
      <vt:lpstr>객체지향 프로그래밍3 추상클래스와 인터페이스 (Abstract Class &amp; Interface)</vt:lpstr>
      <vt:lpstr>유응구씹새끼 반 만 과제</vt:lpstr>
      <vt:lpstr>PowerPoint 프레젠테이션</vt:lpstr>
      <vt:lpstr>학습에 앞서</vt:lpstr>
      <vt:lpstr>학습목표</vt:lpstr>
      <vt:lpstr>추상 클래스(abstract class)</vt:lpstr>
      <vt:lpstr>계속</vt:lpstr>
      <vt:lpstr>계속</vt:lpstr>
      <vt:lpstr>ConcreteClass.java</vt:lpstr>
      <vt:lpstr>java.lang.Number.java</vt:lpstr>
      <vt:lpstr>java.lang.Long.java</vt:lpstr>
      <vt:lpstr>계속</vt:lpstr>
      <vt:lpstr>인터페이스(interface)</vt:lpstr>
      <vt:lpstr>계속</vt:lpstr>
      <vt:lpstr>계속</vt:lpstr>
      <vt:lpstr>계속</vt:lpstr>
      <vt:lpstr>계속</vt:lpstr>
      <vt:lpstr>계속</vt:lpstr>
      <vt:lpstr>ImplementedClass.java</vt:lpstr>
      <vt:lpstr>계속</vt:lpstr>
      <vt:lpstr>비교</vt:lpstr>
      <vt:lpstr>중첩 클래스(nested class)</vt:lpstr>
      <vt:lpstr>계속</vt:lpstr>
      <vt:lpstr>NestedClassTest.java</vt:lpstr>
      <vt:lpstr>계속</vt:lpstr>
      <vt:lpstr>LocalClassTest.java</vt:lpstr>
      <vt:lpstr>계속</vt:lpstr>
      <vt:lpstr>AnonymousClassTest.java</vt:lpstr>
      <vt:lpstr>학습 정리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2016-02-26T14:00:16Z</dcterms:created>
  <dcterms:modified xsi:type="dcterms:W3CDTF">2019-05-28T06:37:51Z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