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9" r:id="rId3"/>
    <p:sldId id="263" r:id="rId4"/>
    <p:sldId id="265" r:id="rId5"/>
    <p:sldId id="266" r:id="rId6"/>
    <p:sldId id="264" r:id="rId7"/>
    <p:sldId id="261"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1300"/>
    <a:srgbClr val="FAC8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p:scale>
          <a:sx n="80" d="100"/>
          <a:sy n="80" d="100"/>
        </p:scale>
        <p:origin x="1638" y="30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632048-942A-41CA-A59C-42919B0B7B2C}" type="datetimeFigureOut">
              <a:rPr lang="en-US" smtClean="0"/>
              <a:t>9/19/2021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74E8D-44DF-4167-B971-464366E19324}" type="slidenum">
              <a:rPr lang="en-US" smtClean="0"/>
              <a:t>‹#›</a:t>
            </a:fld>
            <a:endParaRPr lang="en-US"/>
          </a:p>
        </p:txBody>
      </p:sp>
    </p:spTree>
    <p:extLst>
      <p:ext uri="{BB962C8B-B14F-4D97-AF65-F5344CB8AC3E}">
        <p14:creationId xmlns:p14="http://schemas.microsoft.com/office/powerpoint/2010/main" val="3484659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458200" y="212935"/>
            <a:ext cx="685800" cy="365125"/>
          </a:xfrm>
        </p:spPr>
        <p:txBody>
          <a:bodyPr/>
          <a:lstStyle>
            <a:lvl1pPr>
              <a:defRPr sz="1200" b="1">
                <a:solidFill>
                  <a:srgbClr val="531300"/>
                </a:solidFill>
                <a:latin typeface="Arial" panose="020B0604020202020204" pitchFamily="34" charset="0"/>
                <a:cs typeface="Arial" panose="020B0604020202020204" pitchFamily="34" charset="0"/>
              </a:defRPr>
            </a:lvl1pPr>
          </a:lstStyle>
          <a:p>
            <a:fld id="{ADF92879-A2B8-4088-AE47-C7CB4A466DAC}" type="slidenum">
              <a:rPr lang="en-US" smtClean="0"/>
              <a:pPr/>
              <a:t>‹#›</a:t>
            </a:fld>
            <a:endParaRPr lang="en-US" dirty="0"/>
          </a:p>
        </p:txBody>
      </p:sp>
    </p:spTree>
    <p:extLst>
      <p:ext uri="{BB962C8B-B14F-4D97-AF65-F5344CB8AC3E}">
        <p14:creationId xmlns:p14="http://schemas.microsoft.com/office/powerpoint/2010/main" val="1968044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B37FF48-80E1-4A9D-AF41-88F05D51CD96}"/>
              </a:ext>
            </a:extLst>
          </p:cNvPr>
          <p:cNvSpPr/>
          <p:nvPr userDrawn="1"/>
        </p:nvSpPr>
        <p:spPr>
          <a:xfrm>
            <a:off x="110" y="6292761"/>
            <a:ext cx="9147066" cy="575295"/>
          </a:xfrm>
          <a:prstGeom prst="rect">
            <a:avLst/>
          </a:prstGeom>
          <a:solidFill>
            <a:srgbClr val="FAC80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06883" y="219198"/>
            <a:ext cx="628657" cy="355477"/>
          </a:xfrm>
          <a:prstGeom prst="rect">
            <a:avLst/>
          </a:prstGeom>
        </p:spPr>
        <p:txBody>
          <a:bodyPr vert="horz" lIns="91440" tIns="45720" rIns="91440" bIns="45720" rtlCol="0" anchor="ctr"/>
          <a:lstStyle>
            <a:lvl1pPr algn="r">
              <a:defRPr sz="1200" b="1">
                <a:solidFill>
                  <a:srgbClr val="531300"/>
                </a:solidFill>
                <a:latin typeface="Arial" panose="020B0604020202020204" pitchFamily="34" charset="0"/>
                <a:cs typeface="Arial" panose="020B0604020202020204" pitchFamily="34" charset="0"/>
              </a:defRPr>
            </a:lvl1pPr>
          </a:lstStyle>
          <a:p>
            <a:fld id="{ADF92879-A2B8-4088-AE47-C7CB4A466DAC}" type="slidenum">
              <a:rPr lang="en-US" smtClean="0"/>
              <a:pPr/>
              <a:t>‹#›</a:t>
            </a:fld>
            <a:endParaRPr lang="en-US"/>
          </a:p>
        </p:txBody>
      </p:sp>
      <p:pic>
        <p:nvPicPr>
          <p:cNvPr id="8" name="Picture 2" descr="Image result for rowan university logo">
            <a:extLst>
              <a:ext uri="{FF2B5EF4-FFF2-40B4-BE49-F238E27FC236}">
                <a16:creationId xmlns:a16="http://schemas.microsoft.com/office/drawing/2014/main" id="{09F72ACF-E037-4317-819B-B6B6D79D9F1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82444" y="6326013"/>
            <a:ext cx="1994881" cy="51867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F6C8443-B746-4CAE-909D-046322101C97}"/>
              </a:ext>
            </a:extLst>
          </p:cNvPr>
          <p:cNvCxnSpPr>
            <a:cxnSpLocks/>
          </p:cNvCxnSpPr>
          <p:nvPr userDrawn="1"/>
        </p:nvCxnSpPr>
        <p:spPr>
          <a:xfrm flipH="1">
            <a:off x="-3066" y="609600"/>
            <a:ext cx="8509949" cy="0"/>
          </a:xfrm>
          <a:prstGeom prst="line">
            <a:avLst/>
          </a:prstGeom>
          <a:ln w="57150">
            <a:solidFill>
              <a:srgbClr val="5313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EE46D9-8368-41EC-97AD-B177EF28C711}"/>
              </a:ext>
            </a:extLst>
          </p:cNvPr>
          <p:cNvCxnSpPr>
            <a:cxnSpLocks/>
          </p:cNvCxnSpPr>
          <p:nvPr userDrawn="1"/>
        </p:nvCxnSpPr>
        <p:spPr>
          <a:xfrm flipH="1">
            <a:off x="8570383" y="609600"/>
            <a:ext cx="574691" cy="0"/>
          </a:xfrm>
          <a:prstGeom prst="line">
            <a:avLst/>
          </a:prstGeom>
          <a:ln w="57150">
            <a:solidFill>
              <a:srgbClr val="FAC80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BB4C03E-DCB2-45B5-9500-223170E4BA2E}"/>
              </a:ext>
            </a:extLst>
          </p:cNvPr>
          <p:cNvSpPr txBox="1"/>
          <p:nvPr userDrawn="1"/>
        </p:nvSpPr>
        <p:spPr>
          <a:xfrm>
            <a:off x="0" y="6371396"/>
            <a:ext cx="1885950" cy="461665"/>
          </a:xfrm>
          <a:prstGeom prst="rect">
            <a:avLst/>
          </a:prstGeom>
          <a:noFill/>
        </p:spPr>
        <p:txBody>
          <a:bodyPr wrap="square" rtlCol="0">
            <a:spAutoFit/>
          </a:bodyPr>
          <a:lstStyle/>
          <a:p>
            <a:r>
              <a:rPr lang="en-US" sz="1200" b="0" dirty="0">
                <a:solidFill>
                  <a:srgbClr val="531300"/>
                </a:solidFill>
                <a:latin typeface="Arial" panose="020B0604020202020204" pitchFamily="34" charset="0"/>
                <a:cs typeface="Arial" panose="020B0604020202020204" pitchFamily="34" charset="0"/>
              </a:rPr>
              <a:t>Mechanics of Advanced Materials Laboratory</a:t>
            </a:r>
          </a:p>
        </p:txBody>
      </p:sp>
    </p:spTree>
    <p:extLst>
      <p:ext uri="{BB962C8B-B14F-4D97-AF65-F5344CB8AC3E}">
        <p14:creationId xmlns:p14="http://schemas.microsoft.com/office/powerpoint/2010/main" val="261599919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5E9BD0-A8C4-495A-A350-45C9C9C57024}"/>
              </a:ext>
            </a:extLst>
          </p:cNvPr>
          <p:cNvSpPr>
            <a:spLocks noGrp="1"/>
          </p:cNvSpPr>
          <p:nvPr>
            <p:ph type="sldNum" sz="quarter" idx="12"/>
          </p:nvPr>
        </p:nvSpPr>
        <p:spPr/>
        <p:txBody>
          <a:bodyPr/>
          <a:lstStyle/>
          <a:p>
            <a:fld id="{ADF92879-A2B8-4088-AE47-C7CB4A466DAC}" type="slidenum">
              <a:rPr lang="en-US" smtClean="0"/>
              <a:pPr/>
              <a:t>1</a:t>
            </a:fld>
            <a:endParaRPr lang="en-US" dirty="0"/>
          </a:p>
        </p:txBody>
      </p:sp>
      <p:sp>
        <p:nvSpPr>
          <p:cNvPr id="3" name="Rectangle 2">
            <a:extLst>
              <a:ext uri="{FF2B5EF4-FFF2-40B4-BE49-F238E27FC236}">
                <a16:creationId xmlns:a16="http://schemas.microsoft.com/office/drawing/2014/main" id="{E6C90603-8435-4A7A-8DE4-75F9E69A4DE3}"/>
              </a:ext>
            </a:extLst>
          </p:cNvPr>
          <p:cNvSpPr/>
          <p:nvPr/>
        </p:nvSpPr>
        <p:spPr>
          <a:xfrm>
            <a:off x="0" y="212935"/>
            <a:ext cx="9144000" cy="691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8CC69EE-900C-43EB-BC8A-423E0BCC0F4C}"/>
              </a:ext>
            </a:extLst>
          </p:cNvPr>
          <p:cNvSpPr txBox="1"/>
          <p:nvPr/>
        </p:nvSpPr>
        <p:spPr>
          <a:xfrm>
            <a:off x="657807" y="716499"/>
            <a:ext cx="7828385" cy="2431435"/>
          </a:xfrm>
          <a:prstGeom prst="rect">
            <a:avLst/>
          </a:prstGeom>
          <a:noFill/>
        </p:spPr>
        <p:txBody>
          <a:bodyPr wrap="square" rtlCol="0">
            <a:spAutoFit/>
          </a:bodyPr>
          <a:lstStyle/>
          <a:p>
            <a:pPr algn="ctr"/>
            <a:r>
              <a:rPr lang="en-US" sz="4000" dirty="0">
                <a:solidFill>
                  <a:srgbClr val="531300"/>
                </a:solidFill>
                <a:latin typeface="Arial" panose="020B0604020202020204" pitchFamily="34" charset="0"/>
                <a:cs typeface="Arial" panose="020B0604020202020204" pitchFamily="34" charset="0"/>
              </a:rPr>
              <a:t>ASC Student Simulation Challenge 2021</a:t>
            </a:r>
          </a:p>
          <a:p>
            <a:pPr algn="ctr"/>
            <a:r>
              <a:rPr lang="en-US" sz="2400" dirty="0">
                <a:solidFill>
                  <a:srgbClr val="531300"/>
                </a:solidFill>
                <a:latin typeface="Arial" panose="020B0604020202020204" pitchFamily="34" charset="0"/>
                <a:cs typeface="Arial" panose="020B0604020202020204" pitchFamily="34" charset="0"/>
              </a:rPr>
              <a:t>Machine Learning Application to Design Co-cure Processing of Energy-Efficient Honeycomb Sandwich Composite Structures</a:t>
            </a:r>
          </a:p>
        </p:txBody>
      </p:sp>
      <p:sp>
        <p:nvSpPr>
          <p:cNvPr id="5" name="TextBox 4">
            <a:extLst>
              <a:ext uri="{FF2B5EF4-FFF2-40B4-BE49-F238E27FC236}">
                <a16:creationId xmlns:a16="http://schemas.microsoft.com/office/drawing/2014/main" id="{E812A1D8-6EA4-4C95-8DBE-E27C7FEDDD1E}"/>
              </a:ext>
            </a:extLst>
          </p:cNvPr>
          <p:cNvSpPr txBox="1"/>
          <p:nvPr/>
        </p:nvSpPr>
        <p:spPr>
          <a:xfrm>
            <a:off x="1" y="3511426"/>
            <a:ext cx="9144000" cy="1877437"/>
          </a:xfrm>
          <a:prstGeom prst="rect">
            <a:avLst/>
          </a:prstGeom>
          <a:noFill/>
        </p:spPr>
        <p:txBody>
          <a:bodyPr wrap="square" rtlCol="0">
            <a:spAutoFit/>
          </a:bodyPr>
          <a:lstStyle/>
          <a:p>
            <a:pPr algn="ctr"/>
            <a:r>
              <a:rPr lang="en-US" sz="2000" b="1" dirty="0">
                <a:solidFill>
                  <a:srgbClr val="531300"/>
                </a:solidFill>
                <a:latin typeface="Arial" panose="020B0604020202020204" pitchFamily="34" charset="0"/>
                <a:cs typeface="Arial" panose="020B0604020202020204" pitchFamily="34" charset="0"/>
              </a:rPr>
              <a:t>Nicholas Pagliocca, Kazi Zahir Uddin, Ibnaj Anamika Anni</a:t>
            </a:r>
          </a:p>
          <a:p>
            <a:pPr algn="ctr"/>
            <a:r>
              <a:rPr lang="en-US" sz="1600" dirty="0">
                <a:solidFill>
                  <a:srgbClr val="531300"/>
                </a:solidFill>
                <a:latin typeface="Arial" panose="020B0604020202020204" pitchFamily="34" charset="0"/>
                <a:cs typeface="Arial" panose="020B0604020202020204" pitchFamily="34" charset="0"/>
              </a:rPr>
              <a:t>Department of Mechanical Engineering</a:t>
            </a:r>
          </a:p>
          <a:p>
            <a:pPr algn="ctr"/>
            <a:r>
              <a:rPr lang="en-US" sz="1600" dirty="0">
                <a:solidFill>
                  <a:srgbClr val="531300"/>
                </a:solidFill>
                <a:latin typeface="Arial" panose="020B0604020202020204" pitchFamily="34" charset="0"/>
                <a:cs typeface="Arial" panose="020B0604020202020204" pitchFamily="34" charset="0"/>
              </a:rPr>
              <a:t>Rowan University</a:t>
            </a:r>
          </a:p>
          <a:p>
            <a:pPr algn="ctr"/>
            <a:r>
              <a:rPr lang="en-US" sz="1600" dirty="0">
                <a:solidFill>
                  <a:srgbClr val="531300"/>
                </a:solidFill>
                <a:latin typeface="Arial" panose="020B0604020202020204" pitchFamily="34" charset="0"/>
                <a:cs typeface="Arial" panose="020B0604020202020204" pitchFamily="34" charset="0"/>
              </a:rPr>
              <a:t>201 Mullica Hill Rd.</a:t>
            </a:r>
          </a:p>
          <a:p>
            <a:pPr algn="ctr"/>
            <a:r>
              <a:rPr lang="en-US" sz="1600" dirty="0">
                <a:solidFill>
                  <a:srgbClr val="531300"/>
                </a:solidFill>
                <a:latin typeface="Arial" panose="020B0604020202020204" pitchFamily="34" charset="0"/>
                <a:cs typeface="Arial" panose="020B0604020202020204" pitchFamily="34" charset="0"/>
              </a:rPr>
              <a:t>Glassboro, NJ, 08028, USA</a:t>
            </a:r>
          </a:p>
          <a:p>
            <a:pPr algn="ctr"/>
            <a:endParaRPr lang="en-US" sz="1600" dirty="0">
              <a:solidFill>
                <a:srgbClr val="531300"/>
              </a:solidFill>
              <a:latin typeface="Arial" panose="020B0604020202020204" pitchFamily="34" charset="0"/>
              <a:cs typeface="Arial" panose="020B0604020202020204" pitchFamily="34" charset="0"/>
            </a:endParaRPr>
          </a:p>
          <a:p>
            <a:pPr algn="ctr"/>
            <a:r>
              <a:rPr lang="en-US" sz="1600" dirty="0">
                <a:solidFill>
                  <a:srgbClr val="531300"/>
                </a:solidFill>
                <a:latin typeface="Arial" panose="020B0604020202020204" pitchFamily="34" charset="0"/>
                <a:cs typeface="Arial" panose="020B0604020202020204" pitchFamily="34" charset="0"/>
              </a:rPr>
              <a:t>Presenter: Nicholas Pagliocca</a:t>
            </a:r>
          </a:p>
        </p:txBody>
      </p:sp>
      <p:sp>
        <p:nvSpPr>
          <p:cNvPr id="6" name="TextBox 5">
            <a:extLst>
              <a:ext uri="{FF2B5EF4-FFF2-40B4-BE49-F238E27FC236}">
                <a16:creationId xmlns:a16="http://schemas.microsoft.com/office/drawing/2014/main" id="{C1917A53-5085-4960-84B4-A8D48E85A497}"/>
              </a:ext>
            </a:extLst>
          </p:cNvPr>
          <p:cNvSpPr txBox="1"/>
          <p:nvPr/>
        </p:nvSpPr>
        <p:spPr>
          <a:xfrm>
            <a:off x="2885094" y="5598467"/>
            <a:ext cx="3373809" cy="615553"/>
          </a:xfrm>
          <a:prstGeom prst="rect">
            <a:avLst/>
          </a:prstGeom>
          <a:noFill/>
        </p:spPr>
        <p:txBody>
          <a:bodyPr wrap="none" rtlCol="0">
            <a:spAutoFit/>
          </a:bodyPr>
          <a:lstStyle/>
          <a:p>
            <a:pPr algn="ctr"/>
            <a:r>
              <a:rPr lang="en-US" dirty="0">
                <a:solidFill>
                  <a:srgbClr val="531300"/>
                </a:solidFill>
                <a:latin typeface="Arial" panose="020B0604020202020204" pitchFamily="34" charset="0"/>
                <a:cs typeface="Arial" panose="020B0604020202020204" pitchFamily="34" charset="0"/>
              </a:rPr>
              <a:t>36</a:t>
            </a:r>
            <a:r>
              <a:rPr lang="en-US" baseline="30000" dirty="0">
                <a:solidFill>
                  <a:srgbClr val="531300"/>
                </a:solidFill>
                <a:latin typeface="Arial" panose="020B0604020202020204" pitchFamily="34" charset="0"/>
                <a:cs typeface="Arial" panose="020B0604020202020204" pitchFamily="34" charset="0"/>
              </a:rPr>
              <a:t>th</a:t>
            </a:r>
            <a:r>
              <a:rPr lang="en-US" dirty="0">
                <a:solidFill>
                  <a:srgbClr val="531300"/>
                </a:solidFill>
                <a:latin typeface="Arial" panose="020B0604020202020204" pitchFamily="34" charset="0"/>
                <a:cs typeface="Arial" panose="020B0604020202020204" pitchFamily="34" charset="0"/>
              </a:rPr>
              <a:t> ASC Technical Conference</a:t>
            </a:r>
          </a:p>
          <a:p>
            <a:pPr algn="ctr"/>
            <a:r>
              <a:rPr lang="en-US" sz="1600" dirty="0">
                <a:solidFill>
                  <a:srgbClr val="531300"/>
                </a:solidFill>
                <a:latin typeface="Arial" panose="020B0604020202020204" pitchFamily="34" charset="0"/>
                <a:cs typeface="Arial" panose="020B0604020202020204" pitchFamily="34" charset="0"/>
              </a:rPr>
              <a:t>September 19-22, 2021</a:t>
            </a:r>
          </a:p>
        </p:txBody>
      </p:sp>
    </p:spTree>
    <p:extLst>
      <p:ext uri="{BB962C8B-B14F-4D97-AF65-F5344CB8AC3E}">
        <p14:creationId xmlns:p14="http://schemas.microsoft.com/office/powerpoint/2010/main" val="341850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B9309F-CB31-4CE2-B1A2-71792B95FB5B}"/>
              </a:ext>
            </a:extLst>
          </p:cNvPr>
          <p:cNvSpPr>
            <a:spLocks noGrp="1"/>
          </p:cNvSpPr>
          <p:nvPr>
            <p:ph type="sldNum" sz="quarter" idx="12"/>
          </p:nvPr>
        </p:nvSpPr>
        <p:spPr/>
        <p:txBody>
          <a:bodyPr/>
          <a:lstStyle/>
          <a:p>
            <a:fld id="{ADF92879-A2B8-4088-AE47-C7CB4A466DAC}" type="slidenum">
              <a:rPr lang="en-US" smtClean="0"/>
              <a:pPr/>
              <a:t>2</a:t>
            </a:fld>
            <a:endParaRPr lang="en-US" dirty="0"/>
          </a:p>
        </p:txBody>
      </p:sp>
      <p:sp>
        <p:nvSpPr>
          <p:cNvPr id="3" name="TextBox 2">
            <a:extLst>
              <a:ext uri="{FF2B5EF4-FFF2-40B4-BE49-F238E27FC236}">
                <a16:creationId xmlns:a16="http://schemas.microsoft.com/office/drawing/2014/main" id="{D9C036A1-6F49-4311-A8CE-22F7EC3B74E6}"/>
              </a:ext>
            </a:extLst>
          </p:cNvPr>
          <p:cNvSpPr txBox="1"/>
          <p:nvPr/>
        </p:nvSpPr>
        <p:spPr>
          <a:xfrm>
            <a:off x="47625" y="92940"/>
            <a:ext cx="8429625" cy="461665"/>
          </a:xfrm>
          <a:prstGeom prst="rect">
            <a:avLst/>
          </a:prstGeom>
          <a:noFill/>
        </p:spPr>
        <p:txBody>
          <a:bodyPr wrap="square" rtlCol="0">
            <a:spAutoFit/>
          </a:bodyPr>
          <a:lstStyle/>
          <a:p>
            <a:r>
              <a:rPr lang="en-US" sz="2400" b="1" dirty="0">
                <a:solidFill>
                  <a:srgbClr val="531300"/>
                </a:solidFill>
                <a:latin typeface="Arial" panose="020B0604020202020204" pitchFamily="34" charset="0"/>
                <a:cs typeface="Arial" panose="020B0604020202020204" pitchFamily="34" charset="0"/>
              </a:rPr>
              <a:t>Introduction and Machine Learning Approach</a:t>
            </a:r>
          </a:p>
        </p:txBody>
      </p:sp>
      <p:sp>
        <p:nvSpPr>
          <p:cNvPr id="4" name="Rectangle 3">
            <a:extLst>
              <a:ext uri="{FF2B5EF4-FFF2-40B4-BE49-F238E27FC236}">
                <a16:creationId xmlns:a16="http://schemas.microsoft.com/office/drawing/2014/main" id="{208E723E-91A6-459F-AB11-3A555180B78A}"/>
              </a:ext>
            </a:extLst>
          </p:cNvPr>
          <p:cNvSpPr/>
          <p:nvPr/>
        </p:nvSpPr>
        <p:spPr>
          <a:xfrm>
            <a:off x="5635256" y="1101067"/>
            <a:ext cx="3125972" cy="715297"/>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D2C6236-167E-4589-97F5-B0F26685F986}"/>
              </a:ext>
            </a:extLst>
          </p:cNvPr>
          <p:cNvSpPr/>
          <p:nvPr/>
        </p:nvSpPr>
        <p:spPr>
          <a:xfrm>
            <a:off x="5635256" y="1816364"/>
            <a:ext cx="3125972" cy="71529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6590A64-D510-4AAA-9AB6-5ABE59AE1886}"/>
              </a:ext>
            </a:extLst>
          </p:cNvPr>
          <p:cNvSpPr/>
          <p:nvPr/>
        </p:nvSpPr>
        <p:spPr>
          <a:xfrm>
            <a:off x="5635256" y="2531661"/>
            <a:ext cx="3125972" cy="71529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FE5635F-EC0B-44F8-A9A1-9CB8275FD561}"/>
              </a:ext>
            </a:extLst>
          </p:cNvPr>
          <p:cNvSpPr/>
          <p:nvPr/>
        </p:nvSpPr>
        <p:spPr>
          <a:xfrm>
            <a:off x="7520379" y="1227883"/>
            <a:ext cx="489098"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x3</a:t>
            </a:r>
          </a:p>
        </p:txBody>
      </p:sp>
      <p:sp>
        <p:nvSpPr>
          <p:cNvPr id="8" name="Oval 7">
            <a:extLst>
              <a:ext uri="{FF2B5EF4-FFF2-40B4-BE49-F238E27FC236}">
                <a16:creationId xmlns:a16="http://schemas.microsoft.com/office/drawing/2014/main" id="{7D440275-58E2-4B7D-88C3-6D0AE4907298}"/>
              </a:ext>
            </a:extLst>
          </p:cNvPr>
          <p:cNvSpPr/>
          <p:nvPr/>
        </p:nvSpPr>
        <p:spPr>
          <a:xfrm>
            <a:off x="6207799" y="1227883"/>
            <a:ext cx="489098"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x1</a:t>
            </a:r>
          </a:p>
        </p:txBody>
      </p:sp>
      <p:sp>
        <p:nvSpPr>
          <p:cNvPr id="9" name="Oval 8">
            <a:extLst>
              <a:ext uri="{FF2B5EF4-FFF2-40B4-BE49-F238E27FC236}">
                <a16:creationId xmlns:a16="http://schemas.microsoft.com/office/drawing/2014/main" id="{A28C2575-1394-46BC-A4FF-E8B8810EC3A6}"/>
              </a:ext>
            </a:extLst>
          </p:cNvPr>
          <p:cNvSpPr/>
          <p:nvPr/>
        </p:nvSpPr>
        <p:spPr>
          <a:xfrm>
            <a:off x="8172239" y="1227883"/>
            <a:ext cx="489098"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x4</a:t>
            </a:r>
          </a:p>
        </p:txBody>
      </p:sp>
      <p:sp>
        <p:nvSpPr>
          <p:cNvPr id="10" name="Oval 9">
            <a:extLst>
              <a:ext uri="{FF2B5EF4-FFF2-40B4-BE49-F238E27FC236}">
                <a16:creationId xmlns:a16="http://schemas.microsoft.com/office/drawing/2014/main" id="{7103F97E-6CCA-4D2D-918F-8F9CA2529D26}"/>
              </a:ext>
            </a:extLst>
          </p:cNvPr>
          <p:cNvSpPr/>
          <p:nvPr/>
        </p:nvSpPr>
        <p:spPr>
          <a:xfrm>
            <a:off x="6864089" y="1227883"/>
            <a:ext cx="489098"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x2</a:t>
            </a:r>
          </a:p>
        </p:txBody>
      </p:sp>
      <p:sp>
        <p:nvSpPr>
          <p:cNvPr id="12" name="Oval 11">
            <a:extLst>
              <a:ext uri="{FF2B5EF4-FFF2-40B4-BE49-F238E27FC236}">
                <a16:creationId xmlns:a16="http://schemas.microsoft.com/office/drawing/2014/main" id="{7EA751E6-D70B-4586-BD68-B003F7650978}"/>
              </a:ext>
            </a:extLst>
          </p:cNvPr>
          <p:cNvSpPr/>
          <p:nvPr/>
        </p:nvSpPr>
        <p:spPr>
          <a:xfrm>
            <a:off x="6539451" y="1943179"/>
            <a:ext cx="489098"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h1</a:t>
            </a:r>
          </a:p>
        </p:txBody>
      </p:sp>
      <p:sp>
        <p:nvSpPr>
          <p:cNvPr id="13" name="Oval 12">
            <a:extLst>
              <a:ext uri="{FF2B5EF4-FFF2-40B4-BE49-F238E27FC236}">
                <a16:creationId xmlns:a16="http://schemas.microsoft.com/office/drawing/2014/main" id="{A2A5131F-3EC5-45B5-AC1A-DF0A81139743}"/>
              </a:ext>
            </a:extLst>
          </p:cNvPr>
          <p:cNvSpPr/>
          <p:nvPr/>
        </p:nvSpPr>
        <p:spPr>
          <a:xfrm>
            <a:off x="7896797" y="1943179"/>
            <a:ext cx="489098"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h3</a:t>
            </a:r>
          </a:p>
        </p:txBody>
      </p:sp>
      <p:sp>
        <p:nvSpPr>
          <p:cNvPr id="14" name="Oval 13">
            <a:extLst>
              <a:ext uri="{FF2B5EF4-FFF2-40B4-BE49-F238E27FC236}">
                <a16:creationId xmlns:a16="http://schemas.microsoft.com/office/drawing/2014/main" id="{87BBC413-DF8F-4620-BE21-1620BB6B6613}"/>
              </a:ext>
            </a:extLst>
          </p:cNvPr>
          <p:cNvSpPr/>
          <p:nvPr/>
        </p:nvSpPr>
        <p:spPr>
          <a:xfrm>
            <a:off x="7218124" y="1943899"/>
            <a:ext cx="489098"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h2</a:t>
            </a:r>
          </a:p>
        </p:txBody>
      </p:sp>
      <p:sp>
        <p:nvSpPr>
          <p:cNvPr id="15" name="Oval 14">
            <a:extLst>
              <a:ext uri="{FF2B5EF4-FFF2-40B4-BE49-F238E27FC236}">
                <a16:creationId xmlns:a16="http://schemas.microsoft.com/office/drawing/2014/main" id="{B9EEC814-15BA-4986-8B60-D2043999ABD5}"/>
              </a:ext>
            </a:extLst>
          </p:cNvPr>
          <p:cNvSpPr/>
          <p:nvPr/>
        </p:nvSpPr>
        <p:spPr>
          <a:xfrm>
            <a:off x="6696897" y="2670993"/>
            <a:ext cx="489098"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o1</a:t>
            </a:r>
          </a:p>
        </p:txBody>
      </p:sp>
      <p:sp>
        <p:nvSpPr>
          <p:cNvPr id="16" name="Oval 15">
            <a:extLst>
              <a:ext uri="{FF2B5EF4-FFF2-40B4-BE49-F238E27FC236}">
                <a16:creationId xmlns:a16="http://schemas.microsoft.com/office/drawing/2014/main" id="{FD711B4F-0202-4602-A322-34F69EDEDA2F}"/>
              </a:ext>
            </a:extLst>
          </p:cNvPr>
          <p:cNvSpPr/>
          <p:nvPr/>
        </p:nvSpPr>
        <p:spPr>
          <a:xfrm>
            <a:off x="7683141" y="2670993"/>
            <a:ext cx="489098" cy="4616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o2</a:t>
            </a:r>
          </a:p>
        </p:txBody>
      </p:sp>
      <p:cxnSp>
        <p:nvCxnSpPr>
          <p:cNvPr id="21" name="Straight Connector 20">
            <a:extLst>
              <a:ext uri="{FF2B5EF4-FFF2-40B4-BE49-F238E27FC236}">
                <a16:creationId xmlns:a16="http://schemas.microsoft.com/office/drawing/2014/main" id="{B54F4F37-1516-4B19-925A-80267F37F3A2}"/>
              </a:ext>
            </a:extLst>
          </p:cNvPr>
          <p:cNvCxnSpPr>
            <a:stCxn id="8" idx="5"/>
            <a:endCxn id="14" idx="0"/>
          </p:cNvCxnSpPr>
          <p:nvPr/>
        </p:nvCxnSpPr>
        <p:spPr>
          <a:xfrm>
            <a:off x="6625270" y="1621939"/>
            <a:ext cx="837403" cy="32196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7910798-011A-44A0-BD97-90B0C7767E9B}"/>
              </a:ext>
            </a:extLst>
          </p:cNvPr>
          <p:cNvCxnSpPr>
            <a:endCxn id="12" idx="0"/>
          </p:cNvCxnSpPr>
          <p:nvPr/>
        </p:nvCxnSpPr>
        <p:spPr>
          <a:xfrm>
            <a:off x="6625270" y="1621939"/>
            <a:ext cx="158730" cy="32124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71A6B41-0195-499E-8B80-B00E4C0D0371}"/>
              </a:ext>
            </a:extLst>
          </p:cNvPr>
          <p:cNvCxnSpPr>
            <a:stCxn id="10" idx="4"/>
            <a:endCxn id="12" idx="0"/>
          </p:cNvCxnSpPr>
          <p:nvPr/>
        </p:nvCxnSpPr>
        <p:spPr>
          <a:xfrm flipH="1">
            <a:off x="6784000" y="1689548"/>
            <a:ext cx="324638" cy="25363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82268BBF-1813-4175-8586-F79406C92B7A}"/>
              </a:ext>
            </a:extLst>
          </p:cNvPr>
          <p:cNvCxnSpPr>
            <a:endCxn id="14" idx="0"/>
          </p:cNvCxnSpPr>
          <p:nvPr/>
        </p:nvCxnSpPr>
        <p:spPr>
          <a:xfrm>
            <a:off x="7108638" y="1689548"/>
            <a:ext cx="354035" cy="25435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8C8A1DC-37CF-4E06-8EBB-7581B3924579}"/>
              </a:ext>
            </a:extLst>
          </p:cNvPr>
          <p:cNvCxnSpPr>
            <a:endCxn id="13" idx="0"/>
          </p:cNvCxnSpPr>
          <p:nvPr/>
        </p:nvCxnSpPr>
        <p:spPr>
          <a:xfrm>
            <a:off x="7108638" y="1689548"/>
            <a:ext cx="1032708" cy="253631"/>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AD1471A2-1CC7-4BA1-BCD0-171A13A41451}"/>
              </a:ext>
            </a:extLst>
          </p:cNvPr>
          <p:cNvCxnSpPr>
            <a:stCxn id="8" idx="5"/>
          </p:cNvCxnSpPr>
          <p:nvPr/>
        </p:nvCxnSpPr>
        <p:spPr>
          <a:xfrm>
            <a:off x="6625270" y="1621939"/>
            <a:ext cx="1516076" cy="32124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1153C47-0C70-4326-96FF-FE17C5B014B8}"/>
              </a:ext>
            </a:extLst>
          </p:cNvPr>
          <p:cNvCxnSpPr>
            <a:stCxn id="7" idx="4"/>
            <a:endCxn id="12" idx="0"/>
          </p:cNvCxnSpPr>
          <p:nvPr/>
        </p:nvCxnSpPr>
        <p:spPr>
          <a:xfrm flipH="1">
            <a:off x="6784000" y="1689548"/>
            <a:ext cx="980928" cy="25363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71006E13-99B6-469C-A4B2-9F5D6E9B3EDF}"/>
              </a:ext>
            </a:extLst>
          </p:cNvPr>
          <p:cNvCxnSpPr>
            <a:endCxn id="14" idx="0"/>
          </p:cNvCxnSpPr>
          <p:nvPr/>
        </p:nvCxnSpPr>
        <p:spPr>
          <a:xfrm flipH="1">
            <a:off x="7462673" y="1689548"/>
            <a:ext cx="244549" cy="25435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E113A66-DC74-4696-A87C-42B7CA37397C}"/>
              </a:ext>
            </a:extLst>
          </p:cNvPr>
          <p:cNvCxnSpPr>
            <a:endCxn id="13" idx="0"/>
          </p:cNvCxnSpPr>
          <p:nvPr/>
        </p:nvCxnSpPr>
        <p:spPr>
          <a:xfrm>
            <a:off x="7764928" y="1689548"/>
            <a:ext cx="376418" cy="253631"/>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D7C05BD-2FDA-4CAA-BBBC-3E996185D454}"/>
              </a:ext>
            </a:extLst>
          </p:cNvPr>
          <p:cNvCxnSpPr>
            <a:stCxn id="9" idx="4"/>
          </p:cNvCxnSpPr>
          <p:nvPr/>
        </p:nvCxnSpPr>
        <p:spPr>
          <a:xfrm flipH="1">
            <a:off x="6784000" y="1689548"/>
            <a:ext cx="1632788" cy="25363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4BE9040-F37F-4FAE-A69C-F8AF4F9FD626}"/>
              </a:ext>
            </a:extLst>
          </p:cNvPr>
          <p:cNvCxnSpPr>
            <a:stCxn id="9" idx="4"/>
            <a:endCxn id="14" idx="0"/>
          </p:cNvCxnSpPr>
          <p:nvPr/>
        </p:nvCxnSpPr>
        <p:spPr>
          <a:xfrm flipH="1">
            <a:off x="7462673" y="1689548"/>
            <a:ext cx="954115" cy="254351"/>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FFF91F5D-39FB-4C6C-9EC3-D6D9BE1BDD59}"/>
              </a:ext>
            </a:extLst>
          </p:cNvPr>
          <p:cNvCxnSpPr>
            <a:endCxn id="13" idx="0"/>
          </p:cNvCxnSpPr>
          <p:nvPr/>
        </p:nvCxnSpPr>
        <p:spPr>
          <a:xfrm flipH="1">
            <a:off x="8141346" y="1689548"/>
            <a:ext cx="275442" cy="25363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65ED231-AF7E-432F-A58B-C623A172D097}"/>
              </a:ext>
            </a:extLst>
          </p:cNvPr>
          <p:cNvCxnSpPr>
            <a:stCxn id="12" idx="4"/>
            <a:endCxn id="15" idx="0"/>
          </p:cNvCxnSpPr>
          <p:nvPr/>
        </p:nvCxnSpPr>
        <p:spPr>
          <a:xfrm>
            <a:off x="6784000" y="2404844"/>
            <a:ext cx="157446" cy="266149"/>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BB48B51D-C562-492C-B14F-70DC2992E08E}"/>
              </a:ext>
            </a:extLst>
          </p:cNvPr>
          <p:cNvCxnSpPr>
            <a:endCxn id="16" idx="0"/>
          </p:cNvCxnSpPr>
          <p:nvPr/>
        </p:nvCxnSpPr>
        <p:spPr>
          <a:xfrm>
            <a:off x="6784000" y="2404844"/>
            <a:ext cx="1143690" cy="266149"/>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51F5E0E5-92F6-4B6F-82CC-98A20A6C79F1}"/>
              </a:ext>
            </a:extLst>
          </p:cNvPr>
          <p:cNvCxnSpPr>
            <a:cxnSpLocks/>
            <a:stCxn id="14" idx="4"/>
            <a:endCxn id="15" idx="0"/>
          </p:cNvCxnSpPr>
          <p:nvPr/>
        </p:nvCxnSpPr>
        <p:spPr>
          <a:xfrm flipH="1">
            <a:off x="6941446" y="2405564"/>
            <a:ext cx="521227" cy="265429"/>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49E5312-D9CA-4CF4-9B39-FD4A3FFD5A97}"/>
              </a:ext>
            </a:extLst>
          </p:cNvPr>
          <p:cNvCxnSpPr>
            <a:stCxn id="14" idx="4"/>
            <a:endCxn id="16" idx="0"/>
          </p:cNvCxnSpPr>
          <p:nvPr/>
        </p:nvCxnSpPr>
        <p:spPr>
          <a:xfrm>
            <a:off x="7462673" y="2405564"/>
            <a:ext cx="465017" cy="265429"/>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3E943E0E-3276-4348-A84F-2BC17F95204D}"/>
              </a:ext>
            </a:extLst>
          </p:cNvPr>
          <p:cNvCxnSpPr>
            <a:stCxn id="13" idx="4"/>
            <a:endCxn id="15" idx="0"/>
          </p:cNvCxnSpPr>
          <p:nvPr/>
        </p:nvCxnSpPr>
        <p:spPr>
          <a:xfrm flipH="1">
            <a:off x="6941446" y="2404844"/>
            <a:ext cx="1199900" cy="266149"/>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EC8CCD-E1D1-4E59-9B1B-7F5069F09326}"/>
              </a:ext>
            </a:extLst>
          </p:cNvPr>
          <p:cNvCxnSpPr>
            <a:endCxn id="16" idx="0"/>
          </p:cNvCxnSpPr>
          <p:nvPr/>
        </p:nvCxnSpPr>
        <p:spPr>
          <a:xfrm flipH="1">
            <a:off x="7927690" y="2404844"/>
            <a:ext cx="213656" cy="266149"/>
          </a:xfrm>
          <a:prstGeom prst="line">
            <a:avLst/>
          </a:prstGeom>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91C1A98E-E21B-47FE-B9C7-E59C15C300E1}"/>
              </a:ext>
            </a:extLst>
          </p:cNvPr>
          <p:cNvSpPr txBox="1"/>
          <p:nvPr/>
        </p:nvSpPr>
        <p:spPr>
          <a:xfrm>
            <a:off x="5648226" y="1191328"/>
            <a:ext cx="601940" cy="523220"/>
          </a:xfrm>
          <a:prstGeom prst="rect">
            <a:avLst/>
          </a:prstGeom>
          <a:noFill/>
        </p:spPr>
        <p:txBody>
          <a:bodyPr wrap="square" rtlCol="0">
            <a:spAutoFit/>
          </a:bodyPr>
          <a:lstStyle/>
          <a:p>
            <a:pPr algn="ctr"/>
            <a:r>
              <a:rPr lang="en-US" sz="1400" dirty="0"/>
              <a:t>Input</a:t>
            </a:r>
          </a:p>
          <a:p>
            <a:pPr algn="ctr"/>
            <a:r>
              <a:rPr lang="en-US" sz="1400" dirty="0"/>
              <a:t>Layer</a:t>
            </a:r>
          </a:p>
        </p:txBody>
      </p:sp>
      <p:sp>
        <p:nvSpPr>
          <p:cNvPr id="59" name="TextBox 58">
            <a:extLst>
              <a:ext uri="{FF2B5EF4-FFF2-40B4-BE49-F238E27FC236}">
                <a16:creationId xmlns:a16="http://schemas.microsoft.com/office/drawing/2014/main" id="{F9C8A31A-4FCE-4A52-9C4B-D2750FFDDEE5}"/>
              </a:ext>
            </a:extLst>
          </p:cNvPr>
          <p:cNvSpPr txBox="1"/>
          <p:nvPr/>
        </p:nvSpPr>
        <p:spPr>
          <a:xfrm>
            <a:off x="5572365" y="1933839"/>
            <a:ext cx="794709" cy="523220"/>
          </a:xfrm>
          <a:prstGeom prst="rect">
            <a:avLst/>
          </a:prstGeom>
          <a:noFill/>
        </p:spPr>
        <p:txBody>
          <a:bodyPr wrap="square" rtlCol="0">
            <a:spAutoFit/>
          </a:bodyPr>
          <a:lstStyle/>
          <a:p>
            <a:pPr algn="ctr"/>
            <a:r>
              <a:rPr lang="en-US" sz="1400" dirty="0"/>
              <a:t>Hidden</a:t>
            </a:r>
          </a:p>
          <a:p>
            <a:pPr algn="ctr"/>
            <a:r>
              <a:rPr lang="en-US" sz="1400" dirty="0"/>
              <a:t>Layer</a:t>
            </a:r>
          </a:p>
        </p:txBody>
      </p:sp>
      <p:sp>
        <p:nvSpPr>
          <p:cNvPr id="60" name="TextBox 59">
            <a:extLst>
              <a:ext uri="{FF2B5EF4-FFF2-40B4-BE49-F238E27FC236}">
                <a16:creationId xmlns:a16="http://schemas.microsoft.com/office/drawing/2014/main" id="{91D017F9-FE08-4D33-A4D4-81BEF791E4EE}"/>
              </a:ext>
            </a:extLst>
          </p:cNvPr>
          <p:cNvSpPr txBox="1"/>
          <p:nvPr/>
        </p:nvSpPr>
        <p:spPr>
          <a:xfrm>
            <a:off x="5540349" y="2639961"/>
            <a:ext cx="858740" cy="523220"/>
          </a:xfrm>
          <a:prstGeom prst="rect">
            <a:avLst/>
          </a:prstGeom>
          <a:noFill/>
        </p:spPr>
        <p:txBody>
          <a:bodyPr wrap="square" rtlCol="0">
            <a:spAutoFit/>
          </a:bodyPr>
          <a:lstStyle/>
          <a:p>
            <a:pPr algn="ctr"/>
            <a:r>
              <a:rPr lang="en-US" sz="1400" dirty="0"/>
              <a:t>Output</a:t>
            </a:r>
          </a:p>
          <a:p>
            <a:pPr algn="ctr"/>
            <a:r>
              <a:rPr lang="en-US" sz="1400" dirty="0"/>
              <a:t>Layer</a:t>
            </a:r>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D12AE573-3BCF-4941-8FEF-2093C144CF68}"/>
                  </a:ext>
                </a:extLst>
              </p:cNvPr>
              <p:cNvSpPr txBox="1"/>
              <p:nvPr/>
            </p:nvSpPr>
            <p:spPr>
              <a:xfrm>
                <a:off x="4006631" y="2035511"/>
                <a:ext cx="12532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1" i="1" smtClean="0">
                          <a:latin typeface="Cambria Math" panose="02040503050406030204" pitchFamily="18" charset="0"/>
                        </a:rPr>
                        <m:t>𝑾𝒙</m:t>
                      </m:r>
                      <m:r>
                        <a:rPr lang="en-US" b="0" i="1" smtClean="0">
                          <a:latin typeface="Cambria Math" panose="02040503050406030204" pitchFamily="18" charset="0"/>
                        </a:rPr>
                        <m:t>+</m:t>
                      </m:r>
                      <m:r>
                        <a:rPr lang="en-US" b="1" i="1" smtClean="0">
                          <a:latin typeface="Cambria Math" panose="02040503050406030204" pitchFamily="18" charset="0"/>
                        </a:rPr>
                        <m:t>𝒃</m:t>
                      </m:r>
                    </m:oMath>
                  </m:oMathPara>
                </a14:m>
                <a:endParaRPr lang="en-US" b="1" dirty="0"/>
              </a:p>
            </p:txBody>
          </p:sp>
        </mc:Choice>
        <mc:Fallback>
          <p:sp>
            <p:nvSpPr>
              <p:cNvPr id="67" name="TextBox 66">
                <a:extLst>
                  <a:ext uri="{FF2B5EF4-FFF2-40B4-BE49-F238E27FC236}">
                    <a16:creationId xmlns:a16="http://schemas.microsoft.com/office/drawing/2014/main" id="{D12AE573-3BCF-4941-8FEF-2093C144CF68}"/>
                  </a:ext>
                </a:extLst>
              </p:cNvPr>
              <p:cNvSpPr txBox="1">
                <a:spLocks noRot="1" noChangeAspect="1" noMove="1" noResize="1" noEditPoints="1" noAdjustHandles="1" noChangeArrowheads="1" noChangeShapeType="1" noTextEdit="1"/>
              </p:cNvSpPr>
              <p:nvPr/>
            </p:nvSpPr>
            <p:spPr>
              <a:xfrm>
                <a:off x="4006631" y="2035511"/>
                <a:ext cx="1253292" cy="276999"/>
              </a:xfrm>
              <a:prstGeom prst="rect">
                <a:avLst/>
              </a:prstGeom>
              <a:blipFill>
                <a:blip r:embed="rId2"/>
                <a:stretch>
                  <a:fillRect l="-4854" t="-26667" r="-4854" b="-26667"/>
                </a:stretch>
              </a:blipFill>
            </p:spPr>
            <p:txBody>
              <a:bodyPr/>
              <a:lstStyle/>
              <a:p>
                <a:r>
                  <a:rPr lang="en-US">
                    <a:noFill/>
                  </a:rPr>
                  <a:t> </a:t>
                </a:r>
              </a:p>
            </p:txBody>
          </p:sp>
        </mc:Fallback>
      </mc:AlternateContent>
      <p:sp>
        <p:nvSpPr>
          <p:cNvPr id="68" name="Left Brace 67">
            <a:extLst>
              <a:ext uri="{FF2B5EF4-FFF2-40B4-BE49-F238E27FC236}">
                <a16:creationId xmlns:a16="http://schemas.microsoft.com/office/drawing/2014/main" id="{E0510492-0769-4879-B91D-CCB18FF4BB08}"/>
              </a:ext>
            </a:extLst>
          </p:cNvPr>
          <p:cNvSpPr/>
          <p:nvPr/>
        </p:nvSpPr>
        <p:spPr>
          <a:xfrm>
            <a:off x="5294009" y="1101067"/>
            <a:ext cx="254144" cy="214589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73" name="Straight Arrow Connector 72">
            <a:extLst>
              <a:ext uri="{FF2B5EF4-FFF2-40B4-BE49-F238E27FC236}">
                <a16:creationId xmlns:a16="http://schemas.microsoft.com/office/drawing/2014/main" id="{BD22644F-0D5B-496B-9B8A-688C4645C66E}"/>
              </a:ext>
            </a:extLst>
          </p:cNvPr>
          <p:cNvCxnSpPr>
            <a:cxnSpLocks/>
          </p:cNvCxnSpPr>
          <p:nvPr/>
        </p:nvCxnSpPr>
        <p:spPr>
          <a:xfrm flipH="1">
            <a:off x="8761228" y="1816363"/>
            <a:ext cx="2445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78DC267F-B963-4373-9014-D234BEE39EFE}"/>
              </a:ext>
            </a:extLst>
          </p:cNvPr>
          <p:cNvCxnSpPr>
            <a:cxnSpLocks/>
          </p:cNvCxnSpPr>
          <p:nvPr/>
        </p:nvCxnSpPr>
        <p:spPr>
          <a:xfrm flipH="1">
            <a:off x="8748823" y="2540018"/>
            <a:ext cx="2445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Oval 78">
            <a:extLst>
              <a:ext uri="{FF2B5EF4-FFF2-40B4-BE49-F238E27FC236}">
                <a16:creationId xmlns:a16="http://schemas.microsoft.com/office/drawing/2014/main" id="{181A7536-ECC9-4D7B-BE67-450998C56490}"/>
              </a:ext>
            </a:extLst>
          </p:cNvPr>
          <p:cNvSpPr/>
          <p:nvPr/>
        </p:nvSpPr>
        <p:spPr>
          <a:xfrm>
            <a:off x="5513788" y="3429000"/>
            <a:ext cx="1270212" cy="64155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ReLu</a:t>
            </a:r>
            <a:endParaRPr lang="en-US" dirty="0">
              <a:solidFill>
                <a:schemeClr val="tx1"/>
              </a:solidFill>
            </a:endParaRPr>
          </a:p>
        </p:txBody>
      </p:sp>
      <p:sp>
        <p:nvSpPr>
          <p:cNvPr id="80" name="Oval 79">
            <a:extLst>
              <a:ext uri="{FF2B5EF4-FFF2-40B4-BE49-F238E27FC236}">
                <a16:creationId xmlns:a16="http://schemas.microsoft.com/office/drawing/2014/main" id="{F22FD266-738E-4C5C-9408-81AF7A78DDB4}"/>
              </a:ext>
            </a:extLst>
          </p:cNvPr>
          <p:cNvSpPr/>
          <p:nvPr/>
        </p:nvSpPr>
        <p:spPr>
          <a:xfrm>
            <a:off x="7058300" y="3429000"/>
            <a:ext cx="1738780" cy="641555"/>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Batch </a:t>
            </a:r>
          </a:p>
          <a:p>
            <a:pPr algn="ctr"/>
            <a:r>
              <a:rPr lang="en-US" sz="1400" dirty="0">
                <a:solidFill>
                  <a:schemeClr val="tx1"/>
                </a:solidFill>
              </a:rPr>
              <a:t>Normalization</a:t>
            </a:r>
          </a:p>
        </p:txBody>
      </p:sp>
      <p:sp>
        <p:nvSpPr>
          <p:cNvPr id="81" name="TextBox 80">
            <a:extLst>
              <a:ext uri="{FF2B5EF4-FFF2-40B4-BE49-F238E27FC236}">
                <a16:creationId xmlns:a16="http://schemas.microsoft.com/office/drawing/2014/main" id="{8BD16188-A4CF-4462-AF99-2759A053CC73}"/>
              </a:ext>
            </a:extLst>
          </p:cNvPr>
          <p:cNvSpPr txBox="1"/>
          <p:nvPr/>
        </p:nvSpPr>
        <p:spPr>
          <a:xfrm>
            <a:off x="6785094" y="3565111"/>
            <a:ext cx="433030" cy="369332"/>
          </a:xfrm>
          <a:prstGeom prst="rect">
            <a:avLst/>
          </a:prstGeom>
          <a:noFill/>
        </p:spPr>
        <p:txBody>
          <a:bodyPr wrap="square" rtlCol="0">
            <a:spAutoFit/>
          </a:bodyPr>
          <a:lstStyle/>
          <a:p>
            <a:r>
              <a:rPr lang="en-US" dirty="0"/>
              <a:t>+</a:t>
            </a:r>
          </a:p>
        </p:txBody>
      </p:sp>
      <p:cxnSp>
        <p:nvCxnSpPr>
          <p:cNvPr id="85" name="Straight Connector 84">
            <a:extLst>
              <a:ext uri="{FF2B5EF4-FFF2-40B4-BE49-F238E27FC236}">
                <a16:creationId xmlns:a16="http://schemas.microsoft.com/office/drawing/2014/main" id="{FDCDF25D-A564-4962-9E71-7588815E1EAB}"/>
              </a:ext>
            </a:extLst>
          </p:cNvPr>
          <p:cNvCxnSpPr>
            <a:cxnSpLocks/>
            <a:stCxn id="80" idx="6"/>
          </p:cNvCxnSpPr>
          <p:nvPr/>
        </p:nvCxnSpPr>
        <p:spPr>
          <a:xfrm flipV="1">
            <a:off x="8797080" y="3749777"/>
            <a:ext cx="208697" cy="1"/>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1979C625-3628-4124-B3D6-C646175A0352}"/>
              </a:ext>
            </a:extLst>
          </p:cNvPr>
          <p:cNvCxnSpPr/>
          <p:nvPr/>
        </p:nvCxnSpPr>
        <p:spPr>
          <a:xfrm>
            <a:off x="9005777" y="1816363"/>
            <a:ext cx="0" cy="1933414"/>
          </a:xfrm>
          <a:prstGeom prst="line">
            <a:avLst/>
          </a:prstGeom>
        </p:spPr>
        <p:style>
          <a:lnRef idx="1">
            <a:schemeClr val="dk1"/>
          </a:lnRef>
          <a:fillRef idx="0">
            <a:schemeClr val="dk1"/>
          </a:fillRef>
          <a:effectRef idx="0">
            <a:schemeClr val="dk1"/>
          </a:effectRef>
          <a:fontRef idx="minor">
            <a:schemeClr val="tx1"/>
          </a:fontRef>
        </p:style>
      </p:cxnSp>
      <p:pic>
        <p:nvPicPr>
          <p:cNvPr id="93" name="Picture 92">
            <a:extLst>
              <a:ext uri="{FF2B5EF4-FFF2-40B4-BE49-F238E27FC236}">
                <a16:creationId xmlns:a16="http://schemas.microsoft.com/office/drawing/2014/main" id="{E84B820B-B4E8-4FF4-9ABB-782F9A4F5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084" y="4863805"/>
            <a:ext cx="7379079" cy="749339"/>
          </a:xfrm>
          <a:prstGeom prst="rect">
            <a:avLst/>
          </a:prstGeom>
        </p:spPr>
      </p:pic>
      <p:sp>
        <p:nvSpPr>
          <p:cNvPr id="94" name="TextBox 93">
            <a:extLst>
              <a:ext uri="{FF2B5EF4-FFF2-40B4-BE49-F238E27FC236}">
                <a16:creationId xmlns:a16="http://schemas.microsoft.com/office/drawing/2014/main" id="{AEECB147-E55A-4D60-AA8E-9B99184CC889}"/>
              </a:ext>
            </a:extLst>
          </p:cNvPr>
          <p:cNvSpPr txBox="1"/>
          <p:nvPr/>
        </p:nvSpPr>
        <p:spPr>
          <a:xfrm>
            <a:off x="24153" y="993356"/>
            <a:ext cx="3958266" cy="3323987"/>
          </a:xfrm>
          <a:prstGeom prst="rect">
            <a:avLst/>
          </a:prstGeom>
          <a:noFill/>
        </p:spPr>
        <p:txBody>
          <a:bodyPr wrap="square" rtlCol="0">
            <a:spAutoFit/>
          </a:bodyPr>
          <a:lstStyle/>
          <a:p>
            <a:pPr marL="285750" indent="-285750">
              <a:buFontTx/>
              <a:buChar char="-"/>
            </a:pPr>
            <a:r>
              <a:rPr lang="en-US" sz="1600" dirty="0"/>
              <a:t>A Multilayer Perceptron (MLP) is utilized to understand the correlations from the inputs and outputs for a regression type machine learning problem.</a:t>
            </a:r>
          </a:p>
          <a:p>
            <a:pPr marL="285750" indent="-285750">
              <a:buFontTx/>
              <a:buChar char="-"/>
            </a:pPr>
            <a:r>
              <a:rPr lang="en-US" sz="1600" dirty="0"/>
              <a:t>Trained network parameters are used to understand which process parameter impact the Co-cure cycle the most.</a:t>
            </a:r>
          </a:p>
          <a:p>
            <a:pPr marL="285750" indent="-285750">
              <a:buFontTx/>
              <a:buChar char="-"/>
            </a:pPr>
            <a:r>
              <a:rPr lang="en-US" sz="1600" dirty="0"/>
              <a:t>Optimal input parameters are determined via input tuning to maximize an objective function considering the face sheet consolidation level, bond line porosity, and total  cure cycle time.</a:t>
            </a:r>
          </a:p>
          <a:p>
            <a:pPr marL="285750" indent="-285750">
              <a:buFontTx/>
              <a:buChar char="-"/>
            </a:pPr>
            <a:endParaRPr lang="en-US" dirty="0"/>
          </a:p>
        </p:txBody>
      </p:sp>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965A19C2-2743-4756-B184-DE82398F9735}"/>
                  </a:ext>
                </a:extLst>
              </p:cNvPr>
              <p:cNvSpPr txBox="1"/>
              <p:nvPr/>
            </p:nvSpPr>
            <p:spPr>
              <a:xfrm>
                <a:off x="6102781" y="4328408"/>
                <a:ext cx="21664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1" i="1" smtClean="0">
                          <a:latin typeface="Cambria Math" panose="02040503050406030204" pitchFamily="18" charset="0"/>
                        </a:rPr>
                        <m:t>𝝓</m:t>
                      </m:r>
                      <m:r>
                        <a:rPr lang="en-US" b="0" i="1" smtClean="0">
                          <a:latin typeface="Cambria Math" panose="02040503050406030204" pitchFamily="18" charset="0"/>
                        </a:rPr>
                        <m:t>(</m:t>
                      </m:r>
                      <m:r>
                        <a:rPr lang="en-US" b="0" i="1" smtClean="0">
                          <a:latin typeface="Cambria Math" panose="02040503050406030204" pitchFamily="18" charset="0"/>
                        </a:rPr>
                        <m:t>𝐵𝑁</m:t>
                      </m:r>
                      <m:r>
                        <a:rPr lang="en-US" b="0" i="1" smtClean="0">
                          <a:latin typeface="Cambria Math" panose="02040503050406030204" pitchFamily="18" charset="0"/>
                        </a:rPr>
                        <m:t>(</m:t>
                      </m:r>
                      <m:r>
                        <a:rPr lang="en-US" b="1" i="1" smtClean="0">
                          <a:latin typeface="Cambria Math" panose="02040503050406030204" pitchFamily="18" charset="0"/>
                        </a:rPr>
                        <m:t>𝑾𝒙</m:t>
                      </m:r>
                      <m:r>
                        <a:rPr lang="en-US" b="0" i="1" smtClean="0">
                          <a:latin typeface="Cambria Math" panose="02040503050406030204" pitchFamily="18" charset="0"/>
                        </a:rPr>
                        <m:t>+</m:t>
                      </m:r>
                      <m:r>
                        <a:rPr lang="en-US" b="1" i="1" smtClean="0">
                          <a:latin typeface="Cambria Math" panose="02040503050406030204" pitchFamily="18" charset="0"/>
                        </a:rPr>
                        <m:t>𝒃</m:t>
                      </m:r>
                      <m:r>
                        <a:rPr lang="en-US" b="1" i="1" smtClean="0">
                          <a:latin typeface="Cambria Math" panose="02040503050406030204" pitchFamily="18" charset="0"/>
                        </a:rPr>
                        <m:t>))</m:t>
                      </m:r>
                    </m:oMath>
                  </m:oMathPara>
                </a14:m>
                <a:endParaRPr lang="en-US" b="1" dirty="0"/>
              </a:p>
            </p:txBody>
          </p:sp>
        </mc:Choice>
        <mc:Fallback>
          <p:sp>
            <p:nvSpPr>
              <p:cNvPr id="95" name="TextBox 94">
                <a:extLst>
                  <a:ext uri="{FF2B5EF4-FFF2-40B4-BE49-F238E27FC236}">
                    <a16:creationId xmlns:a16="http://schemas.microsoft.com/office/drawing/2014/main" id="{965A19C2-2743-4756-B184-DE82398F9735}"/>
                  </a:ext>
                </a:extLst>
              </p:cNvPr>
              <p:cNvSpPr txBox="1">
                <a:spLocks noRot="1" noChangeAspect="1" noMove="1" noResize="1" noEditPoints="1" noAdjustHandles="1" noChangeArrowheads="1" noChangeShapeType="1" noTextEdit="1"/>
              </p:cNvSpPr>
              <p:nvPr/>
            </p:nvSpPr>
            <p:spPr>
              <a:xfrm>
                <a:off x="6102781" y="4328408"/>
                <a:ext cx="2166427" cy="276999"/>
              </a:xfrm>
              <a:prstGeom prst="rect">
                <a:avLst/>
              </a:prstGeom>
              <a:blipFill>
                <a:blip r:embed="rId4"/>
                <a:stretch>
                  <a:fillRect l="-1972" t="-24444" r="-3380" b="-35556"/>
                </a:stretch>
              </a:blipFill>
            </p:spPr>
            <p:txBody>
              <a:bodyPr/>
              <a:lstStyle/>
              <a:p>
                <a:r>
                  <a:rPr lang="en-US">
                    <a:noFill/>
                  </a:rPr>
                  <a:t> </a:t>
                </a:r>
              </a:p>
            </p:txBody>
          </p:sp>
        </mc:Fallback>
      </mc:AlternateContent>
      <p:sp>
        <p:nvSpPr>
          <p:cNvPr id="96" name="TextBox 95">
            <a:extLst>
              <a:ext uri="{FF2B5EF4-FFF2-40B4-BE49-F238E27FC236}">
                <a16:creationId xmlns:a16="http://schemas.microsoft.com/office/drawing/2014/main" id="{06AE14DE-D14E-4CA8-81E0-B7D71E097950}"/>
              </a:ext>
            </a:extLst>
          </p:cNvPr>
          <p:cNvSpPr txBox="1"/>
          <p:nvPr/>
        </p:nvSpPr>
        <p:spPr>
          <a:xfrm>
            <a:off x="3877480" y="1870733"/>
            <a:ext cx="254144" cy="369332"/>
          </a:xfrm>
          <a:prstGeom prst="rect">
            <a:avLst/>
          </a:prstGeom>
          <a:noFill/>
        </p:spPr>
        <p:txBody>
          <a:bodyPr wrap="square" rtlCol="0">
            <a:spAutoFit/>
          </a:bodyPr>
          <a:lstStyle/>
          <a:p>
            <a:r>
              <a:rPr lang="en-US" dirty="0"/>
              <a:t>*</a:t>
            </a:r>
          </a:p>
        </p:txBody>
      </p:sp>
      <p:sp>
        <p:nvSpPr>
          <p:cNvPr id="97" name="TextBox 96">
            <a:extLst>
              <a:ext uri="{FF2B5EF4-FFF2-40B4-BE49-F238E27FC236}">
                <a16:creationId xmlns:a16="http://schemas.microsoft.com/office/drawing/2014/main" id="{61FCA457-F8F4-4011-A933-23C7AFA7B698}"/>
              </a:ext>
            </a:extLst>
          </p:cNvPr>
          <p:cNvSpPr txBox="1"/>
          <p:nvPr/>
        </p:nvSpPr>
        <p:spPr>
          <a:xfrm>
            <a:off x="5898352" y="4188128"/>
            <a:ext cx="254144" cy="369332"/>
          </a:xfrm>
          <a:prstGeom prst="rect">
            <a:avLst/>
          </a:prstGeom>
          <a:noFill/>
        </p:spPr>
        <p:txBody>
          <a:bodyPr wrap="square" rtlCol="0">
            <a:spAutoFit/>
          </a:bodyPr>
          <a:lstStyle/>
          <a:p>
            <a:r>
              <a:rPr lang="en-US" dirty="0"/>
              <a:t>*</a:t>
            </a:r>
          </a:p>
        </p:txBody>
      </p:sp>
      <p:sp>
        <p:nvSpPr>
          <p:cNvPr id="98" name="Left Brace 97">
            <a:extLst>
              <a:ext uri="{FF2B5EF4-FFF2-40B4-BE49-F238E27FC236}">
                <a16:creationId xmlns:a16="http://schemas.microsoft.com/office/drawing/2014/main" id="{E5C79CDF-4F54-4986-A979-8EFFE0CF1DF0}"/>
              </a:ext>
            </a:extLst>
          </p:cNvPr>
          <p:cNvSpPr/>
          <p:nvPr/>
        </p:nvSpPr>
        <p:spPr>
          <a:xfrm rot="16200000">
            <a:off x="7010437" y="2566551"/>
            <a:ext cx="254144" cy="324744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401BF708-AE1F-4E7F-A0BE-4DCC63EDC40F}"/>
                  </a:ext>
                </a:extLst>
              </p:cNvPr>
              <p:cNvSpPr txBox="1"/>
              <p:nvPr/>
            </p:nvSpPr>
            <p:spPr>
              <a:xfrm>
                <a:off x="5636319" y="5762941"/>
                <a:ext cx="3551519" cy="523220"/>
              </a:xfrm>
              <a:prstGeom prst="rect">
                <a:avLst/>
              </a:prstGeom>
              <a:noFill/>
            </p:spPr>
            <p:txBody>
              <a:bodyPr wrap="square" rtlCol="0">
                <a:spAutoFit/>
              </a:bodyPr>
              <a:lstStyle/>
              <a:p>
                <a:r>
                  <a:rPr lang="en-US" sz="900" dirty="0"/>
                  <a:t>Where </a:t>
                </a:r>
                <a14:m>
                  <m:oMath xmlns:m="http://schemas.openxmlformats.org/officeDocument/2006/math">
                    <m:acc>
                      <m:accPr>
                        <m:chr m:val="̂"/>
                        <m:ctrlPr>
                          <a:rPr lang="en-US" sz="900" i="1" smtClean="0">
                            <a:latin typeface="Cambria Math" panose="02040503050406030204" pitchFamily="18" charset="0"/>
                          </a:rPr>
                        </m:ctrlPr>
                      </m:accPr>
                      <m:e>
                        <m:r>
                          <a:rPr lang="en-US" sz="900" b="0" i="1" smtClean="0">
                            <a:latin typeface="Cambria Math" panose="02040503050406030204" pitchFamily="18" charset="0"/>
                          </a:rPr>
                          <m:t>𝑦</m:t>
                        </m:r>
                      </m:e>
                    </m:acc>
                  </m:oMath>
                </a14:m>
                <a:r>
                  <a:rPr lang="en-US" sz="900" dirty="0"/>
                  <a:t> is the predicted layer output, W is the weight matrix, x are the layer inputs, b is the bias vector, BN is a batch normalization operation, and </a:t>
                </a:r>
                <a14:m>
                  <m:oMath xmlns:m="http://schemas.openxmlformats.org/officeDocument/2006/math">
                    <m:r>
                      <a:rPr lang="en-US" sz="900" b="0" i="1" smtClean="0">
                        <a:latin typeface="Cambria Math" panose="02040503050406030204" pitchFamily="18" charset="0"/>
                      </a:rPr>
                      <m:t>𝜙</m:t>
                    </m:r>
                  </m:oMath>
                </a14:m>
                <a:r>
                  <a:rPr lang="en-US" sz="900" dirty="0"/>
                  <a:t> is a nonlinear activation function. See source</a:t>
                </a:r>
                <a:r>
                  <a:rPr lang="en-US" sz="1000" dirty="0"/>
                  <a:t> *.</a:t>
                </a:r>
                <a:endParaRPr lang="en-US" sz="900" dirty="0"/>
              </a:p>
            </p:txBody>
          </p:sp>
        </mc:Choice>
        <mc:Fallback>
          <p:sp>
            <p:nvSpPr>
              <p:cNvPr id="99" name="TextBox 98">
                <a:extLst>
                  <a:ext uri="{FF2B5EF4-FFF2-40B4-BE49-F238E27FC236}">
                    <a16:creationId xmlns:a16="http://schemas.microsoft.com/office/drawing/2014/main" id="{401BF708-AE1F-4E7F-A0BE-4DCC63EDC40F}"/>
                  </a:ext>
                </a:extLst>
              </p:cNvPr>
              <p:cNvSpPr txBox="1">
                <a:spLocks noRot="1" noChangeAspect="1" noMove="1" noResize="1" noEditPoints="1" noAdjustHandles="1" noChangeArrowheads="1" noChangeShapeType="1" noTextEdit="1"/>
              </p:cNvSpPr>
              <p:nvPr/>
            </p:nvSpPr>
            <p:spPr>
              <a:xfrm>
                <a:off x="5636319" y="5762941"/>
                <a:ext cx="3551519" cy="523220"/>
              </a:xfrm>
              <a:prstGeom prst="rect">
                <a:avLst/>
              </a:prstGeom>
              <a:blipFill>
                <a:blip r:embed="rId5"/>
                <a:stretch>
                  <a:fillRect b="-6977"/>
                </a:stretch>
              </a:blipFill>
            </p:spPr>
            <p:txBody>
              <a:bodyPr/>
              <a:lstStyle/>
              <a:p>
                <a:r>
                  <a:rPr lang="en-US">
                    <a:noFill/>
                  </a:rPr>
                  <a:t> </a:t>
                </a:r>
              </a:p>
            </p:txBody>
          </p:sp>
        </mc:Fallback>
      </mc:AlternateContent>
      <p:sp>
        <p:nvSpPr>
          <p:cNvPr id="100" name="TextBox 99">
            <a:extLst>
              <a:ext uri="{FF2B5EF4-FFF2-40B4-BE49-F238E27FC236}">
                <a16:creationId xmlns:a16="http://schemas.microsoft.com/office/drawing/2014/main" id="{0B118D90-BEFA-4AE3-9346-D86B541F91E3}"/>
              </a:ext>
            </a:extLst>
          </p:cNvPr>
          <p:cNvSpPr txBox="1"/>
          <p:nvPr/>
        </p:nvSpPr>
        <p:spPr>
          <a:xfrm>
            <a:off x="24153" y="5972847"/>
            <a:ext cx="7210425" cy="276999"/>
          </a:xfrm>
          <a:prstGeom prst="rect">
            <a:avLst/>
          </a:prstGeom>
          <a:noFill/>
        </p:spPr>
        <p:txBody>
          <a:bodyPr wrap="square" rtlCol="0">
            <a:spAutoFit/>
          </a:bodyPr>
          <a:lstStyle/>
          <a:p>
            <a:r>
              <a:rPr lang="en-US" sz="1200" dirty="0"/>
              <a:t>Aston Zhang, et al. </a:t>
            </a:r>
            <a:r>
              <a:rPr lang="en-US" sz="1200" b="1" dirty="0"/>
              <a:t>“Dive into Deep Learning”</a:t>
            </a:r>
            <a:r>
              <a:rPr lang="en-US" sz="1200" dirty="0"/>
              <a:t>. </a:t>
            </a:r>
            <a:r>
              <a:rPr lang="en-US" sz="1200" i="1" dirty="0" err="1"/>
              <a:t>arXiv</a:t>
            </a:r>
            <a:r>
              <a:rPr lang="en-US" sz="1200" i="1" dirty="0"/>
              <a:t> preprint arXiv:2106.11342</a:t>
            </a:r>
            <a:r>
              <a:rPr lang="en-US" sz="1200" dirty="0"/>
              <a:t> (2021).</a:t>
            </a:r>
          </a:p>
        </p:txBody>
      </p:sp>
      <p:sp>
        <p:nvSpPr>
          <p:cNvPr id="101" name="TextBox 100">
            <a:extLst>
              <a:ext uri="{FF2B5EF4-FFF2-40B4-BE49-F238E27FC236}">
                <a16:creationId xmlns:a16="http://schemas.microsoft.com/office/drawing/2014/main" id="{006673CF-8B94-4A7B-924A-0C974A54DDBC}"/>
              </a:ext>
            </a:extLst>
          </p:cNvPr>
          <p:cNvSpPr txBox="1"/>
          <p:nvPr/>
        </p:nvSpPr>
        <p:spPr>
          <a:xfrm>
            <a:off x="48279" y="5788181"/>
            <a:ext cx="254144" cy="369332"/>
          </a:xfrm>
          <a:prstGeom prst="rect">
            <a:avLst/>
          </a:prstGeom>
          <a:noFill/>
        </p:spPr>
        <p:txBody>
          <a:bodyPr wrap="square" rtlCol="0">
            <a:spAutoFit/>
          </a:bodyPr>
          <a:lstStyle/>
          <a:p>
            <a:r>
              <a:rPr lang="en-US" dirty="0"/>
              <a:t>*</a:t>
            </a:r>
          </a:p>
        </p:txBody>
      </p:sp>
      <p:sp>
        <p:nvSpPr>
          <p:cNvPr id="102" name="TextBox 101">
            <a:extLst>
              <a:ext uri="{FF2B5EF4-FFF2-40B4-BE49-F238E27FC236}">
                <a16:creationId xmlns:a16="http://schemas.microsoft.com/office/drawing/2014/main" id="{92B84F2E-E259-4C77-B665-80A5CF8E8613}"/>
              </a:ext>
            </a:extLst>
          </p:cNvPr>
          <p:cNvSpPr txBox="1"/>
          <p:nvPr/>
        </p:nvSpPr>
        <p:spPr>
          <a:xfrm>
            <a:off x="5494978" y="5713283"/>
            <a:ext cx="254144" cy="369332"/>
          </a:xfrm>
          <a:prstGeom prst="rect">
            <a:avLst/>
          </a:prstGeom>
          <a:noFill/>
        </p:spPr>
        <p:txBody>
          <a:bodyPr wrap="square" rtlCol="0">
            <a:spAutoFit/>
          </a:bodyPr>
          <a:lstStyle/>
          <a:p>
            <a:r>
              <a:rPr lang="en-US" dirty="0"/>
              <a:t>*</a:t>
            </a:r>
          </a:p>
        </p:txBody>
      </p:sp>
      <p:sp>
        <p:nvSpPr>
          <p:cNvPr id="103" name="TextBox 102">
            <a:extLst>
              <a:ext uri="{FF2B5EF4-FFF2-40B4-BE49-F238E27FC236}">
                <a16:creationId xmlns:a16="http://schemas.microsoft.com/office/drawing/2014/main" id="{9693F514-7E53-4977-B063-09F8DDC22945}"/>
              </a:ext>
            </a:extLst>
          </p:cNvPr>
          <p:cNvSpPr txBox="1"/>
          <p:nvPr/>
        </p:nvSpPr>
        <p:spPr>
          <a:xfrm>
            <a:off x="5596266" y="756084"/>
            <a:ext cx="533700" cy="369332"/>
          </a:xfrm>
          <a:prstGeom prst="rect">
            <a:avLst/>
          </a:prstGeom>
          <a:noFill/>
        </p:spPr>
        <p:txBody>
          <a:bodyPr wrap="square" rtlCol="0">
            <a:spAutoFit/>
          </a:bodyPr>
          <a:lstStyle/>
          <a:p>
            <a:r>
              <a:rPr lang="en-US" dirty="0"/>
              <a:t>(1)</a:t>
            </a:r>
          </a:p>
        </p:txBody>
      </p:sp>
      <p:sp>
        <p:nvSpPr>
          <p:cNvPr id="107" name="TextBox 106">
            <a:extLst>
              <a:ext uri="{FF2B5EF4-FFF2-40B4-BE49-F238E27FC236}">
                <a16:creationId xmlns:a16="http://schemas.microsoft.com/office/drawing/2014/main" id="{7E729442-6B01-4AB2-9469-ACE82587131C}"/>
              </a:ext>
            </a:extLst>
          </p:cNvPr>
          <p:cNvSpPr txBox="1"/>
          <p:nvPr/>
        </p:nvSpPr>
        <p:spPr>
          <a:xfrm>
            <a:off x="442084" y="4539650"/>
            <a:ext cx="533700" cy="369332"/>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142463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3CC512-9E55-4EA8-8AE2-C30A0A4CCA19}"/>
              </a:ext>
            </a:extLst>
          </p:cNvPr>
          <p:cNvSpPr>
            <a:spLocks noGrp="1"/>
          </p:cNvSpPr>
          <p:nvPr>
            <p:ph type="sldNum" sz="quarter" idx="12"/>
          </p:nvPr>
        </p:nvSpPr>
        <p:spPr/>
        <p:txBody>
          <a:bodyPr/>
          <a:lstStyle/>
          <a:p>
            <a:fld id="{ADF92879-A2B8-4088-AE47-C7CB4A466DAC}" type="slidenum">
              <a:rPr lang="en-US" smtClean="0"/>
              <a:pPr/>
              <a:t>3</a:t>
            </a:fld>
            <a:endParaRPr lang="en-US" dirty="0"/>
          </a:p>
        </p:txBody>
      </p:sp>
      <p:sp>
        <p:nvSpPr>
          <p:cNvPr id="3" name="TextBox 2">
            <a:extLst>
              <a:ext uri="{FF2B5EF4-FFF2-40B4-BE49-F238E27FC236}">
                <a16:creationId xmlns:a16="http://schemas.microsoft.com/office/drawing/2014/main" id="{95B8F6A1-F198-4707-A33B-C7FF6552CA7E}"/>
              </a:ext>
            </a:extLst>
          </p:cNvPr>
          <p:cNvSpPr txBox="1"/>
          <p:nvPr/>
        </p:nvSpPr>
        <p:spPr>
          <a:xfrm>
            <a:off x="47625" y="92940"/>
            <a:ext cx="8429625" cy="461665"/>
          </a:xfrm>
          <a:prstGeom prst="rect">
            <a:avLst/>
          </a:prstGeom>
          <a:noFill/>
        </p:spPr>
        <p:txBody>
          <a:bodyPr wrap="square" rtlCol="0">
            <a:spAutoFit/>
          </a:bodyPr>
          <a:lstStyle/>
          <a:p>
            <a:r>
              <a:rPr lang="en-US" sz="2400" b="1" dirty="0">
                <a:solidFill>
                  <a:srgbClr val="531300"/>
                </a:solidFill>
                <a:latin typeface="Arial" panose="020B0604020202020204" pitchFamily="34" charset="0"/>
                <a:cs typeface="Arial" panose="020B0604020202020204" pitchFamily="34" charset="0"/>
              </a:rPr>
              <a:t>MLP Design Overview</a:t>
            </a:r>
          </a:p>
        </p:txBody>
      </p:sp>
      <p:sp>
        <p:nvSpPr>
          <p:cNvPr id="5" name="TextBox 4">
            <a:extLst>
              <a:ext uri="{FF2B5EF4-FFF2-40B4-BE49-F238E27FC236}">
                <a16:creationId xmlns:a16="http://schemas.microsoft.com/office/drawing/2014/main" id="{8F1BDC66-1B46-4ABE-82A7-BBC2D803867A}"/>
              </a:ext>
            </a:extLst>
          </p:cNvPr>
          <p:cNvSpPr txBox="1"/>
          <p:nvPr/>
        </p:nvSpPr>
        <p:spPr>
          <a:xfrm>
            <a:off x="332405" y="5215999"/>
            <a:ext cx="5809280" cy="276999"/>
          </a:xfrm>
          <a:prstGeom prst="rect">
            <a:avLst/>
          </a:prstGeom>
          <a:noFill/>
        </p:spPr>
        <p:txBody>
          <a:bodyPr wrap="square" rtlCol="0">
            <a:spAutoFit/>
          </a:bodyPr>
          <a:lstStyle/>
          <a:p>
            <a:r>
              <a:rPr lang="en-US" sz="1200" dirty="0"/>
              <a:t>Jeff Heaton </a:t>
            </a:r>
            <a:r>
              <a:rPr lang="en-US" sz="1200" b="1" dirty="0"/>
              <a:t>“Introduction to Neural Networks with Java”. </a:t>
            </a:r>
            <a:r>
              <a:rPr lang="en-US" sz="1200" i="1" dirty="0"/>
              <a:t>Heaton Research, Inc., </a:t>
            </a:r>
            <a:r>
              <a:rPr lang="en-US" sz="1200" dirty="0"/>
              <a:t>(2008).</a:t>
            </a:r>
          </a:p>
        </p:txBody>
      </p:sp>
      <p:pic>
        <p:nvPicPr>
          <p:cNvPr id="7" name="Picture 6" descr="Chart&#10;&#10;Description automatically generated with low confidence">
            <a:extLst>
              <a:ext uri="{FF2B5EF4-FFF2-40B4-BE49-F238E27FC236}">
                <a16:creationId xmlns:a16="http://schemas.microsoft.com/office/drawing/2014/main" id="{09CA15B9-757E-4949-9B3A-D76EEF59BC44}"/>
              </a:ext>
            </a:extLst>
          </p:cNvPr>
          <p:cNvPicPr>
            <a:picLocks noChangeAspect="1"/>
          </p:cNvPicPr>
          <p:nvPr/>
        </p:nvPicPr>
        <p:blipFill rotWithShape="1">
          <a:blip r:embed="rId2">
            <a:extLst>
              <a:ext uri="{28A0092B-C50C-407E-A947-70E740481C1C}">
                <a14:useLocalDpi xmlns:a14="http://schemas.microsoft.com/office/drawing/2010/main" val="0"/>
              </a:ext>
            </a:extLst>
          </a:blip>
          <a:srcRect l="44047" t="12218" r="36189" b="14023"/>
          <a:stretch/>
        </p:blipFill>
        <p:spPr>
          <a:xfrm>
            <a:off x="3827460" y="808690"/>
            <a:ext cx="1581150" cy="4425595"/>
          </a:xfrm>
          <a:prstGeom prst="rect">
            <a:avLst/>
          </a:prstGeom>
        </p:spPr>
      </p:pic>
      <p:graphicFrame>
        <p:nvGraphicFramePr>
          <p:cNvPr id="8" name="Table 8">
            <a:extLst>
              <a:ext uri="{FF2B5EF4-FFF2-40B4-BE49-F238E27FC236}">
                <a16:creationId xmlns:a16="http://schemas.microsoft.com/office/drawing/2014/main" id="{F142B501-4DC8-4CBA-B3F0-9422C5E51ED0}"/>
              </a:ext>
            </a:extLst>
          </p:cNvPr>
          <p:cNvGraphicFramePr>
            <a:graphicFrameLocks noGrp="1"/>
          </p:cNvGraphicFramePr>
          <p:nvPr>
            <p:extLst>
              <p:ext uri="{D42A27DB-BD31-4B8C-83A1-F6EECF244321}">
                <p14:modId xmlns:p14="http://schemas.microsoft.com/office/powerpoint/2010/main" val="382442235"/>
              </p:ext>
            </p:extLst>
          </p:nvPr>
        </p:nvGraphicFramePr>
        <p:xfrm>
          <a:off x="5772150" y="1058106"/>
          <a:ext cx="3095626" cy="2225040"/>
        </p:xfrm>
        <a:graphic>
          <a:graphicData uri="http://schemas.openxmlformats.org/drawingml/2006/table">
            <a:tbl>
              <a:tblPr firstRow="1" bandRow="1">
                <a:tableStyleId>{5C22544A-7EE6-4342-B048-85BDC9FD1C3A}</a:tableStyleId>
              </a:tblPr>
              <a:tblGrid>
                <a:gridCol w="1547813">
                  <a:extLst>
                    <a:ext uri="{9D8B030D-6E8A-4147-A177-3AD203B41FA5}">
                      <a16:colId xmlns:a16="http://schemas.microsoft.com/office/drawing/2014/main" val="2672671478"/>
                    </a:ext>
                  </a:extLst>
                </a:gridCol>
                <a:gridCol w="1547813">
                  <a:extLst>
                    <a:ext uri="{9D8B030D-6E8A-4147-A177-3AD203B41FA5}">
                      <a16:colId xmlns:a16="http://schemas.microsoft.com/office/drawing/2014/main" val="745301373"/>
                    </a:ext>
                  </a:extLst>
                </a:gridCol>
              </a:tblGrid>
              <a:tr h="370840">
                <a:tc>
                  <a:txBody>
                    <a:bodyPr/>
                    <a:lstStyle/>
                    <a:p>
                      <a:r>
                        <a:rPr lang="en-US" dirty="0"/>
                        <a:t>Layer</a:t>
                      </a:r>
                    </a:p>
                  </a:txBody>
                  <a:tcPr/>
                </a:tc>
                <a:tc>
                  <a:txBody>
                    <a:bodyPr/>
                    <a:lstStyle/>
                    <a:p>
                      <a:r>
                        <a:rPr lang="en-US" dirty="0"/>
                        <a:t>Neurons</a:t>
                      </a:r>
                    </a:p>
                  </a:txBody>
                  <a:tcPr/>
                </a:tc>
                <a:extLst>
                  <a:ext uri="{0D108BD9-81ED-4DB2-BD59-A6C34878D82A}">
                    <a16:rowId xmlns:a16="http://schemas.microsoft.com/office/drawing/2014/main" val="3144494973"/>
                  </a:ext>
                </a:extLst>
              </a:tr>
              <a:tr h="370840">
                <a:tc>
                  <a:txBody>
                    <a:bodyPr/>
                    <a:lstStyle/>
                    <a:p>
                      <a:r>
                        <a:rPr lang="en-US" dirty="0"/>
                        <a:t>Input</a:t>
                      </a:r>
                    </a:p>
                  </a:txBody>
                  <a:tcPr/>
                </a:tc>
                <a:tc>
                  <a:txBody>
                    <a:bodyPr/>
                    <a:lstStyle/>
                    <a:p>
                      <a:r>
                        <a:rPr lang="en-US" dirty="0"/>
                        <a:t>12</a:t>
                      </a:r>
                    </a:p>
                  </a:txBody>
                  <a:tcPr/>
                </a:tc>
                <a:extLst>
                  <a:ext uri="{0D108BD9-81ED-4DB2-BD59-A6C34878D82A}">
                    <a16:rowId xmlns:a16="http://schemas.microsoft.com/office/drawing/2014/main" val="2124437254"/>
                  </a:ext>
                </a:extLst>
              </a:tr>
              <a:tr h="370840">
                <a:tc>
                  <a:txBody>
                    <a:bodyPr/>
                    <a:lstStyle/>
                    <a:p>
                      <a:r>
                        <a:rPr lang="en-US" dirty="0"/>
                        <a:t>FC_1</a:t>
                      </a:r>
                    </a:p>
                  </a:txBody>
                  <a:tcPr/>
                </a:tc>
                <a:tc>
                  <a:txBody>
                    <a:bodyPr/>
                    <a:lstStyle/>
                    <a:p>
                      <a:r>
                        <a:rPr lang="en-US" dirty="0"/>
                        <a:t>10</a:t>
                      </a:r>
                    </a:p>
                  </a:txBody>
                  <a:tcPr/>
                </a:tc>
                <a:extLst>
                  <a:ext uri="{0D108BD9-81ED-4DB2-BD59-A6C34878D82A}">
                    <a16:rowId xmlns:a16="http://schemas.microsoft.com/office/drawing/2014/main" val="4060230554"/>
                  </a:ext>
                </a:extLst>
              </a:tr>
              <a:tr h="370840">
                <a:tc>
                  <a:txBody>
                    <a:bodyPr/>
                    <a:lstStyle/>
                    <a:p>
                      <a:r>
                        <a:rPr lang="en-US" dirty="0"/>
                        <a:t>FC_2</a:t>
                      </a:r>
                    </a:p>
                  </a:txBody>
                  <a:tcPr/>
                </a:tc>
                <a:tc>
                  <a:txBody>
                    <a:bodyPr/>
                    <a:lstStyle/>
                    <a:p>
                      <a:r>
                        <a:rPr lang="en-US" dirty="0"/>
                        <a:t>9</a:t>
                      </a:r>
                    </a:p>
                  </a:txBody>
                  <a:tcPr/>
                </a:tc>
                <a:extLst>
                  <a:ext uri="{0D108BD9-81ED-4DB2-BD59-A6C34878D82A}">
                    <a16:rowId xmlns:a16="http://schemas.microsoft.com/office/drawing/2014/main" val="2696372603"/>
                  </a:ext>
                </a:extLst>
              </a:tr>
              <a:tr h="370840">
                <a:tc>
                  <a:txBody>
                    <a:bodyPr/>
                    <a:lstStyle/>
                    <a:p>
                      <a:r>
                        <a:rPr lang="en-US" dirty="0"/>
                        <a:t>FC_3</a:t>
                      </a:r>
                    </a:p>
                  </a:txBody>
                  <a:tcPr/>
                </a:tc>
                <a:tc>
                  <a:txBody>
                    <a:bodyPr/>
                    <a:lstStyle/>
                    <a:p>
                      <a:r>
                        <a:rPr lang="en-US" dirty="0"/>
                        <a:t>7</a:t>
                      </a:r>
                    </a:p>
                  </a:txBody>
                  <a:tcPr/>
                </a:tc>
                <a:extLst>
                  <a:ext uri="{0D108BD9-81ED-4DB2-BD59-A6C34878D82A}">
                    <a16:rowId xmlns:a16="http://schemas.microsoft.com/office/drawing/2014/main" val="2223002115"/>
                  </a:ext>
                </a:extLst>
              </a:tr>
              <a:tr h="370840">
                <a:tc>
                  <a:txBody>
                    <a:bodyPr/>
                    <a:lstStyle/>
                    <a:p>
                      <a:r>
                        <a:rPr lang="en-US" dirty="0"/>
                        <a:t>Output</a:t>
                      </a:r>
                    </a:p>
                  </a:txBody>
                  <a:tcPr/>
                </a:tc>
                <a:tc>
                  <a:txBody>
                    <a:bodyPr/>
                    <a:lstStyle/>
                    <a:p>
                      <a:r>
                        <a:rPr lang="en-US" dirty="0"/>
                        <a:t>7</a:t>
                      </a:r>
                    </a:p>
                  </a:txBody>
                  <a:tcPr/>
                </a:tc>
                <a:extLst>
                  <a:ext uri="{0D108BD9-81ED-4DB2-BD59-A6C34878D82A}">
                    <a16:rowId xmlns:a16="http://schemas.microsoft.com/office/drawing/2014/main" val="4076976840"/>
                  </a:ext>
                </a:extLst>
              </a:tr>
            </a:tbl>
          </a:graphicData>
        </a:graphic>
      </p:graphicFrame>
      <p:sp>
        <p:nvSpPr>
          <p:cNvPr id="9" name="TextBox 8">
            <a:extLst>
              <a:ext uri="{FF2B5EF4-FFF2-40B4-BE49-F238E27FC236}">
                <a16:creationId xmlns:a16="http://schemas.microsoft.com/office/drawing/2014/main" id="{6EF13C83-B0C5-4EFF-B815-4285E7EEA9E7}"/>
              </a:ext>
            </a:extLst>
          </p:cNvPr>
          <p:cNvSpPr txBox="1"/>
          <p:nvPr/>
        </p:nvSpPr>
        <p:spPr>
          <a:xfrm>
            <a:off x="133351" y="5215999"/>
            <a:ext cx="323850"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F6A0451D-EF7D-4753-AA47-2AAF1321A5B1}"/>
              </a:ext>
            </a:extLst>
          </p:cNvPr>
          <p:cNvSpPr txBox="1"/>
          <p:nvPr/>
        </p:nvSpPr>
        <p:spPr>
          <a:xfrm>
            <a:off x="6626220" y="721579"/>
            <a:ext cx="1387485" cy="369332"/>
          </a:xfrm>
          <a:prstGeom prst="rect">
            <a:avLst/>
          </a:prstGeom>
          <a:noFill/>
        </p:spPr>
        <p:txBody>
          <a:bodyPr wrap="square" rtlCol="0">
            <a:spAutoFit/>
          </a:bodyPr>
          <a:lstStyle/>
          <a:p>
            <a:pPr algn="ctr"/>
            <a:r>
              <a:rPr lang="en-US" b="1" dirty="0"/>
              <a:t>Table A</a:t>
            </a:r>
          </a:p>
        </p:txBody>
      </p:sp>
      <p:graphicFrame>
        <p:nvGraphicFramePr>
          <p:cNvPr id="12" name="Table 12">
            <a:extLst>
              <a:ext uri="{FF2B5EF4-FFF2-40B4-BE49-F238E27FC236}">
                <a16:creationId xmlns:a16="http://schemas.microsoft.com/office/drawing/2014/main" id="{E6909D6C-C29B-4969-B9E2-05072EE95840}"/>
              </a:ext>
            </a:extLst>
          </p:cNvPr>
          <p:cNvGraphicFramePr>
            <a:graphicFrameLocks noGrp="1"/>
          </p:cNvGraphicFramePr>
          <p:nvPr>
            <p:extLst>
              <p:ext uri="{D42A27DB-BD31-4B8C-83A1-F6EECF244321}">
                <p14:modId xmlns:p14="http://schemas.microsoft.com/office/powerpoint/2010/main" val="1789633284"/>
              </p:ext>
            </p:extLst>
          </p:nvPr>
        </p:nvGraphicFramePr>
        <p:xfrm>
          <a:off x="6100761" y="3654646"/>
          <a:ext cx="2438402" cy="2494280"/>
        </p:xfrm>
        <a:graphic>
          <a:graphicData uri="http://schemas.openxmlformats.org/drawingml/2006/table">
            <a:tbl>
              <a:tblPr firstRow="1" bandRow="1">
                <a:tableStyleId>{93296810-A885-4BE3-A3E7-6D5BEEA58F35}</a:tableStyleId>
              </a:tblPr>
              <a:tblGrid>
                <a:gridCol w="1638301">
                  <a:extLst>
                    <a:ext uri="{9D8B030D-6E8A-4147-A177-3AD203B41FA5}">
                      <a16:colId xmlns:a16="http://schemas.microsoft.com/office/drawing/2014/main" val="2339643729"/>
                    </a:ext>
                  </a:extLst>
                </a:gridCol>
                <a:gridCol w="800101">
                  <a:extLst>
                    <a:ext uri="{9D8B030D-6E8A-4147-A177-3AD203B41FA5}">
                      <a16:colId xmlns:a16="http://schemas.microsoft.com/office/drawing/2014/main" val="4178189774"/>
                    </a:ext>
                  </a:extLst>
                </a:gridCol>
              </a:tblGrid>
              <a:tr h="370840">
                <a:tc>
                  <a:txBody>
                    <a:bodyPr/>
                    <a:lstStyle/>
                    <a:p>
                      <a:r>
                        <a:rPr lang="en-US" dirty="0"/>
                        <a:t>Parameter</a:t>
                      </a:r>
                    </a:p>
                  </a:txBody>
                  <a:tcPr/>
                </a:tc>
                <a:tc>
                  <a:txBody>
                    <a:bodyPr/>
                    <a:lstStyle/>
                    <a:p>
                      <a:r>
                        <a:rPr lang="en-US" dirty="0"/>
                        <a:t>Value</a:t>
                      </a:r>
                    </a:p>
                  </a:txBody>
                  <a:tcPr/>
                </a:tc>
                <a:extLst>
                  <a:ext uri="{0D108BD9-81ED-4DB2-BD59-A6C34878D82A}">
                    <a16:rowId xmlns:a16="http://schemas.microsoft.com/office/drawing/2014/main" val="3554603972"/>
                  </a:ext>
                </a:extLst>
              </a:tr>
              <a:tr h="370840">
                <a:tc>
                  <a:txBody>
                    <a:bodyPr/>
                    <a:lstStyle/>
                    <a:p>
                      <a:r>
                        <a:rPr lang="en-US" dirty="0"/>
                        <a:t>Initial Learning</a:t>
                      </a:r>
                    </a:p>
                    <a:p>
                      <a:r>
                        <a:rPr lang="en-US" dirty="0"/>
                        <a:t>Rate (LR)</a:t>
                      </a:r>
                    </a:p>
                  </a:txBody>
                  <a:tcPr/>
                </a:tc>
                <a:tc>
                  <a:txBody>
                    <a:bodyPr/>
                    <a:lstStyle/>
                    <a:p>
                      <a:r>
                        <a:rPr lang="en-US" dirty="0"/>
                        <a:t>0.01</a:t>
                      </a:r>
                    </a:p>
                  </a:txBody>
                  <a:tcPr/>
                </a:tc>
                <a:extLst>
                  <a:ext uri="{0D108BD9-81ED-4DB2-BD59-A6C34878D82A}">
                    <a16:rowId xmlns:a16="http://schemas.microsoft.com/office/drawing/2014/main" val="160430699"/>
                  </a:ext>
                </a:extLst>
              </a:tr>
              <a:tr h="370840">
                <a:tc>
                  <a:txBody>
                    <a:bodyPr/>
                    <a:lstStyle/>
                    <a:p>
                      <a:r>
                        <a:rPr lang="en-US" dirty="0"/>
                        <a:t>LR Drop Factor</a:t>
                      </a:r>
                    </a:p>
                  </a:txBody>
                  <a:tcPr/>
                </a:tc>
                <a:tc>
                  <a:txBody>
                    <a:bodyPr/>
                    <a:lstStyle/>
                    <a:p>
                      <a:r>
                        <a:rPr lang="en-US" dirty="0"/>
                        <a:t>0.1</a:t>
                      </a:r>
                    </a:p>
                  </a:txBody>
                  <a:tcPr/>
                </a:tc>
                <a:extLst>
                  <a:ext uri="{0D108BD9-81ED-4DB2-BD59-A6C34878D82A}">
                    <a16:rowId xmlns:a16="http://schemas.microsoft.com/office/drawing/2014/main" val="502955631"/>
                  </a:ext>
                </a:extLst>
              </a:tr>
              <a:tr h="370840">
                <a:tc>
                  <a:txBody>
                    <a:bodyPr/>
                    <a:lstStyle/>
                    <a:p>
                      <a:r>
                        <a:rPr lang="en-US" dirty="0"/>
                        <a:t>LR Drop Period</a:t>
                      </a:r>
                    </a:p>
                  </a:txBody>
                  <a:tcPr/>
                </a:tc>
                <a:tc>
                  <a:txBody>
                    <a:bodyPr/>
                    <a:lstStyle/>
                    <a:p>
                      <a:r>
                        <a:rPr lang="en-US" dirty="0"/>
                        <a:t>5</a:t>
                      </a:r>
                    </a:p>
                  </a:txBody>
                  <a:tcPr/>
                </a:tc>
                <a:extLst>
                  <a:ext uri="{0D108BD9-81ED-4DB2-BD59-A6C34878D82A}">
                    <a16:rowId xmlns:a16="http://schemas.microsoft.com/office/drawing/2014/main" val="1050257073"/>
                  </a:ext>
                </a:extLst>
              </a:tr>
              <a:tr h="370840">
                <a:tc>
                  <a:txBody>
                    <a:bodyPr/>
                    <a:lstStyle/>
                    <a:p>
                      <a:r>
                        <a:rPr lang="en-US" dirty="0"/>
                        <a:t>Epochs</a:t>
                      </a:r>
                    </a:p>
                  </a:txBody>
                  <a:tcPr/>
                </a:tc>
                <a:tc>
                  <a:txBody>
                    <a:bodyPr/>
                    <a:lstStyle/>
                    <a:p>
                      <a:r>
                        <a:rPr lang="en-US" dirty="0"/>
                        <a:t>10</a:t>
                      </a:r>
                    </a:p>
                  </a:txBody>
                  <a:tcPr/>
                </a:tc>
                <a:extLst>
                  <a:ext uri="{0D108BD9-81ED-4DB2-BD59-A6C34878D82A}">
                    <a16:rowId xmlns:a16="http://schemas.microsoft.com/office/drawing/2014/main" val="1308438487"/>
                  </a:ext>
                </a:extLst>
              </a:tr>
              <a:tr h="370840">
                <a:tc>
                  <a:txBody>
                    <a:bodyPr/>
                    <a:lstStyle/>
                    <a:p>
                      <a:r>
                        <a:rPr lang="en-US" dirty="0"/>
                        <a:t>Minibatch Size</a:t>
                      </a:r>
                    </a:p>
                  </a:txBody>
                  <a:tcPr/>
                </a:tc>
                <a:tc>
                  <a:txBody>
                    <a:bodyPr/>
                    <a:lstStyle/>
                    <a:p>
                      <a:r>
                        <a:rPr lang="en-US" dirty="0"/>
                        <a:t>16</a:t>
                      </a:r>
                    </a:p>
                  </a:txBody>
                  <a:tcPr/>
                </a:tc>
                <a:extLst>
                  <a:ext uri="{0D108BD9-81ED-4DB2-BD59-A6C34878D82A}">
                    <a16:rowId xmlns:a16="http://schemas.microsoft.com/office/drawing/2014/main" val="2328792441"/>
                  </a:ext>
                </a:extLst>
              </a:tr>
            </a:tbl>
          </a:graphicData>
        </a:graphic>
      </p:graphicFrame>
      <p:sp>
        <p:nvSpPr>
          <p:cNvPr id="4" name="TextBox 3">
            <a:extLst>
              <a:ext uri="{FF2B5EF4-FFF2-40B4-BE49-F238E27FC236}">
                <a16:creationId xmlns:a16="http://schemas.microsoft.com/office/drawing/2014/main" id="{2D3FC6D3-183E-47F8-83C1-405EE475BF27}"/>
              </a:ext>
            </a:extLst>
          </p:cNvPr>
          <p:cNvSpPr txBox="1"/>
          <p:nvPr/>
        </p:nvSpPr>
        <p:spPr>
          <a:xfrm>
            <a:off x="0" y="739271"/>
            <a:ext cx="3958266" cy="4770537"/>
          </a:xfrm>
          <a:prstGeom prst="rect">
            <a:avLst/>
          </a:prstGeom>
          <a:noFill/>
        </p:spPr>
        <p:txBody>
          <a:bodyPr wrap="square" rtlCol="0">
            <a:spAutoFit/>
          </a:bodyPr>
          <a:lstStyle/>
          <a:p>
            <a:pPr marL="285750" indent="-285750">
              <a:buFontTx/>
              <a:buChar char="-"/>
            </a:pPr>
            <a:r>
              <a:rPr lang="en-US" sz="1600" dirty="0"/>
              <a:t>The MLP architecture consists of a feature input layer , a fully connected layer mapping to a regression output layer and hidden layers. Neuron quantities are shown in </a:t>
            </a:r>
            <a:r>
              <a:rPr lang="en-US" sz="1600" b="1" dirty="0"/>
              <a:t>Table A</a:t>
            </a:r>
            <a:r>
              <a:rPr lang="en-US" sz="1600" dirty="0"/>
              <a:t>.  </a:t>
            </a:r>
          </a:p>
          <a:p>
            <a:pPr marL="285750" indent="-285750">
              <a:buFontTx/>
              <a:buChar char="-"/>
            </a:pPr>
            <a:r>
              <a:rPr lang="en-US" sz="1600" dirty="0"/>
              <a:t>RMSE is the output for the regression layer.</a:t>
            </a:r>
          </a:p>
          <a:p>
            <a:pPr marL="285750" indent="-285750">
              <a:buFontTx/>
              <a:buChar char="-"/>
            </a:pPr>
            <a:r>
              <a:rPr lang="en-US" sz="1600" dirty="0"/>
              <a:t>The number of layers and width is determined from well documented empirical guidelines for effective Neural Networks (NN). </a:t>
            </a:r>
          </a:p>
          <a:p>
            <a:pPr marL="285750" indent="-285750">
              <a:buFontTx/>
              <a:buChar char="-"/>
            </a:pPr>
            <a:r>
              <a:rPr lang="en-US" sz="1600" dirty="0"/>
              <a:t>Hyperparameters are tuned to prevent overfitting and incentivize generalizability, with learning rate being dynamic. A summary is in </a:t>
            </a:r>
            <a:r>
              <a:rPr lang="en-US" sz="1600" b="1" dirty="0"/>
              <a:t>Table B</a:t>
            </a:r>
            <a:r>
              <a:rPr lang="en-US" sz="1600" dirty="0"/>
              <a:t>.</a:t>
            </a:r>
          </a:p>
          <a:p>
            <a:pPr marL="285750" indent="-285750">
              <a:buFontTx/>
              <a:buChar char="-"/>
            </a:pPr>
            <a:r>
              <a:rPr lang="en-US" sz="1600" dirty="0"/>
              <a:t>Adam optimization is used for its superior performance to other methods such as stochastic gradient descent.</a:t>
            </a:r>
          </a:p>
          <a:p>
            <a:pPr marL="285750" indent="-285750">
              <a:buFontTx/>
              <a:buChar char="-"/>
            </a:pPr>
            <a:endParaRPr lang="en-US" sz="1600" dirty="0"/>
          </a:p>
        </p:txBody>
      </p:sp>
      <p:sp>
        <p:nvSpPr>
          <p:cNvPr id="13" name="TextBox 12">
            <a:extLst>
              <a:ext uri="{FF2B5EF4-FFF2-40B4-BE49-F238E27FC236}">
                <a16:creationId xmlns:a16="http://schemas.microsoft.com/office/drawing/2014/main" id="{1111C902-2020-462F-93F8-05F0B5357BB1}"/>
              </a:ext>
            </a:extLst>
          </p:cNvPr>
          <p:cNvSpPr txBox="1"/>
          <p:nvPr/>
        </p:nvSpPr>
        <p:spPr>
          <a:xfrm>
            <a:off x="6626220" y="3255513"/>
            <a:ext cx="1387485" cy="369332"/>
          </a:xfrm>
          <a:prstGeom prst="rect">
            <a:avLst/>
          </a:prstGeom>
          <a:noFill/>
        </p:spPr>
        <p:txBody>
          <a:bodyPr wrap="square" rtlCol="0">
            <a:spAutoFit/>
          </a:bodyPr>
          <a:lstStyle/>
          <a:p>
            <a:pPr algn="ctr"/>
            <a:r>
              <a:rPr lang="en-US" b="1" dirty="0"/>
              <a:t>Table B</a:t>
            </a:r>
          </a:p>
        </p:txBody>
      </p:sp>
      <p:sp>
        <p:nvSpPr>
          <p:cNvPr id="14" name="TextBox 13">
            <a:extLst>
              <a:ext uri="{FF2B5EF4-FFF2-40B4-BE49-F238E27FC236}">
                <a16:creationId xmlns:a16="http://schemas.microsoft.com/office/drawing/2014/main" id="{23F8CDB5-90B8-4AFD-B2D4-1B5D7ECCCD1B}"/>
              </a:ext>
            </a:extLst>
          </p:cNvPr>
          <p:cNvSpPr txBox="1"/>
          <p:nvPr/>
        </p:nvSpPr>
        <p:spPr>
          <a:xfrm>
            <a:off x="323850" y="5405035"/>
            <a:ext cx="5800725" cy="461665"/>
          </a:xfrm>
          <a:prstGeom prst="rect">
            <a:avLst/>
          </a:prstGeom>
          <a:noFill/>
        </p:spPr>
        <p:txBody>
          <a:bodyPr wrap="square" rtlCol="0">
            <a:spAutoFit/>
          </a:bodyPr>
          <a:lstStyle/>
          <a:p>
            <a:r>
              <a:rPr lang="en-US" sz="1200" dirty="0"/>
              <a:t>Nitish </a:t>
            </a:r>
            <a:r>
              <a:rPr lang="en-US" sz="1200" dirty="0" err="1"/>
              <a:t>Keskar</a:t>
            </a:r>
            <a:r>
              <a:rPr lang="en-US" sz="1200" dirty="0"/>
              <a:t> et al., </a:t>
            </a:r>
            <a:r>
              <a:rPr lang="en-US" sz="1200" b="1" dirty="0"/>
              <a:t>“On Large-Batch Training for Deep Learning: Generalization Gap and Sharp Minima</a:t>
            </a:r>
            <a:r>
              <a:rPr lang="en-US" sz="1200" dirty="0"/>
              <a:t>”. </a:t>
            </a:r>
            <a:r>
              <a:rPr lang="en-US" sz="1200" i="1" dirty="0" err="1"/>
              <a:t>Arxiv</a:t>
            </a:r>
            <a:r>
              <a:rPr lang="en-US" sz="1200" i="1" dirty="0"/>
              <a:t> preprint arXiv:1609.04836 </a:t>
            </a:r>
            <a:r>
              <a:rPr lang="en-US" sz="1200" dirty="0"/>
              <a:t>(2017).</a:t>
            </a:r>
          </a:p>
        </p:txBody>
      </p:sp>
      <p:sp>
        <p:nvSpPr>
          <p:cNvPr id="15" name="TextBox 14">
            <a:extLst>
              <a:ext uri="{FF2B5EF4-FFF2-40B4-BE49-F238E27FC236}">
                <a16:creationId xmlns:a16="http://schemas.microsoft.com/office/drawing/2014/main" id="{D965C718-7B48-4A66-84BD-C2343010720A}"/>
              </a:ext>
            </a:extLst>
          </p:cNvPr>
          <p:cNvSpPr txBox="1"/>
          <p:nvPr/>
        </p:nvSpPr>
        <p:spPr>
          <a:xfrm>
            <a:off x="18080" y="5425388"/>
            <a:ext cx="439122"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521C18D3-0529-416C-B38B-EF6AB8C6AE93}"/>
              </a:ext>
            </a:extLst>
          </p:cNvPr>
          <p:cNvSpPr txBox="1"/>
          <p:nvPr/>
        </p:nvSpPr>
        <p:spPr>
          <a:xfrm>
            <a:off x="6082198" y="5693894"/>
            <a:ext cx="439122" cy="369332"/>
          </a:xfrm>
          <a:prstGeom prst="rect">
            <a:avLst/>
          </a:prstGeom>
          <a:noFill/>
        </p:spPr>
        <p:txBody>
          <a:bodyPr wrap="square" rtlCol="0">
            <a:spAutoFit/>
          </a:bodyPr>
          <a:lstStyle/>
          <a:p>
            <a:r>
              <a:rPr lang="en-US" dirty="0"/>
              <a:t>**</a:t>
            </a:r>
          </a:p>
        </p:txBody>
      </p:sp>
      <p:sp>
        <p:nvSpPr>
          <p:cNvPr id="17" name="TextBox 16">
            <a:extLst>
              <a:ext uri="{FF2B5EF4-FFF2-40B4-BE49-F238E27FC236}">
                <a16:creationId xmlns:a16="http://schemas.microsoft.com/office/drawing/2014/main" id="{D423FD5B-4A9E-4B83-84D4-141C8513F6B5}"/>
              </a:ext>
            </a:extLst>
          </p:cNvPr>
          <p:cNvSpPr txBox="1"/>
          <p:nvPr/>
        </p:nvSpPr>
        <p:spPr>
          <a:xfrm>
            <a:off x="302662" y="5779724"/>
            <a:ext cx="5800725" cy="461665"/>
          </a:xfrm>
          <a:prstGeom prst="rect">
            <a:avLst/>
          </a:prstGeom>
          <a:noFill/>
        </p:spPr>
        <p:txBody>
          <a:bodyPr wrap="square" rtlCol="0">
            <a:spAutoFit/>
          </a:bodyPr>
          <a:lstStyle/>
          <a:p>
            <a:r>
              <a:rPr lang="en-US" sz="1200" dirty="0"/>
              <a:t>Sebastian Ruder </a:t>
            </a:r>
            <a:r>
              <a:rPr lang="en-US" sz="1200" b="1" dirty="0"/>
              <a:t>“An overview of gradient descent optimization algorithms</a:t>
            </a:r>
            <a:r>
              <a:rPr lang="en-US" sz="1200" dirty="0"/>
              <a:t>”. </a:t>
            </a:r>
            <a:r>
              <a:rPr lang="en-US" sz="1200" i="1" dirty="0" err="1"/>
              <a:t>Arxiv</a:t>
            </a:r>
            <a:r>
              <a:rPr lang="en-US" sz="1200" i="1" dirty="0"/>
              <a:t> preprint arXiv:1609.04747 </a:t>
            </a:r>
            <a:r>
              <a:rPr lang="en-US" sz="1200" dirty="0"/>
              <a:t>(2016).</a:t>
            </a:r>
          </a:p>
        </p:txBody>
      </p:sp>
      <p:sp>
        <p:nvSpPr>
          <p:cNvPr id="18" name="TextBox 17">
            <a:extLst>
              <a:ext uri="{FF2B5EF4-FFF2-40B4-BE49-F238E27FC236}">
                <a16:creationId xmlns:a16="http://schemas.microsoft.com/office/drawing/2014/main" id="{CAE2E907-B2E7-4932-9AEC-03445A6B43F1}"/>
              </a:ext>
            </a:extLst>
          </p:cNvPr>
          <p:cNvSpPr txBox="1"/>
          <p:nvPr/>
        </p:nvSpPr>
        <p:spPr>
          <a:xfrm>
            <a:off x="-75131" y="5796534"/>
            <a:ext cx="589384"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36FE0E2B-7852-4C53-A6E9-596D446B4DA8}"/>
              </a:ext>
            </a:extLst>
          </p:cNvPr>
          <p:cNvSpPr txBox="1"/>
          <p:nvPr/>
        </p:nvSpPr>
        <p:spPr>
          <a:xfrm>
            <a:off x="1523040" y="3124539"/>
            <a:ext cx="323850"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A235C971-DCA1-4666-8069-295E1FF56453}"/>
              </a:ext>
            </a:extLst>
          </p:cNvPr>
          <p:cNvSpPr txBox="1"/>
          <p:nvPr/>
        </p:nvSpPr>
        <p:spPr>
          <a:xfrm>
            <a:off x="2571544" y="4892340"/>
            <a:ext cx="589384" cy="369332"/>
          </a:xfrm>
          <a:prstGeom prst="rect">
            <a:avLst/>
          </a:prstGeom>
          <a:noFill/>
        </p:spPr>
        <p:txBody>
          <a:bodyPr wrap="square" rtlCol="0">
            <a:spAutoFit/>
          </a:bodyPr>
          <a:lstStyle/>
          <a:p>
            <a:r>
              <a:rPr lang="en-US" dirty="0"/>
              <a:t>***</a:t>
            </a:r>
          </a:p>
        </p:txBody>
      </p:sp>
      <p:sp>
        <p:nvSpPr>
          <p:cNvPr id="20" name="TextBox 19">
            <a:extLst>
              <a:ext uri="{FF2B5EF4-FFF2-40B4-BE49-F238E27FC236}">
                <a16:creationId xmlns:a16="http://schemas.microsoft.com/office/drawing/2014/main" id="{AE8A9346-ADF5-42A8-87AF-EBFD3781AE31}"/>
              </a:ext>
            </a:extLst>
          </p:cNvPr>
          <p:cNvSpPr txBox="1"/>
          <p:nvPr/>
        </p:nvSpPr>
        <p:spPr>
          <a:xfrm>
            <a:off x="4918886" y="721579"/>
            <a:ext cx="5337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69559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D16275-0AE8-4CA7-BDCE-E182148181BD}"/>
              </a:ext>
            </a:extLst>
          </p:cNvPr>
          <p:cNvSpPr>
            <a:spLocks noGrp="1"/>
          </p:cNvSpPr>
          <p:nvPr>
            <p:ph type="sldNum" sz="quarter" idx="12"/>
          </p:nvPr>
        </p:nvSpPr>
        <p:spPr/>
        <p:txBody>
          <a:bodyPr/>
          <a:lstStyle/>
          <a:p>
            <a:fld id="{ADF92879-A2B8-4088-AE47-C7CB4A466DAC}" type="slidenum">
              <a:rPr lang="en-US" smtClean="0"/>
              <a:pPr/>
              <a:t>4</a:t>
            </a:fld>
            <a:endParaRPr lang="en-US" dirty="0"/>
          </a:p>
        </p:txBody>
      </p:sp>
      <p:sp>
        <p:nvSpPr>
          <p:cNvPr id="3" name="TextBox 2">
            <a:extLst>
              <a:ext uri="{FF2B5EF4-FFF2-40B4-BE49-F238E27FC236}">
                <a16:creationId xmlns:a16="http://schemas.microsoft.com/office/drawing/2014/main" id="{7A737C88-3A47-490E-8ED2-BAB96B5B25D2}"/>
              </a:ext>
            </a:extLst>
          </p:cNvPr>
          <p:cNvSpPr txBox="1"/>
          <p:nvPr/>
        </p:nvSpPr>
        <p:spPr>
          <a:xfrm>
            <a:off x="47625" y="92940"/>
            <a:ext cx="8429625" cy="461665"/>
          </a:xfrm>
          <a:prstGeom prst="rect">
            <a:avLst/>
          </a:prstGeom>
          <a:noFill/>
        </p:spPr>
        <p:txBody>
          <a:bodyPr wrap="square" rtlCol="0">
            <a:spAutoFit/>
          </a:bodyPr>
          <a:lstStyle/>
          <a:p>
            <a:r>
              <a:rPr lang="en-US" sz="2400" b="1" dirty="0">
                <a:solidFill>
                  <a:srgbClr val="531300"/>
                </a:solidFill>
                <a:latin typeface="Arial" panose="020B0604020202020204" pitchFamily="34" charset="0"/>
                <a:cs typeface="Arial" panose="020B0604020202020204" pitchFamily="34" charset="0"/>
              </a:rPr>
              <a:t>Model Training and Validation</a:t>
            </a:r>
          </a:p>
        </p:txBody>
      </p:sp>
      <p:sp>
        <p:nvSpPr>
          <p:cNvPr id="4" name="TextBox 3">
            <a:extLst>
              <a:ext uri="{FF2B5EF4-FFF2-40B4-BE49-F238E27FC236}">
                <a16:creationId xmlns:a16="http://schemas.microsoft.com/office/drawing/2014/main" id="{3ED43889-2562-4538-B15F-A84EA8A3302C}"/>
              </a:ext>
            </a:extLst>
          </p:cNvPr>
          <p:cNvSpPr txBox="1"/>
          <p:nvPr/>
        </p:nvSpPr>
        <p:spPr>
          <a:xfrm>
            <a:off x="34651" y="858700"/>
            <a:ext cx="3781425" cy="5355312"/>
          </a:xfrm>
          <a:prstGeom prst="rect">
            <a:avLst/>
          </a:prstGeom>
          <a:noFill/>
        </p:spPr>
        <p:txBody>
          <a:bodyPr wrap="square" rtlCol="0">
            <a:spAutoFit/>
          </a:bodyPr>
          <a:lstStyle/>
          <a:p>
            <a:pPr marL="285750" indent="-285750">
              <a:buFontTx/>
              <a:buChar char="-"/>
            </a:pPr>
            <a:r>
              <a:rPr lang="en-US" dirty="0"/>
              <a:t>Provided data is partitioned into training and testing datasets. The split is 70% training and 30% testing.</a:t>
            </a:r>
          </a:p>
          <a:p>
            <a:pPr marL="285750" indent="-285750">
              <a:buFontTx/>
              <a:buChar char="-"/>
            </a:pPr>
            <a:r>
              <a:rPr lang="en-US" dirty="0"/>
              <a:t>To help with generalizability all data is shuffled prior to input.</a:t>
            </a:r>
          </a:p>
          <a:p>
            <a:pPr marL="285750" indent="-285750">
              <a:buFontTx/>
              <a:buChar char="-"/>
            </a:pPr>
            <a:r>
              <a:rPr lang="en-US" dirty="0"/>
              <a:t>To validate that the script that is used for analysis is accurate, the data is also run using the built in Neural Network Fitting toolbox on the same training data, here 15% is used for validation and 15% is used for testing (189 samples each).</a:t>
            </a:r>
          </a:p>
          <a:p>
            <a:pPr marL="285750" indent="-285750">
              <a:buFontTx/>
              <a:buChar char="-"/>
            </a:pPr>
            <a:r>
              <a:rPr lang="en-US" dirty="0"/>
              <a:t>RMSE is very high in both charts, as an indicator, it can be misleading for target variables with large expected values but can also signal overfit. More data could help ameliorate any possible overfit. </a:t>
            </a:r>
          </a:p>
        </p:txBody>
      </p:sp>
      <p:sp>
        <p:nvSpPr>
          <p:cNvPr id="8" name="TextBox 7">
            <a:extLst>
              <a:ext uri="{FF2B5EF4-FFF2-40B4-BE49-F238E27FC236}">
                <a16:creationId xmlns:a16="http://schemas.microsoft.com/office/drawing/2014/main" id="{66A72AC7-3537-48F6-9A68-AB78829C1289}"/>
              </a:ext>
            </a:extLst>
          </p:cNvPr>
          <p:cNvSpPr txBox="1"/>
          <p:nvPr/>
        </p:nvSpPr>
        <p:spPr>
          <a:xfrm>
            <a:off x="3887233" y="867584"/>
            <a:ext cx="533700" cy="369332"/>
          </a:xfrm>
          <a:prstGeom prst="rect">
            <a:avLst/>
          </a:prstGeom>
          <a:noFill/>
        </p:spPr>
        <p:txBody>
          <a:bodyPr wrap="square" rtlCol="0">
            <a:spAutoFit/>
          </a:bodyPr>
          <a:lstStyle/>
          <a:p>
            <a:r>
              <a:rPr lang="en-US" dirty="0"/>
              <a:t>(1)</a:t>
            </a:r>
          </a:p>
        </p:txBody>
      </p:sp>
      <p:pic>
        <p:nvPicPr>
          <p:cNvPr id="13" name="Picture 12" descr="Chart, box and whisker chart&#10;&#10;Description automatically generated">
            <a:extLst>
              <a:ext uri="{FF2B5EF4-FFF2-40B4-BE49-F238E27FC236}">
                <a16:creationId xmlns:a16="http://schemas.microsoft.com/office/drawing/2014/main" id="{468312CC-85F1-4789-AD46-FC622D221EA0}"/>
              </a:ext>
            </a:extLst>
          </p:cNvPr>
          <p:cNvPicPr>
            <a:picLocks noChangeAspect="1"/>
          </p:cNvPicPr>
          <p:nvPr/>
        </p:nvPicPr>
        <p:blipFill rotWithShape="1">
          <a:blip r:embed="rId2">
            <a:extLst>
              <a:ext uri="{28A0092B-C50C-407E-A947-70E740481C1C}">
                <a14:useLocalDpi xmlns:a14="http://schemas.microsoft.com/office/drawing/2010/main" val="0"/>
              </a:ext>
            </a:extLst>
          </a:blip>
          <a:srcRect r="12225"/>
          <a:stretch/>
        </p:blipFill>
        <p:spPr>
          <a:xfrm>
            <a:off x="3887234" y="1958640"/>
            <a:ext cx="1485448" cy="1363517"/>
          </a:xfrm>
          <a:prstGeom prst="rect">
            <a:avLst/>
          </a:prstGeom>
        </p:spPr>
      </p:pic>
      <p:pic>
        <p:nvPicPr>
          <p:cNvPr id="11" name="Picture 10" descr="Chart&#10;&#10;Description automatically generated">
            <a:extLst>
              <a:ext uri="{FF2B5EF4-FFF2-40B4-BE49-F238E27FC236}">
                <a16:creationId xmlns:a16="http://schemas.microsoft.com/office/drawing/2014/main" id="{053D27C2-5818-4AAB-83C9-183ED2C0F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616" y="1018671"/>
            <a:ext cx="3656492" cy="2303486"/>
          </a:xfrm>
          <a:prstGeom prst="rect">
            <a:avLst/>
          </a:prstGeom>
        </p:spPr>
      </p:pic>
      <p:pic>
        <p:nvPicPr>
          <p:cNvPr id="16" name="Picture 15" descr="Chart, line chart&#10;&#10;Description automatically generated">
            <a:extLst>
              <a:ext uri="{FF2B5EF4-FFF2-40B4-BE49-F238E27FC236}">
                <a16:creationId xmlns:a16="http://schemas.microsoft.com/office/drawing/2014/main" id="{5A684903-F524-4038-9E92-092F85698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9958" y="3561966"/>
            <a:ext cx="3431658" cy="2573744"/>
          </a:xfrm>
          <a:prstGeom prst="rect">
            <a:avLst/>
          </a:prstGeom>
        </p:spPr>
      </p:pic>
      <p:sp>
        <p:nvSpPr>
          <p:cNvPr id="7" name="TextBox 6">
            <a:extLst>
              <a:ext uri="{FF2B5EF4-FFF2-40B4-BE49-F238E27FC236}">
                <a16:creationId xmlns:a16="http://schemas.microsoft.com/office/drawing/2014/main" id="{091956B6-C62E-4A59-A70B-3F5FF4055656}"/>
              </a:ext>
            </a:extLst>
          </p:cNvPr>
          <p:cNvSpPr txBox="1"/>
          <p:nvPr/>
        </p:nvSpPr>
        <p:spPr>
          <a:xfrm>
            <a:off x="4305150" y="3620783"/>
            <a:ext cx="533700" cy="369332"/>
          </a:xfrm>
          <a:prstGeom prst="rect">
            <a:avLst/>
          </a:prstGeom>
          <a:noFill/>
        </p:spPr>
        <p:txBody>
          <a:bodyPr wrap="square" rtlCol="0">
            <a:spAutoFit/>
          </a:bodyPr>
          <a:lstStyle/>
          <a:p>
            <a:r>
              <a:rPr lang="en-US" dirty="0"/>
              <a:t>(2)</a:t>
            </a:r>
          </a:p>
        </p:txBody>
      </p:sp>
      <p:sp>
        <p:nvSpPr>
          <p:cNvPr id="14" name="Rectangle 13">
            <a:extLst>
              <a:ext uri="{FF2B5EF4-FFF2-40B4-BE49-F238E27FC236}">
                <a16:creationId xmlns:a16="http://schemas.microsoft.com/office/drawing/2014/main" id="{B9FEB5E9-F94A-4400-9A5F-C8203C371958}"/>
              </a:ext>
            </a:extLst>
          </p:cNvPr>
          <p:cNvSpPr/>
          <p:nvPr/>
        </p:nvSpPr>
        <p:spPr>
          <a:xfrm>
            <a:off x="3887234" y="867584"/>
            <a:ext cx="5049873" cy="26687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62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17BE7C-C8EC-4B57-B249-601BE88A4152}"/>
              </a:ext>
            </a:extLst>
          </p:cNvPr>
          <p:cNvSpPr>
            <a:spLocks noGrp="1"/>
          </p:cNvSpPr>
          <p:nvPr>
            <p:ph type="sldNum" sz="quarter" idx="12"/>
          </p:nvPr>
        </p:nvSpPr>
        <p:spPr/>
        <p:txBody>
          <a:bodyPr/>
          <a:lstStyle/>
          <a:p>
            <a:fld id="{ADF92879-A2B8-4088-AE47-C7CB4A466DAC}" type="slidenum">
              <a:rPr lang="en-US" smtClean="0"/>
              <a:pPr/>
              <a:t>5</a:t>
            </a:fld>
            <a:endParaRPr lang="en-US" dirty="0"/>
          </a:p>
        </p:txBody>
      </p:sp>
      <p:sp>
        <p:nvSpPr>
          <p:cNvPr id="3" name="TextBox 2">
            <a:extLst>
              <a:ext uri="{FF2B5EF4-FFF2-40B4-BE49-F238E27FC236}">
                <a16:creationId xmlns:a16="http://schemas.microsoft.com/office/drawing/2014/main" id="{A117D7B1-849F-4ACD-9669-BE6693D8577F}"/>
              </a:ext>
            </a:extLst>
          </p:cNvPr>
          <p:cNvSpPr txBox="1"/>
          <p:nvPr/>
        </p:nvSpPr>
        <p:spPr>
          <a:xfrm>
            <a:off x="47625" y="92940"/>
            <a:ext cx="8429625" cy="461665"/>
          </a:xfrm>
          <a:prstGeom prst="rect">
            <a:avLst/>
          </a:prstGeom>
          <a:noFill/>
        </p:spPr>
        <p:txBody>
          <a:bodyPr wrap="square" rtlCol="0">
            <a:spAutoFit/>
          </a:bodyPr>
          <a:lstStyle/>
          <a:p>
            <a:r>
              <a:rPr lang="en-US" sz="2400" b="1" dirty="0">
                <a:solidFill>
                  <a:srgbClr val="531300"/>
                </a:solidFill>
                <a:latin typeface="Arial" panose="020B0604020202020204" pitchFamily="34" charset="0"/>
                <a:cs typeface="Arial" panose="020B0604020202020204" pitchFamily="34" charset="0"/>
              </a:rPr>
              <a:t>Analysis Methods</a:t>
            </a:r>
          </a:p>
        </p:txBody>
      </p:sp>
      <p:sp>
        <p:nvSpPr>
          <p:cNvPr id="6" name="TextBox 5">
            <a:extLst>
              <a:ext uri="{FF2B5EF4-FFF2-40B4-BE49-F238E27FC236}">
                <a16:creationId xmlns:a16="http://schemas.microsoft.com/office/drawing/2014/main" id="{0A11523F-FC57-4854-BC91-C4364CF6A380}"/>
              </a:ext>
            </a:extLst>
          </p:cNvPr>
          <p:cNvSpPr txBox="1"/>
          <p:nvPr/>
        </p:nvSpPr>
        <p:spPr>
          <a:xfrm>
            <a:off x="249632" y="698704"/>
            <a:ext cx="7277099" cy="2308324"/>
          </a:xfrm>
          <a:prstGeom prst="rect">
            <a:avLst/>
          </a:prstGeom>
          <a:noFill/>
        </p:spPr>
        <p:txBody>
          <a:bodyPr wrap="square" rtlCol="0">
            <a:spAutoFit/>
          </a:bodyPr>
          <a:lstStyle/>
          <a:p>
            <a:pPr marL="285750" indent="-285750">
              <a:buFontTx/>
              <a:buChar char="-"/>
            </a:pPr>
            <a:r>
              <a:rPr lang="en-US" dirty="0"/>
              <a:t>Weights from a Neural Network can be used to quantify how an input will change an output.</a:t>
            </a:r>
          </a:p>
          <a:p>
            <a:pPr marL="285750" indent="-285750">
              <a:buFontTx/>
              <a:buChar char="-"/>
            </a:pPr>
            <a:r>
              <a:rPr lang="en-US" dirty="0"/>
              <a:t>This method is applicable through all layers of a NN.</a:t>
            </a:r>
          </a:p>
          <a:p>
            <a:pPr marL="285750" indent="-285750">
              <a:buFontTx/>
              <a:buChar char="-"/>
            </a:pPr>
            <a:r>
              <a:rPr lang="en-US" dirty="0"/>
              <a:t>By Mapping the paths of inputs to outputs it is possible to see which input parameters influence the Co-curing process outputs and effect the governing processes.</a:t>
            </a:r>
          </a:p>
          <a:p>
            <a:pPr marL="285750" indent="-285750">
              <a:buFontTx/>
              <a:buChar char="-"/>
            </a:pPr>
            <a:r>
              <a:rPr lang="en-US" dirty="0"/>
              <a:t>Likewise, it is also possible to see which parameters have negligible effects.</a:t>
            </a:r>
          </a:p>
        </p:txBody>
      </p:sp>
      <p:sp>
        <p:nvSpPr>
          <p:cNvPr id="10" name="Rectangle 9">
            <a:extLst>
              <a:ext uri="{FF2B5EF4-FFF2-40B4-BE49-F238E27FC236}">
                <a16:creationId xmlns:a16="http://schemas.microsoft.com/office/drawing/2014/main" id="{92459251-F2F0-40F5-BA07-070D82BF0CCA}"/>
              </a:ext>
            </a:extLst>
          </p:cNvPr>
          <p:cNvSpPr/>
          <p:nvPr/>
        </p:nvSpPr>
        <p:spPr>
          <a:xfrm>
            <a:off x="3117773" y="3200398"/>
            <a:ext cx="2859218" cy="300037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2730609-3604-42F6-8F81-712DEE2B8EE8}"/>
                  </a:ext>
                </a:extLst>
              </p:cNvPr>
              <p:cNvSpPr txBox="1"/>
              <p:nvPr/>
            </p:nvSpPr>
            <p:spPr>
              <a:xfrm>
                <a:off x="3128908" y="3580619"/>
                <a:ext cx="2886184" cy="23634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𝐹</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2</m:t>
                                  </m:r>
                                </m:sub>
                              </m:sSub>
                            </m:sub>
                          </m:sSub>
                        </m:e>
                      </m:acc>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𝝓</m:t>
                          </m:r>
                        </m:e>
                        <m:sub>
                          <m:r>
                            <a:rPr lang="en-US" sz="1400" b="1" i="1" smtClean="0">
                              <a:latin typeface="Cambria Math" panose="02040503050406030204" pitchFamily="18" charset="0"/>
                            </a:rPr>
                            <m:t>𝟐</m:t>
                          </m:r>
                        </m:sub>
                      </m:sSub>
                      <m:r>
                        <a:rPr lang="en-US" sz="1400" b="0" i="1" smtClean="0">
                          <a:latin typeface="Cambria Math" panose="02040503050406030204" pitchFamily="18" charset="0"/>
                        </a:rPr>
                        <m:t>(</m:t>
                      </m:r>
                      <m:r>
                        <a:rPr lang="en-US" sz="1400" b="0" i="1" smtClean="0">
                          <a:latin typeface="Cambria Math" panose="02040503050406030204" pitchFamily="18" charset="0"/>
                        </a:rPr>
                        <m:t>𝐵</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𝑾</m:t>
                              </m:r>
                            </m:e>
                            <m:sub>
                              <m:r>
                                <a:rPr lang="en-US" sz="1400" b="1" i="1" smtClean="0">
                                  <a:latin typeface="Cambria Math" panose="02040503050406030204" pitchFamily="18" charset="0"/>
                                </a:rPr>
                                <m:t>𝑭𝑪</m:t>
                              </m:r>
                            </m:sub>
                          </m:sSub>
                        </m:e>
                        <m:sub>
                          <m:r>
                            <a:rPr lang="en-US" sz="1400" b="1" i="1" smtClean="0">
                              <a:latin typeface="Cambria Math" panose="02040503050406030204" pitchFamily="18" charset="0"/>
                            </a:rPr>
                            <m:t>𝟐</m:t>
                          </m:r>
                        </m:sub>
                      </m:sSub>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𝐹𝐶</m:t>
                                  </m:r>
                                </m:sub>
                              </m:sSub>
                            </m:e>
                            <m:sub>
                              <m:r>
                                <a:rPr lang="en-US" sz="1400" i="1">
                                  <a:latin typeface="Cambria Math" panose="02040503050406030204" pitchFamily="18" charset="0"/>
                                </a:rPr>
                                <m:t>1</m:t>
                              </m:r>
                            </m:sub>
                          </m:sSub>
                        </m:e>
                      </m:acc>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𝒃</m:t>
                              </m:r>
                            </m:e>
                            <m:sub>
                              <m:r>
                                <a:rPr lang="en-US" sz="1400" b="1" i="1" smtClean="0">
                                  <a:latin typeface="Cambria Math" panose="02040503050406030204" pitchFamily="18" charset="0"/>
                                </a:rPr>
                                <m:t>𝑭𝑪</m:t>
                              </m:r>
                            </m:sub>
                          </m:sSub>
                        </m:e>
                        <m:sub>
                          <m:r>
                            <a:rPr lang="en-US" sz="1400" b="1" i="1" smtClean="0">
                              <a:latin typeface="Cambria Math" panose="02040503050406030204" pitchFamily="18" charset="0"/>
                            </a:rPr>
                            <m:t>𝟐</m:t>
                          </m:r>
                        </m:sub>
                      </m:sSub>
                      <m:r>
                        <a:rPr lang="en-US" sz="1400" b="1" i="1" smtClean="0">
                          <a:latin typeface="Cambria Math" panose="02040503050406030204" pitchFamily="18" charset="0"/>
                        </a:rPr>
                        <m:t>))</m:t>
                      </m:r>
                    </m:oMath>
                  </m:oMathPara>
                </a14:m>
                <a:endParaRPr lang="en-US" b="1" dirty="0"/>
              </a:p>
            </p:txBody>
          </p:sp>
        </mc:Choice>
        <mc:Fallback>
          <p:sp>
            <p:nvSpPr>
              <p:cNvPr id="9" name="TextBox 8">
                <a:extLst>
                  <a:ext uri="{FF2B5EF4-FFF2-40B4-BE49-F238E27FC236}">
                    <a16:creationId xmlns:a16="http://schemas.microsoft.com/office/drawing/2014/main" id="{02730609-3604-42F6-8F81-712DEE2B8EE8}"/>
                  </a:ext>
                </a:extLst>
              </p:cNvPr>
              <p:cNvSpPr txBox="1">
                <a:spLocks noRot="1" noChangeAspect="1" noMove="1" noResize="1" noEditPoints="1" noAdjustHandles="1" noChangeArrowheads="1" noChangeShapeType="1" noTextEdit="1"/>
              </p:cNvSpPr>
              <p:nvPr/>
            </p:nvSpPr>
            <p:spPr>
              <a:xfrm>
                <a:off x="3128908" y="3580619"/>
                <a:ext cx="2886184" cy="236347"/>
              </a:xfrm>
              <a:prstGeom prst="rect">
                <a:avLst/>
              </a:prstGeom>
              <a:blipFill>
                <a:blip r:embed="rId2"/>
                <a:stretch>
                  <a:fillRect t="-20513" r="-8439" b="-23077"/>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71CD19F0-B69F-40A7-8B45-0C6B3494484B}"/>
              </a:ext>
            </a:extLst>
          </p:cNvPr>
          <p:cNvSpPr/>
          <p:nvPr/>
        </p:nvSpPr>
        <p:spPr>
          <a:xfrm>
            <a:off x="5966877" y="3200396"/>
            <a:ext cx="2859217" cy="3000375"/>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21E13CF-D730-4A59-ABC9-BBD0797AD6CE}"/>
              </a:ext>
            </a:extLst>
          </p:cNvPr>
          <p:cNvSpPr/>
          <p:nvPr/>
        </p:nvSpPr>
        <p:spPr>
          <a:xfrm>
            <a:off x="249632" y="3200397"/>
            <a:ext cx="2859217" cy="3000375"/>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9AA0D42-8144-453F-BCDC-B909C09D49A6}"/>
                  </a:ext>
                </a:extLst>
              </p:cNvPr>
              <p:cNvSpPr txBox="1"/>
              <p:nvPr/>
            </p:nvSpPr>
            <p:spPr>
              <a:xfrm>
                <a:off x="6011041" y="3578953"/>
                <a:ext cx="2819105" cy="2380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𝐹𝐶</m:t>
                                  </m:r>
                                </m:sub>
                              </m:sSub>
                            </m:e>
                            <m:sub>
                              <m:r>
                                <a:rPr lang="en-US" sz="1400" b="0" i="1" smtClean="0">
                                  <a:latin typeface="Cambria Math" panose="02040503050406030204" pitchFamily="18" charset="0"/>
                                </a:rPr>
                                <m:t>3</m:t>
                              </m:r>
                            </m:sub>
                          </m:sSub>
                        </m:e>
                      </m:acc>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𝝓</m:t>
                          </m:r>
                        </m:e>
                        <m:sub>
                          <m:r>
                            <a:rPr lang="en-US" sz="1400" b="1" i="1" smtClean="0">
                              <a:latin typeface="Cambria Math" panose="02040503050406030204" pitchFamily="18" charset="0"/>
                            </a:rPr>
                            <m:t>𝟑</m:t>
                          </m:r>
                        </m:sub>
                      </m:sSub>
                      <m:r>
                        <a:rPr lang="en-US" sz="1400" b="0" i="1" smtClean="0">
                          <a:latin typeface="Cambria Math" panose="02040503050406030204" pitchFamily="18" charset="0"/>
                        </a:rPr>
                        <m:t>(</m:t>
                      </m:r>
                      <m:r>
                        <a:rPr lang="en-US" sz="1400" b="0" i="1" smtClean="0">
                          <a:latin typeface="Cambria Math" panose="02040503050406030204" pitchFamily="18" charset="0"/>
                        </a:rPr>
                        <m:t>𝐵</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𝑾</m:t>
                              </m:r>
                            </m:e>
                            <m:sub>
                              <m:r>
                                <a:rPr lang="en-US" sz="1400" b="1" i="1" smtClean="0">
                                  <a:latin typeface="Cambria Math" panose="02040503050406030204" pitchFamily="18" charset="0"/>
                                </a:rPr>
                                <m:t>𝑭𝑪</m:t>
                              </m:r>
                            </m:sub>
                          </m:sSub>
                        </m:e>
                        <m:sub>
                          <m:r>
                            <a:rPr lang="en-US" sz="1400" b="1" i="1" smtClean="0">
                              <a:latin typeface="Cambria Math" panose="02040503050406030204" pitchFamily="18" charset="0"/>
                            </a:rPr>
                            <m:t>𝟑</m:t>
                          </m:r>
                        </m:sub>
                      </m:sSub>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𝐹</m:t>
                              </m:r>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2</m:t>
                                  </m:r>
                                </m:sub>
                              </m:sSub>
                            </m:sub>
                          </m:sSub>
                        </m:e>
                      </m:acc>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𝒃</m:t>
                              </m:r>
                            </m:e>
                            <m:sub>
                              <m:r>
                                <a:rPr lang="en-US" sz="1400" b="1" i="1" smtClean="0">
                                  <a:latin typeface="Cambria Math" panose="02040503050406030204" pitchFamily="18" charset="0"/>
                                </a:rPr>
                                <m:t>𝑭𝑪</m:t>
                              </m:r>
                            </m:sub>
                          </m:sSub>
                        </m:e>
                        <m:sub>
                          <m:r>
                            <a:rPr lang="en-US" sz="1400" b="1" i="1" smtClean="0">
                              <a:latin typeface="Cambria Math" panose="02040503050406030204" pitchFamily="18" charset="0"/>
                            </a:rPr>
                            <m:t>𝟑</m:t>
                          </m:r>
                        </m:sub>
                      </m:sSub>
                      <m:r>
                        <a:rPr lang="en-US" sz="1400" b="1" i="1" smtClean="0">
                          <a:latin typeface="Cambria Math" panose="02040503050406030204" pitchFamily="18" charset="0"/>
                        </a:rPr>
                        <m:t>))</m:t>
                      </m:r>
                    </m:oMath>
                  </m:oMathPara>
                </a14:m>
                <a:endParaRPr lang="en-US" sz="1400" b="1" dirty="0"/>
              </a:p>
            </p:txBody>
          </p:sp>
        </mc:Choice>
        <mc:Fallback>
          <p:sp>
            <p:nvSpPr>
              <p:cNvPr id="8" name="TextBox 7">
                <a:extLst>
                  <a:ext uri="{FF2B5EF4-FFF2-40B4-BE49-F238E27FC236}">
                    <a16:creationId xmlns:a16="http://schemas.microsoft.com/office/drawing/2014/main" id="{E9AA0D42-8144-453F-BCDC-B909C09D49A6}"/>
                  </a:ext>
                </a:extLst>
              </p:cNvPr>
              <p:cNvSpPr txBox="1">
                <a:spLocks noRot="1" noChangeAspect="1" noMove="1" noResize="1" noEditPoints="1" noAdjustHandles="1" noChangeArrowheads="1" noChangeShapeType="1" noTextEdit="1"/>
              </p:cNvSpPr>
              <p:nvPr/>
            </p:nvSpPr>
            <p:spPr>
              <a:xfrm>
                <a:off x="6011041" y="3578953"/>
                <a:ext cx="2819105" cy="238014"/>
              </a:xfrm>
              <a:prstGeom prst="rect">
                <a:avLst/>
              </a:prstGeom>
              <a:blipFill>
                <a:blip r:embed="rId3"/>
                <a:stretch>
                  <a:fillRect l="-1080" t="-20513" r="-10151" b="-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DC47B6A-E95D-40B5-BD31-957A6EE86951}"/>
                  </a:ext>
                </a:extLst>
              </p:cNvPr>
              <p:cNvSpPr txBox="1"/>
              <p:nvPr/>
            </p:nvSpPr>
            <p:spPr>
              <a:xfrm>
                <a:off x="317906" y="3580619"/>
                <a:ext cx="2722668" cy="2369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𝐹𝐶</m:t>
                                  </m:r>
                                </m:sub>
                              </m:sSub>
                            </m:e>
                            <m:sub>
                              <m:r>
                                <a:rPr lang="en-US" sz="1400" b="0" i="1" smtClean="0">
                                  <a:latin typeface="Cambria Math" panose="02040503050406030204" pitchFamily="18" charset="0"/>
                                </a:rPr>
                                <m:t>1</m:t>
                              </m:r>
                            </m:sub>
                          </m:sSub>
                        </m:e>
                      </m:acc>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𝝓</m:t>
                          </m:r>
                        </m:e>
                        <m:sub>
                          <m:r>
                            <a:rPr lang="en-US" sz="1400" b="1" i="1" smtClean="0">
                              <a:latin typeface="Cambria Math" panose="02040503050406030204" pitchFamily="18" charset="0"/>
                            </a:rPr>
                            <m:t>𝟏</m:t>
                          </m:r>
                        </m:sub>
                      </m:sSub>
                      <m:r>
                        <a:rPr lang="en-US" sz="1400" b="0" i="1" smtClean="0">
                          <a:latin typeface="Cambria Math" panose="02040503050406030204" pitchFamily="18" charset="0"/>
                        </a:rPr>
                        <m:t>(</m:t>
                      </m:r>
                      <m:r>
                        <a:rPr lang="en-US" sz="1400" b="0" i="1" smtClean="0">
                          <a:latin typeface="Cambria Math" panose="02040503050406030204" pitchFamily="18" charset="0"/>
                        </a:rPr>
                        <m:t>𝐵</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𝑾</m:t>
                              </m:r>
                            </m:e>
                            <m:sub>
                              <m:r>
                                <a:rPr lang="en-US" sz="1400" b="1" i="1" smtClean="0">
                                  <a:latin typeface="Cambria Math" panose="02040503050406030204" pitchFamily="18" charset="0"/>
                                </a:rPr>
                                <m:t>𝑭𝑪</m:t>
                              </m:r>
                            </m:sub>
                          </m:sSub>
                        </m:e>
                        <m:sub>
                          <m:r>
                            <a:rPr lang="en-US" sz="1400" b="1" i="1" smtClean="0">
                              <a:latin typeface="Cambria Math" panose="02040503050406030204" pitchFamily="18" charset="0"/>
                            </a:rPr>
                            <m:t>𝟏</m:t>
                          </m:r>
                        </m:sub>
                      </m:sSub>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𝒙</m:t>
                          </m:r>
                        </m:e>
                        <m:sub>
                          <m:r>
                            <a:rPr lang="en-US" sz="1400" b="1" i="1" smtClean="0">
                              <a:latin typeface="Cambria Math" panose="02040503050406030204" pitchFamily="18" charset="0"/>
                            </a:rPr>
                            <m:t>𝒊𝒏</m:t>
                          </m:r>
                        </m:sub>
                      </m:sSub>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𝒃</m:t>
                              </m:r>
                            </m:e>
                            <m:sub>
                              <m:r>
                                <a:rPr lang="en-US" sz="1400" b="1" i="1" smtClean="0">
                                  <a:latin typeface="Cambria Math" panose="02040503050406030204" pitchFamily="18" charset="0"/>
                                </a:rPr>
                                <m:t>𝑭𝑪</m:t>
                              </m:r>
                            </m:sub>
                          </m:sSub>
                        </m:e>
                        <m:sub>
                          <m:r>
                            <a:rPr lang="en-US" sz="1400" b="1" i="1" smtClean="0">
                              <a:latin typeface="Cambria Math" panose="02040503050406030204" pitchFamily="18" charset="0"/>
                            </a:rPr>
                            <m:t>𝟏</m:t>
                          </m:r>
                        </m:sub>
                      </m:sSub>
                      <m:r>
                        <a:rPr lang="en-US" sz="1400" b="1" i="1" smtClean="0">
                          <a:latin typeface="Cambria Math" panose="02040503050406030204" pitchFamily="18" charset="0"/>
                        </a:rPr>
                        <m:t>))</m:t>
                      </m:r>
                    </m:oMath>
                  </m:oMathPara>
                </a14:m>
                <a:endParaRPr lang="en-US" b="1" dirty="0"/>
              </a:p>
            </p:txBody>
          </p:sp>
        </mc:Choice>
        <mc:Fallback>
          <p:sp>
            <p:nvSpPr>
              <p:cNvPr id="7" name="TextBox 6">
                <a:extLst>
                  <a:ext uri="{FF2B5EF4-FFF2-40B4-BE49-F238E27FC236}">
                    <a16:creationId xmlns:a16="http://schemas.microsoft.com/office/drawing/2014/main" id="{4DC47B6A-E95D-40B5-BD31-957A6EE86951}"/>
                  </a:ext>
                </a:extLst>
              </p:cNvPr>
              <p:cNvSpPr txBox="1">
                <a:spLocks noRot="1" noChangeAspect="1" noMove="1" noResize="1" noEditPoints="1" noAdjustHandles="1" noChangeArrowheads="1" noChangeShapeType="1" noTextEdit="1"/>
              </p:cNvSpPr>
              <p:nvPr/>
            </p:nvSpPr>
            <p:spPr>
              <a:xfrm>
                <a:off x="317906" y="3580619"/>
                <a:ext cx="2722668" cy="236924"/>
              </a:xfrm>
              <a:prstGeom prst="rect">
                <a:avLst/>
              </a:prstGeom>
              <a:blipFill>
                <a:blip r:embed="rId4"/>
                <a:stretch>
                  <a:fillRect l="-1119" t="-20513" r="-1790" b="-23077"/>
                </a:stretch>
              </a:blipFill>
            </p:spPr>
            <p:txBody>
              <a:bodyPr/>
              <a:lstStyle/>
              <a:p>
                <a:r>
                  <a:rPr lang="en-US">
                    <a:noFill/>
                  </a:rPr>
                  <a:t> </a:t>
                </a:r>
              </a:p>
            </p:txBody>
          </p:sp>
        </mc:Fallback>
      </mc:AlternateContent>
      <p:sp>
        <p:nvSpPr>
          <p:cNvPr id="13" name="Arrow: Right 12">
            <a:extLst>
              <a:ext uri="{FF2B5EF4-FFF2-40B4-BE49-F238E27FC236}">
                <a16:creationId xmlns:a16="http://schemas.microsoft.com/office/drawing/2014/main" id="{49D386DF-B924-4A60-A328-A36F4A2662DB}"/>
              </a:ext>
            </a:extLst>
          </p:cNvPr>
          <p:cNvSpPr/>
          <p:nvPr/>
        </p:nvSpPr>
        <p:spPr>
          <a:xfrm>
            <a:off x="2447925" y="2705100"/>
            <a:ext cx="3990975" cy="3986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Flow</a:t>
            </a:r>
          </a:p>
        </p:txBody>
      </p:sp>
      <p:sp>
        <p:nvSpPr>
          <p:cNvPr id="14" name="TextBox 13">
            <a:extLst>
              <a:ext uri="{FF2B5EF4-FFF2-40B4-BE49-F238E27FC236}">
                <a16:creationId xmlns:a16="http://schemas.microsoft.com/office/drawing/2014/main" id="{5FF5C076-6118-4F9B-9782-20E9216D187E}"/>
              </a:ext>
            </a:extLst>
          </p:cNvPr>
          <p:cNvSpPr txBox="1"/>
          <p:nvPr/>
        </p:nvSpPr>
        <p:spPr>
          <a:xfrm>
            <a:off x="3086522" y="3210454"/>
            <a:ext cx="533700" cy="369332"/>
          </a:xfrm>
          <a:prstGeom prst="rect">
            <a:avLst/>
          </a:prstGeom>
          <a:noFill/>
        </p:spPr>
        <p:txBody>
          <a:bodyPr wrap="square" rtlCol="0">
            <a:spAutoFit/>
          </a:bodyPr>
          <a:lstStyle/>
          <a:p>
            <a:r>
              <a:rPr lang="en-US" dirty="0"/>
              <a:t>(2)</a:t>
            </a:r>
          </a:p>
        </p:txBody>
      </p:sp>
      <p:sp>
        <p:nvSpPr>
          <p:cNvPr id="15" name="TextBox 14">
            <a:extLst>
              <a:ext uri="{FF2B5EF4-FFF2-40B4-BE49-F238E27FC236}">
                <a16:creationId xmlns:a16="http://schemas.microsoft.com/office/drawing/2014/main" id="{A238CC38-AE44-44D4-B337-26EE7E0E52C7}"/>
              </a:ext>
            </a:extLst>
          </p:cNvPr>
          <p:cNvSpPr txBox="1"/>
          <p:nvPr/>
        </p:nvSpPr>
        <p:spPr>
          <a:xfrm>
            <a:off x="198307" y="3200396"/>
            <a:ext cx="533700"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DC9744C5-8808-438F-ACF7-2D26AB2ADFB6}"/>
              </a:ext>
            </a:extLst>
          </p:cNvPr>
          <p:cNvSpPr txBox="1"/>
          <p:nvPr/>
        </p:nvSpPr>
        <p:spPr>
          <a:xfrm>
            <a:off x="5947651" y="3208788"/>
            <a:ext cx="533700" cy="369332"/>
          </a:xfrm>
          <a:prstGeom prst="rect">
            <a:avLst/>
          </a:prstGeom>
          <a:noFill/>
        </p:spPr>
        <p:txBody>
          <a:bodyPr wrap="square" rtlCol="0">
            <a:spAutoFit/>
          </a:bodyPr>
          <a:lstStyle/>
          <a:p>
            <a:r>
              <a:rPr lang="en-US" dirty="0"/>
              <a:t>(3)</a:t>
            </a:r>
          </a:p>
        </p:txBody>
      </p:sp>
      <p:pic>
        <p:nvPicPr>
          <p:cNvPr id="18" name="Picture 17" descr="Chart, surface chart&#10;&#10;Description automatically generated">
            <a:extLst>
              <a:ext uri="{FF2B5EF4-FFF2-40B4-BE49-F238E27FC236}">
                <a16:creationId xmlns:a16="http://schemas.microsoft.com/office/drawing/2014/main" id="{37F19359-5874-47C9-8517-27AA1A7D80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906" y="3992423"/>
            <a:ext cx="2722668" cy="2042001"/>
          </a:xfrm>
          <a:prstGeom prst="rect">
            <a:avLst/>
          </a:prstGeom>
        </p:spPr>
      </p:pic>
      <p:pic>
        <p:nvPicPr>
          <p:cNvPr id="20" name="Picture 19" descr="Chart, radar chart, surface chart&#10;&#10;Description automatically generated">
            <a:extLst>
              <a:ext uri="{FF2B5EF4-FFF2-40B4-BE49-F238E27FC236}">
                <a16:creationId xmlns:a16="http://schemas.microsoft.com/office/drawing/2014/main" id="{6D69A3C8-A07B-43C8-94F2-1CE36BB279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0991" y="3987868"/>
            <a:ext cx="2722668" cy="2042001"/>
          </a:xfrm>
          <a:prstGeom prst="rect">
            <a:avLst/>
          </a:prstGeom>
        </p:spPr>
      </p:pic>
      <p:pic>
        <p:nvPicPr>
          <p:cNvPr id="22" name="Picture 21" descr="Chart, radar chart&#10;&#10;Description automatically generated">
            <a:extLst>
              <a:ext uri="{FF2B5EF4-FFF2-40B4-BE49-F238E27FC236}">
                <a16:creationId xmlns:a16="http://schemas.microsoft.com/office/drawing/2014/main" id="{95BBE3E6-5592-48F4-841D-1C0A03FF3C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9259" y="3987868"/>
            <a:ext cx="2722668" cy="2042001"/>
          </a:xfrm>
          <a:prstGeom prst="rect">
            <a:avLst/>
          </a:prstGeom>
        </p:spPr>
      </p:pic>
    </p:spTree>
    <p:extLst>
      <p:ext uri="{BB962C8B-B14F-4D97-AF65-F5344CB8AC3E}">
        <p14:creationId xmlns:p14="http://schemas.microsoft.com/office/powerpoint/2010/main" val="84678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CADCD5-70B2-4DA9-BD5C-95C0915CB903}"/>
              </a:ext>
            </a:extLst>
          </p:cNvPr>
          <p:cNvSpPr>
            <a:spLocks noGrp="1"/>
          </p:cNvSpPr>
          <p:nvPr>
            <p:ph type="sldNum" sz="quarter" idx="12"/>
          </p:nvPr>
        </p:nvSpPr>
        <p:spPr/>
        <p:txBody>
          <a:bodyPr/>
          <a:lstStyle/>
          <a:p>
            <a:fld id="{ADF92879-A2B8-4088-AE47-C7CB4A466DAC}" type="slidenum">
              <a:rPr lang="en-US" smtClean="0"/>
              <a:pPr/>
              <a:t>6</a:t>
            </a:fld>
            <a:endParaRPr lang="en-US" dirty="0"/>
          </a:p>
        </p:txBody>
      </p:sp>
      <p:sp>
        <p:nvSpPr>
          <p:cNvPr id="3" name="TextBox 2">
            <a:extLst>
              <a:ext uri="{FF2B5EF4-FFF2-40B4-BE49-F238E27FC236}">
                <a16:creationId xmlns:a16="http://schemas.microsoft.com/office/drawing/2014/main" id="{1D2E0C04-1E8A-4808-9887-5FD8C09D46D3}"/>
              </a:ext>
            </a:extLst>
          </p:cNvPr>
          <p:cNvSpPr txBox="1"/>
          <p:nvPr/>
        </p:nvSpPr>
        <p:spPr>
          <a:xfrm>
            <a:off x="47625" y="92940"/>
            <a:ext cx="8429625" cy="461665"/>
          </a:xfrm>
          <a:prstGeom prst="rect">
            <a:avLst/>
          </a:prstGeom>
          <a:noFill/>
        </p:spPr>
        <p:txBody>
          <a:bodyPr wrap="square" rtlCol="0">
            <a:spAutoFit/>
          </a:bodyPr>
          <a:lstStyle/>
          <a:p>
            <a:r>
              <a:rPr lang="en-US" sz="2400" b="1" dirty="0">
                <a:solidFill>
                  <a:srgbClr val="531300"/>
                </a:solidFill>
                <a:latin typeface="Arial" panose="020B0604020202020204" pitchFamily="34" charset="0"/>
                <a:cs typeface="Arial" panose="020B0604020202020204" pitchFamily="34" charset="0"/>
              </a:rPr>
              <a:t>Determination of Optimal Process Parameters</a:t>
            </a:r>
          </a:p>
        </p:txBody>
      </p:sp>
      <p:graphicFrame>
        <p:nvGraphicFramePr>
          <p:cNvPr id="8" name="Table 8">
            <a:extLst>
              <a:ext uri="{FF2B5EF4-FFF2-40B4-BE49-F238E27FC236}">
                <a16:creationId xmlns:a16="http://schemas.microsoft.com/office/drawing/2014/main" id="{EEF22886-6E23-4985-8B37-070E17516E33}"/>
              </a:ext>
            </a:extLst>
          </p:cNvPr>
          <p:cNvGraphicFramePr>
            <a:graphicFrameLocks noGrp="1"/>
          </p:cNvGraphicFramePr>
          <p:nvPr>
            <p:extLst>
              <p:ext uri="{D42A27DB-BD31-4B8C-83A1-F6EECF244321}">
                <p14:modId xmlns:p14="http://schemas.microsoft.com/office/powerpoint/2010/main" val="2221517110"/>
              </p:ext>
            </p:extLst>
          </p:nvPr>
        </p:nvGraphicFramePr>
        <p:xfrm>
          <a:off x="6832211" y="1057977"/>
          <a:ext cx="2125581" cy="5151120"/>
        </p:xfrm>
        <a:graphic>
          <a:graphicData uri="http://schemas.openxmlformats.org/drawingml/2006/table">
            <a:tbl>
              <a:tblPr firstRow="1" bandRow="1">
                <a:tableStyleId>{F5AB1C69-6EDB-4FF4-983F-18BD219EF322}</a:tableStyleId>
              </a:tblPr>
              <a:tblGrid>
                <a:gridCol w="994860">
                  <a:extLst>
                    <a:ext uri="{9D8B030D-6E8A-4147-A177-3AD203B41FA5}">
                      <a16:colId xmlns:a16="http://schemas.microsoft.com/office/drawing/2014/main" val="1952854416"/>
                    </a:ext>
                  </a:extLst>
                </a:gridCol>
                <a:gridCol w="1130721">
                  <a:extLst>
                    <a:ext uri="{9D8B030D-6E8A-4147-A177-3AD203B41FA5}">
                      <a16:colId xmlns:a16="http://schemas.microsoft.com/office/drawing/2014/main" val="180591936"/>
                    </a:ext>
                  </a:extLst>
                </a:gridCol>
              </a:tblGrid>
              <a:tr h="370840">
                <a:tc>
                  <a:txBody>
                    <a:bodyPr/>
                    <a:lstStyle/>
                    <a:p>
                      <a:pPr algn="ctr"/>
                      <a:r>
                        <a:rPr lang="en-US" sz="1000" dirty="0"/>
                        <a:t>Input Parameter</a:t>
                      </a:r>
                    </a:p>
                  </a:txBody>
                  <a:tcPr/>
                </a:tc>
                <a:tc>
                  <a:txBody>
                    <a:bodyPr/>
                    <a:lstStyle/>
                    <a:p>
                      <a:pPr algn="ctr"/>
                      <a:r>
                        <a:rPr lang="en-US" sz="1000" dirty="0"/>
                        <a:t>Range</a:t>
                      </a:r>
                    </a:p>
                    <a:p>
                      <a:pPr algn="ctr"/>
                      <a:r>
                        <a:rPr lang="en-US" sz="1000" dirty="0"/>
                        <a:t>(</a:t>
                      </a:r>
                      <a:r>
                        <a:rPr lang="en-US" sz="900" dirty="0"/>
                        <a:t>Low : Step : High)</a:t>
                      </a:r>
                      <a:endParaRPr lang="en-US" sz="1000" dirty="0"/>
                    </a:p>
                  </a:txBody>
                  <a:tcPr/>
                </a:tc>
                <a:extLst>
                  <a:ext uri="{0D108BD9-81ED-4DB2-BD59-A6C34878D82A}">
                    <a16:rowId xmlns:a16="http://schemas.microsoft.com/office/drawing/2014/main" val="2721517809"/>
                  </a:ext>
                </a:extLst>
              </a:tr>
              <a:tr h="361215">
                <a:tc>
                  <a:txBody>
                    <a:bodyPr/>
                    <a:lstStyle/>
                    <a:p>
                      <a:pPr algn="ctr"/>
                      <a:r>
                        <a:rPr lang="en-US" sz="1000" dirty="0"/>
                        <a:t>Heat Rate 1 [C/Min]</a:t>
                      </a:r>
                    </a:p>
                  </a:txBody>
                  <a:tcPr/>
                </a:tc>
                <a:tc>
                  <a:txBody>
                    <a:bodyPr/>
                    <a:lstStyle/>
                    <a:p>
                      <a:pPr algn="ctr"/>
                      <a:r>
                        <a:rPr lang="en-US" sz="1000" dirty="0"/>
                        <a:t>0.5:0.35:4</a:t>
                      </a:r>
                    </a:p>
                  </a:txBody>
                  <a:tcPr/>
                </a:tc>
                <a:extLst>
                  <a:ext uri="{0D108BD9-81ED-4DB2-BD59-A6C34878D82A}">
                    <a16:rowId xmlns:a16="http://schemas.microsoft.com/office/drawing/2014/main" val="721261793"/>
                  </a:ext>
                </a:extLst>
              </a:tr>
              <a:tr h="370840">
                <a:tc>
                  <a:txBody>
                    <a:bodyPr/>
                    <a:lstStyle/>
                    <a:p>
                      <a:pPr algn="ctr"/>
                      <a:r>
                        <a:rPr lang="en-US" sz="1000" dirty="0"/>
                        <a:t>Ramp 1 Duration [Min]</a:t>
                      </a:r>
                    </a:p>
                  </a:txBody>
                  <a:tcPr/>
                </a:tc>
                <a:tc>
                  <a:txBody>
                    <a:bodyPr/>
                    <a:lstStyle/>
                    <a:p>
                      <a:pPr algn="ctr"/>
                      <a:r>
                        <a:rPr lang="en-US" sz="1000" dirty="0"/>
                        <a:t>20:10:120</a:t>
                      </a:r>
                    </a:p>
                  </a:txBody>
                  <a:tcPr/>
                </a:tc>
                <a:extLst>
                  <a:ext uri="{0D108BD9-81ED-4DB2-BD59-A6C34878D82A}">
                    <a16:rowId xmlns:a16="http://schemas.microsoft.com/office/drawing/2014/main" val="3900509111"/>
                  </a:ext>
                </a:extLst>
              </a:tr>
              <a:tr h="370840">
                <a:tc>
                  <a:txBody>
                    <a:bodyPr/>
                    <a:lstStyle/>
                    <a:p>
                      <a:pPr algn="ctr"/>
                      <a:r>
                        <a:rPr lang="en-US" sz="1000" dirty="0"/>
                        <a:t>Temperature Dwell [Min]</a:t>
                      </a:r>
                    </a:p>
                  </a:txBody>
                  <a:tcPr/>
                </a:tc>
                <a:tc>
                  <a:txBody>
                    <a:bodyPr/>
                    <a:lstStyle/>
                    <a:p>
                      <a:pPr algn="ctr"/>
                      <a:r>
                        <a:rPr lang="en-US" sz="1000" dirty="0"/>
                        <a:t>40:10:140</a:t>
                      </a:r>
                    </a:p>
                  </a:txBody>
                  <a:tcPr/>
                </a:tc>
                <a:extLst>
                  <a:ext uri="{0D108BD9-81ED-4DB2-BD59-A6C34878D82A}">
                    <a16:rowId xmlns:a16="http://schemas.microsoft.com/office/drawing/2014/main" val="4156843908"/>
                  </a:ext>
                </a:extLst>
              </a:tr>
              <a:tr h="370840">
                <a:tc>
                  <a:txBody>
                    <a:bodyPr/>
                    <a:lstStyle/>
                    <a:p>
                      <a:pPr algn="ctr"/>
                      <a:r>
                        <a:rPr lang="en-US" sz="1000" dirty="0"/>
                        <a:t>Heat Rate 2 [Min]</a:t>
                      </a:r>
                    </a:p>
                  </a:txBody>
                  <a:tcPr/>
                </a:tc>
                <a:tc>
                  <a:txBody>
                    <a:bodyPr/>
                    <a:lstStyle/>
                    <a:p>
                      <a:pPr algn="ctr"/>
                      <a:r>
                        <a:rPr lang="en-US" sz="1000" dirty="0"/>
                        <a:t>0:0.5:5</a:t>
                      </a:r>
                    </a:p>
                  </a:txBody>
                  <a:tcPr/>
                </a:tc>
                <a:extLst>
                  <a:ext uri="{0D108BD9-81ED-4DB2-BD59-A6C34878D82A}">
                    <a16:rowId xmlns:a16="http://schemas.microsoft.com/office/drawing/2014/main" val="62203220"/>
                  </a:ext>
                </a:extLst>
              </a:tr>
              <a:tr h="370840">
                <a:tc>
                  <a:txBody>
                    <a:bodyPr/>
                    <a:lstStyle/>
                    <a:p>
                      <a:pPr algn="ctr"/>
                      <a:r>
                        <a:rPr lang="en-US" sz="1000" dirty="0"/>
                        <a:t>Ramp 2 Duration [Min]</a:t>
                      </a:r>
                    </a:p>
                  </a:txBody>
                  <a:tcPr/>
                </a:tc>
                <a:tc>
                  <a:txBody>
                    <a:bodyPr/>
                    <a:lstStyle/>
                    <a:p>
                      <a:pPr algn="ctr"/>
                      <a:r>
                        <a:rPr lang="en-US" sz="1000" dirty="0"/>
                        <a:t>10:9:100</a:t>
                      </a:r>
                    </a:p>
                  </a:txBody>
                  <a:tcPr/>
                </a:tc>
                <a:extLst>
                  <a:ext uri="{0D108BD9-81ED-4DB2-BD59-A6C34878D82A}">
                    <a16:rowId xmlns:a16="http://schemas.microsoft.com/office/drawing/2014/main" val="1318084547"/>
                  </a:ext>
                </a:extLst>
              </a:tr>
              <a:tr h="370840">
                <a:tc>
                  <a:txBody>
                    <a:bodyPr/>
                    <a:lstStyle/>
                    <a:p>
                      <a:pPr algn="ctr"/>
                      <a:r>
                        <a:rPr lang="en-US" sz="1000" dirty="0"/>
                        <a:t>Temperature Dwell 2 [Min]</a:t>
                      </a:r>
                    </a:p>
                  </a:txBody>
                  <a:tcPr/>
                </a:tc>
                <a:tc>
                  <a:txBody>
                    <a:bodyPr/>
                    <a:lstStyle/>
                    <a:p>
                      <a:pPr algn="ctr"/>
                      <a:r>
                        <a:rPr lang="en-US" sz="1000" dirty="0"/>
                        <a:t>0:16:160</a:t>
                      </a:r>
                    </a:p>
                  </a:txBody>
                  <a:tcPr/>
                </a:tc>
                <a:extLst>
                  <a:ext uri="{0D108BD9-81ED-4DB2-BD59-A6C34878D82A}">
                    <a16:rowId xmlns:a16="http://schemas.microsoft.com/office/drawing/2014/main" val="1955571780"/>
                  </a:ext>
                </a:extLst>
              </a:tr>
              <a:tr h="370840">
                <a:tc>
                  <a:txBody>
                    <a:bodyPr/>
                    <a:lstStyle/>
                    <a:p>
                      <a:pPr algn="ctr"/>
                      <a:r>
                        <a:rPr lang="en-US" sz="1000" dirty="0"/>
                        <a:t>Vacuum Pressure [Pa]</a:t>
                      </a:r>
                    </a:p>
                  </a:txBody>
                  <a:tcPr/>
                </a:tc>
                <a:tc>
                  <a:txBody>
                    <a:bodyPr/>
                    <a:lstStyle/>
                    <a:p>
                      <a:pPr algn="ctr"/>
                      <a:r>
                        <a:rPr lang="en-US" sz="1000" dirty="0"/>
                        <a:t>0:0.1:1</a:t>
                      </a:r>
                    </a:p>
                  </a:txBody>
                  <a:tcPr/>
                </a:tc>
                <a:extLst>
                  <a:ext uri="{0D108BD9-81ED-4DB2-BD59-A6C34878D82A}">
                    <a16:rowId xmlns:a16="http://schemas.microsoft.com/office/drawing/2014/main" val="524496642"/>
                  </a:ext>
                </a:extLst>
              </a:tr>
              <a:tr h="370840">
                <a:tc>
                  <a:txBody>
                    <a:bodyPr/>
                    <a:lstStyle/>
                    <a:p>
                      <a:pPr algn="ctr"/>
                      <a:r>
                        <a:rPr lang="en-US" sz="1000" dirty="0"/>
                        <a:t>Vacuum Start Time [Min]</a:t>
                      </a:r>
                    </a:p>
                  </a:txBody>
                  <a:tcPr/>
                </a:tc>
                <a:tc>
                  <a:txBody>
                    <a:bodyPr/>
                    <a:lstStyle/>
                    <a:p>
                      <a:pPr algn="ctr"/>
                      <a:r>
                        <a:rPr lang="en-US" sz="1000" dirty="0"/>
                        <a:t>0:10:100</a:t>
                      </a:r>
                    </a:p>
                  </a:txBody>
                  <a:tcPr/>
                </a:tc>
                <a:extLst>
                  <a:ext uri="{0D108BD9-81ED-4DB2-BD59-A6C34878D82A}">
                    <a16:rowId xmlns:a16="http://schemas.microsoft.com/office/drawing/2014/main" val="4293392165"/>
                  </a:ext>
                </a:extLst>
              </a:tr>
              <a:tr h="370840">
                <a:tc>
                  <a:txBody>
                    <a:bodyPr/>
                    <a:lstStyle/>
                    <a:p>
                      <a:pPr algn="ctr"/>
                      <a:r>
                        <a:rPr lang="en-US" sz="1000" dirty="0"/>
                        <a:t>Vacuum Duration [Min]</a:t>
                      </a:r>
                    </a:p>
                  </a:txBody>
                  <a:tcPr/>
                </a:tc>
                <a:tc>
                  <a:txBody>
                    <a:bodyPr/>
                    <a:lstStyle/>
                    <a:p>
                      <a:pPr algn="ctr"/>
                      <a:r>
                        <a:rPr lang="en-US" sz="1000" dirty="0"/>
                        <a:t>50:30:350</a:t>
                      </a:r>
                    </a:p>
                  </a:txBody>
                  <a:tcPr/>
                </a:tc>
                <a:extLst>
                  <a:ext uri="{0D108BD9-81ED-4DB2-BD59-A6C34878D82A}">
                    <a16:rowId xmlns:a16="http://schemas.microsoft.com/office/drawing/2014/main" val="3911031645"/>
                  </a:ext>
                </a:extLst>
              </a:tr>
              <a:tr h="370840">
                <a:tc>
                  <a:txBody>
                    <a:bodyPr/>
                    <a:lstStyle/>
                    <a:p>
                      <a:pPr algn="ctr"/>
                      <a:r>
                        <a:rPr lang="en-US" sz="1000" dirty="0"/>
                        <a:t>Autoclave Pressure [Pa]</a:t>
                      </a:r>
                    </a:p>
                  </a:txBody>
                  <a:tcPr/>
                </a:tc>
                <a:tc>
                  <a:txBody>
                    <a:bodyPr/>
                    <a:lstStyle/>
                    <a:p>
                      <a:pPr algn="ctr"/>
                      <a:r>
                        <a:rPr lang="en-US" sz="1000" dirty="0"/>
                        <a:t>1:0.5:6</a:t>
                      </a:r>
                    </a:p>
                  </a:txBody>
                  <a:tcPr/>
                </a:tc>
                <a:extLst>
                  <a:ext uri="{0D108BD9-81ED-4DB2-BD59-A6C34878D82A}">
                    <a16:rowId xmlns:a16="http://schemas.microsoft.com/office/drawing/2014/main" val="1595458032"/>
                  </a:ext>
                </a:extLst>
              </a:tr>
              <a:tr h="370840">
                <a:tc>
                  <a:txBody>
                    <a:bodyPr/>
                    <a:lstStyle/>
                    <a:p>
                      <a:pPr algn="ctr"/>
                      <a:r>
                        <a:rPr lang="en-US" sz="1000" dirty="0"/>
                        <a:t>Autoclave Start Time [Min]</a:t>
                      </a:r>
                    </a:p>
                  </a:txBody>
                  <a:tcPr/>
                </a:tc>
                <a:tc>
                  <a:txBody>
                    <a:bodyPr/>
                    <a:lstStyle/>
                    <a:p>
                      <a:pPr algn="ctr"/>
                      <a:r>
                        <a:rPr lang="en-US" sz="1000" dirty="0"/>
                        <a:t>1:9.9:100</a:t>
                      </a:r>
                    </a:p>
                  </a:txBody>
                  <a:tcPr/>
                </a:tc>
                <a:extLst>
                  <a:ext uri="{0D108BD9-81ED-4DB2-BD59-A6C34878D82A}">
                    <a16:rowId xmlns:a16="http://schemas.microsoft.com/office/drawing/2014/main" val="3850392282"/>
                  </a:ext>
                </a:extLst>
              </a:tr>
              <a:tr h="370840">
                <a:tc>
                  <a:txBody>
                    <a:bodyPr/>
                    <a:lstStyle/>
                    <a:p>
                      <a:pPr algn="ctr"/>
                      <a:r>
                        <a:rPr lang="en-US" sz="1000" dirty="0"/>
                        <a:t>Autoclave Duration [Min]</a:t>
                      </a:r>
                    </a:p>
                  </a:txBody>
                  <a:tcPr/>
                </a:tc>
                <a:tc>
                  <a:txBody>
                    <a:bodyPr/>
                    <a:lstStyle/>
                    <a:p>
                      <a:pPr algn="ctr"/>
                      <a:r>
                        <a:rPr lang="en-US" sz="1000" dirty="0"/>
                        <a:t>100:25:350</a:t>
                      </a:r>
                    </a:p>
                  </a:txBody>
                  <a:tcPr/>
                </a:tc>
                <a:extLst>
                  <a:ext uri="{0D108BD9-81ED-4DB2-BD59-A6C34878D82A}">
                    <a16:rowId xmlns:a16="http://schemas.microsoft.com/office/drawing/2014/main" val="2715602309"/>
                  </a:ext>
                </a:extLst>
              </a:tr>
            </a:tbl>
          </a:graphicData>
        </a:graphic>
      </p:graphicFrame>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CAD371D-8BC8-431B-BD77-291014540693}"/>
                  </a:ext>
                </a:extLst>
              </p:cNvPr>
              <p:cNvSpPr txBox="1"/>
              <p:nvPr/>
            </p:nvSpPr>
            <p:spPr>
              <a:xfrm>
                <a:off x="47625" y="950495"/>
                <a:ext cx="6509586" cy="3970318"/>
              </a:xfrm>
              <a:prstGeom prst="rect">
                <a:avLst/>
              </a:prstGeom>
              <a:noFill/>
            </p:spPr>
            <p:txBody>
              <a:bodyPr wrap="square" rtlCol="0">
                <a:spAutoFit/>
              </a:bodyPr>
              <a:lstStyle/>
              <a:p>
                <a:pPr marL="285750" indent="-285750">
                  <a:buFontTx/>
                  <a:buChar char="-"/>
                </a:pPr>
                <a:r>
                  <a:rPr lang="en-US" dirty="0"/>
                  <a:t>AD. Porosity, PR. Porosity &amp; Eff. Porosity map to the bond line porosity.</a:t>
                </a:r>
              </a:p>
              <a:p>
                <a:pPr marL="285750" indent="-285750">
                  <a:buFontTx/>
                  <a:buChar char="-"/>
                </a:pPr>
                <a:r>
                  <a:rPr lang="en-US" dirty="0"/>
                  <a:t>Max (Fiber Volume Fraction) maps to Facesheet consolidation level.</a:t>
                </a:r>
              </a:p>
              <a:p>
                <a:pPr marL="285750" indent="-285750">
                  <a:buFontTx/>
                  <a:buChar char="-"/>
                </a:pPr>
                <a:r>
                  <a:rPr lang="en-US" dirty="0"/>
                  <a:t>The last two parameters AD. volume and PR. Volume yield the lowest importance from the Governing process parameters analysis.</a:t>
                </a:r>
              </a:p>
              <a:p>
                <a:pPr marL="285750" indent="-285750">
                  <a:buFontTx/>
                  <a:buChar char="-"/>
                </a:pPr>
                <a:r>
                  <a:rPr lang="en-US" dirty="0"/>
                  <a:t>The objective is then to minimize</a:t>
                </a:r>
              </a:p>
              <a:p>
                <a:pPr marL="285750" indent="-285750">
                  <a:buFontTx/>
                  <a:buChar char="-"/>
                </a:pPr>
                <a:r>
                  <a:rPr lang="en-US" dirty="0"/>
                  <a:t>Due to the large computation space, and high order data inputs when considering Table 4, this is carried out for each variable individually, with optimal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𝑖𝑛</m:t>
                        </m:r>
                      </m:sub>
                    </m:sSub>
                  </m:oMath>
                </a14:m>
                <a:r>
                  <a:rPr lang="en-US" dirty="0"/>
                  <a:t> propagating through the dataset.</a:t>
                </a:r>
              </a:p>
              <a:p>
                <a:pPr marL="285750" indent="-285750">
                  <a:buFontTx/>
                  <a:buChar char="-"/>
                </a:pPr>
                <a:r>
                  <a:rPr lang="en-US" dirty="0"/>
                  <a:t>Optimal Results are in Table 5.</a:t>
                </a:r>
              </a:p>
              <a:p>
                <a:endParaRPr lang="en-US" i="1" dirty="0"/>
              </a:p>
              <a:p>
                <a:pPr marL="285750" indent="-285750">
                  <a:buFontTx/>
                  <a:buChar char="-"/>
                </a:pPr>
                <a:endParaRPr lang="en-US" dirty="0"/>
              </a:p>
            </p:txBody>
          </p:sp>
        </mc:Choice>
        <mc:Fallback>
          <p:sp>
            <p:nvSpPr>
              <p:cNvPr id="9" name="TextBox 8">
                <a:extLst>
                  <a:ext uri="{FF2B5EF4-FFF2-40B4-BE49-F238E27FC236}">
                    <a16:creationId xmlns:a16="http://schemas.microsoft.com/office/drawing/2014/main" id="{4CAD371D-8BC8-431B-BD77-291014540693}"/>
                  </a:ext>
                </a:extLst>
              </p:cNvPr>
              <p:cNvSpPr txBox="1">
                <a:spLocks noRot="1" noChangeAspect="1" noMove="1" noResize="1" noEditPoints="1" noAdjustHandles="1" noChangeArrowheads="1" noChangeShapeType="1" noTextEdit="1"/>
              </p:cNvSpPr>
              <p:nvPr/>
            </p:nvSpPr>
            <p:spPr>
              <a:xfrm>
                <a:off x="47625" y="950495"/>
                <a:ext cx="6509586" cy="3970318"/>
              </a:xfrm>
              <a:prstGeom prst="rect">
                <a:avLst/>
              </a:prstGeom>
              <a:blipFill>
                <a:blip r:embed="rId2"/>
                <a:stretch>
                  <a:fillRect l="-843" t="-9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B4423E9-6A32-4942-87DE-027E2557D7D0}"/>
                  </a:ext>
                </a:extLst>
              </p:cNvPr>
              <p:cNvSpPr txBox="1"/>
              <p:nvPr/>
            </p:nvSpPr>
            <p:spPr>
              <a:xfrm>
                <a:off x="3661902" y="2935654"/>
                <a:ext cx="2819105" cy="2380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1400" b="0" i="1" smtClean="0">
                              <a:latin typeface="Cambria Math" panose="02040503050406030204" pitchFamily="18" charset="0"/>
                            </a:rPr>
                          </m:ctrlPr>
                        </m:accPr>
                        <m:e>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𝐹𝐶</m:t>
                                  </m:r>
                                </m:sub>
                              </m:sSub>
                            </m:e>
                            <m:sub>
                              <m:r>
                                <a:rPr lang="en-US" sz="1400" b="0" i="1" smtClean="0">
                                  <a:latin typeface="Cambria Math" panose="02040503050406030204" pitchFamily="18" charset="0"/>
                                </a:rPr>
                                <m:t>3</m:t>
                              </m:r>
                            </m:sub>
                          </m:sSub>
                        </m:e>
                      </m:acc>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𝝓</m:t>
                          </m:r>
                        </m:e>
                        <m:sub>
                          <m:r>
                            <a:rPr lang="en-US" sz="1400" b="1" i="1" smtClean="0">
                              <a:latin typeface="Cambria Math" panose="02040503050406030204" pitchFamily="18" charset="0"/>
                            </a:rPr>
                            <m:t>𝟑</m:t>
                          </m:r>
                        </m:sub>
                      </m:sSub>
                      <m:r>
                        <a:rPr lang="en-US" sz="1400" b="0" i="1" smtClean="0">
                          <a:latin typeface="Cambria Math" panose="02040503050406030204" pitchFamily="18" charset="0"/>
                        </a:rPr>
                        <m:t>(</m:t>
                      </m:r>
                      <m:r>
                        <a:rPr lang="en-US" sz="1400" b="0" i="1" smtClean="0">
                          <a:latin typeface="Cambria Math" panose="02040503050406030204" pitchFamily="18" charset="0"/>
                        </a:rPr>
                        <m:t>𝐵</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𝑁</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𝑾</m:t>
                              </m:r>
                            </m:e>
                            <m:sub>
                              <m:r>
                                <a:rPr lang="en-US" sz="1400" b="1" i="1" smtClean="0">
                                  <a:latin typeface="Cambria Math" panose="02040503050406030204" pitchFamily="18" charset="0"/>
                                </a:rPr>
                                <m:t>𝑭𝑪</m:t>
                              </m:r>
                            </m:sub>
                          </m:sSub>
                        </m:e>
                        <m:sub>
                          <m:r>
                            <a:rPr lang="en-US" sz="1400" b="1" i="1" smtClean="0">
                              <a:latin typeface="Cambria Math" panose="02040503050406030204" pitchFamily="18" charset="0"/>
                            </a:rPr>
                            <m:t>𝟑</m:t>
                          </m:r>
                        </m:sub>
                      </m:sSub>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𝐹</m:t>
                              </m:r>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2</m:t>
                                  </m:r>
                                </m:sub>
                              </m:sSub>
                            </m:sub>
                          </m:sSub>
                        </m:e>
                      </m:acc>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𝒃</m:t>
                              </m:r>
                            </m:e>
                            <m:sub>
                              <m:r>
                                <a:rPr lang="en-US" sz="1400" b="1" i="1" smtClean="0">
                                  <a:latin typeface="Cambria Math" panose="02040503050406030204" pitchFamily="18" charset="0"/>
                                </a:rPr>
                                <m:t>𝑭𝑪</m:t>
                              </m:r>
                            </m:sub>
                          </m:sSub>
                        </m:e>
                        <m:sub>
                          <m:r>
                            <a:rPr lang="en-US" sz="1400" b="1" i="1" smtClean="0">
                              <a:latin typeface="Cambria Math" panose="02040503050406030204" pitchFamily="18" charset="0"/>
                            </a:rPr>
                            <m:t>𝟑</m:t>
                          </m:r>
                        </m:sub>
                      </m:sSub>
                      <m:r>
                        <a:rPr lang="en-US" sz="1400" b="1" i="1" smtClean="0">
                          <a:latin typeface="Cambria Math" panose="02040503050406030204" pitchFamily="18" charset="0"/>
                        </a:rPr>
                        <m:t>))</m:t>
                      </m:r>
                    </m:oMath>
                  </m:oMathPara>
                </a14:m>
                <a:endParaRPr lang="en-US" sz="1400" b="1" dirty="0"/>
              </a:p>
            </p:txBody>
          </p:sp>
        </mc:Choice>
        <mc:Fallback>
          <p:sp>
            <p:nvSpPr>
              <p:cNvPr id="10" name="TextBox 9">
                <a:extLst>
                  <a:ext uri="{FF2B5EF4-FFF2-40B4-BE49-F238E27FC236}">
                    <a16:creationId xmlns:a16="http://schemas.microsoft.com/office/drawing/2014/main" id="{1B4423E9-6A32-4942-87DE-027E2557D7D0}"/>
                  </a:ext>
                </a:extLst>
              </p:cNvPr>
              <p:cNvSpPr txBox="1">
                <a:spLocks noRot="1" noChangeAspect="1" noMove="1" noResize="1" noEditPoints="1" noAdjustHandles="1" noChangeArrowheads="1" noChangeShapeType="1" noTextEdit="1"/>
              </p:cNvSpPr>
              <p:nvPr/>
            </p:nvSpPr>
            <p:spPr>
              <a:xfrm>
                <a:off x="3661902" y="2935654"/>
                <a:ext cx="2819105" cy="238014"/>
              </a:xfrm>
              <a:prstGeom prst="rect">
                <a:avLst/>
              </a:prstGeom>
              <a:blipFill>
                <a:blip r:embed="rId3"/>
                <a:stretch>
                  <a:fillRect l="-1299" t="-23077" r="-10173" b="-2051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454EEC6-722B-400A-9D2A-37236AE2FF6E}"/>
              </a:ext>
            </a:extLst>
          </p:cNvPr>
          <p:cNvSpPr txBox="1"/>
          <p:nvPr/>
        </p:nvSpPr>
        <p:spPr>
          <a:xfrm>
            <a:off x="7443816" y="688645"/>
            <a:ext cx="902370" cy="369332"/>
          </a:xfrm>
          <a:prstGeom prst="rect">
            <a:avLst/>
          </a:prstGeom>
          <a:noFill/>
        </p:spPr>
        <p:txBody>
          <a:bodyPr wrap="square" rtlCol="0">
            <a:spAutoFit/>
          </a:bodyPr>
          <a:lstStyle/>
          <a:p>
            <a:r>
              <a:rPr lang="en-US" b="1" dirty="0"/>
              <a:t>Table 4</a:t>
            </a:r>
          </a:p>
        </p:txBody>
      </p:sp>
      <p:graphicFrame>
        <p:nvGraphicFramePr>
          <p:cNvPr id="12" name="Table 4">
            <a:extLst>
              <a:ext uri="{FF2B5EF4-FFF2-40B4-BE49-F238E27FC236}">
                <a16:creationId xmlns:a16="http://schemas.microsoft.com/office/drawing/2014/main" id="{58FD1C01-BB88-4573-80F5-7F45184BD83C}"/>
              </a:ext>
            </a:extLst>
          </p:cNvPr>
          <p:cNvGraphicFramePr>
            <a:graphicFrameLocks noGrp="1"/>
          </p:cNvGraphicFramePr>
          <p:nvPr>
            <p:extLst>
              <p:ext uri="{D42A27DB-BD31-4B8C-83A1-F6EECF244321}">
                <p14:modId xmlns:p14="http://schemas.microsoft.com/office/powerpoint/2010/main" val="2645109382"/>
              </p:ext>
            </p:extLst>
          </p:nvPr>
        </p:nvGraphicFramePr>
        <p:xfrm>
          <a:off x="47625" y="4972088"/>
          <a:ext cx="6784587" cy="733786"/>
        </p:xfrm>
        <a:graphic>
          <a:graphicData uri="http://schemas.openxmlformats.org/drawingml/2006/table">
            <a:tbl>
              <a:tblPr firstRow="1" bandRow="1">
                <a:tableStyleId>{5C22544A-7EE6-4342-B048-85BDC9FD1C3A}</a:tableStyleId>
              </a:tblPr>
              <a:tblGrid>
                <a:gridCol w="670231">
                  <a:extLst>
                    <a:ext uri="{9D8B030D-6E8A-4147-A177-3AD203B41FA5}">
                      <a16:colId xmlns:a16="http://schemas.microsoft.com/office/drawing/2014/main" val="682296532"/>
                    </a:ext>
                  </a:extLst>
                </a:gridCol>
                <a:gridCol w="515496">
                  <a:extLst>
                    <a:ext uri="{9D8B030D-6E8A-4147-A177-3AD203B41FA5}">
                      <a16:colId xmlns:a16="http://schemas.microsoft.com/office/drawing/2014/main" val="200358737"/>
                    </a:ext>
                  </a:extLst>
                </a:gridCol>
                <a:gridCol w="685234">
                  <a:extLst>
                    <a:ext uri="{9D8B030D-6E8A-4147-A177-3AD203B41FA5}">
                      <a16:colId xmlns:a16="http://schemas.microsoft.com/office/drawing/2014/main" val="606258750"/>
                    </a:ext>
                  </a:extLst>
                </a:gridCol>
                <a:gridCol w="434538">
                  <a:extLst>
                    <a:ext uri="{9D8B030D-6E8A-4147-A177-3AD203B41FA5}">
                      <a16:colId xmlns:a16="http://schemas.microsoft.com/office/drawing/2014/main" val="3740856015"/>
                    </a:ext>
                  </a:extLst>
                </a:gridCol>
                <a:gridCol w="534817">
                  <a:extLst>
                    <a:ext uri="{9D8B030D-6E8A-4147-A177-3AD203B41FA5}">
                      <a16:colId xmlns:a16="http://schemas.microsoft.com/office/drawing/2014/main" val="2668463286"/>
                    </a:ext>
                  </a:extLst>
                </a:gridCol>
                <a:gridCol w="467964">
                  <a:extLst>
                    <a:ext uri="{9D8B030D-6E8A-4147-A177-3AD203B41FA5}">
                      <a16:colId xmlns:a16="http://schemas.microsoft.com/office/drawing/2014/main" val="3297242888"/>
                    </a:ext>
                  </a:extLst>
                </a:gridCol>
                <a:gridCol w="543173">
                  <a:extLst>
                    <a:ext uri="{9D8B030D-6E8A-4147-A177-3AD203B41FA5}">
                      <a16:colId xmlns:a16="http://schemas.microsoft.com/office/drawing/2014/main" val="1803792320"/>
                    </a:ext>
                  </a:extLst>
                </a:gridCol>
                <a:gridCol w="518103">
                  <a:extLst>
                    <a:ext uri="{9D8B030D-6E8A-4147-A177-3AD203B41FA5}">
                      <a16:colId xmlns:a16="http://schemas.microsoft.com/office/drawing/2014/main" val="2720616269"/>
                    </a:ext>
                  </a:extLst>
                </a:gridCol>
                <a:gridCol w="543173">
                  <a:extLst>
                    <a:ext uri="{9D8B030D-6E8A-4147-A177-3AD203B41FA5}">
                      <a16:colId xmlns:a16="http://schemas.microsoft.com/office/drawing/2014/main" val="3497723034"/>
                    </a:ext>
                  </a:extLst>
                </a:gridCol>
                <a:gridCol w="568243">
                  <a:extLst>
                    <a:ext uri="{9D8B030D-6E8A-4147-A177-3AD203B41FA5}">
                      <a16:colId xmlns:a16="http://schemas.microsoft.com/office/drawing/2014/main" val="1343555069"/>
                    </a:ext>
                  </a:extLst>
                </a:gridCol>
                <a:gridCol w="559886">
                  <a:extLst>
                    <a:ext uri="{9D8B030D-6E8A-4147-A177-3AD203B41FA5}">
                      <a16:colId xmlns:a16="http://schemas.microsoft.com/office/drawing/2014/main" val="1104744737"/>
                    </a:ext>
                  </a:extLst>
                </a:gridCol>
                <a:gridCol w="743729">
                  <a:extLst>
                    <a:ext uri="{9D8B030D-6E8A-4147-A177-3AD203B41FA5}">
                      <a16:colId xmlns:a16="http://schemas.microsoft.com/office/drawing/2014/main" val="3877674186"/>
                    </a:ext>
                  </a:extLst>
                </a:gridCol>
              </a:tblGrid>
              <a:tr h="428986">
                <a:tc>
                  <a:txBody>
                    <a:bodyPr/>
                    <a:lstStyle/>
                    <a:p>
                      <a:pPr algn="ctr"/>
                      <a:r>
                        <a:rPr lang="en-US" sz="700" dirty="0"/>
                        <a:t>Heat Rate 1</a:t>
                      </a:r>
                    </a:p>
                  </a:txBody>
                  <a:tcPr/>
                </a:tc>
                <a:tc>
                  <a:txBody>
                    <a:bodyPr/>
                    <a:lstStyle/>
                    <a:p>
                      <a:pPr algn="ctr"/>
                      <a:r>
                        <a:rPr lang="en-US" sz="700" dirty="0"/>
                        <a:t>Ramp 1 Duration</a:t>
                      </a:r>
                    </a:p>
                  </a:txBody>
                  <a:tcPr/>
                </a:tc>
                <a:tc>
                  <a:txBody>
                    <a:bodyPr/>
                    <a:lstStyle/>
                    <a:p>
                      <a:pPr algn="ctr"/>
                      <a:r>
                        <a:rPr lang="en-US" sz="700" dirty="0"/>
                        <a:t>Temperature Dwell 1</a:t>
                      </a:r>
                    </a:p>
                  </a:txBody>
                  <a:tcPr/>
                </a:tc>
                <a:tc>
                  <a:txBody>
                    <a:bodyPr/>
                    <a:lstStyle/>
                    <a:p>
                      <a:pPr algn="ctr"/>
                      <a:r>
                        <a:rPr lang="en-US" sz="700" dirty="0"/>
                        <a:t>Heat Rate 2</a:t>
                      </a:r>
                    </a:p>
                  </a:txBody>
                  <a:tcPr/>
                </a:tc>
                <a:tc>
                  <a:txBody>
                    <a:bodyPr/>
                    <a:lstStyle/>
                    <a:p>
                      <a:pPr algn="ctr"/>
                      <a:r>
                        <a:rPr lang="en-US" sz="700" dirty="0"/>
                        <a:t>Ramp 2 Duration</a:t>
                      </a:r>
                    </a:p>
                  </a:txBody>
                  <a:tcPr/>
                </a:tc>
                <a:tc>
                  <a:txBody>
                    <a:bodyPr/>
                    <a:lstStyle/>
                    <a:p>
                      <a:pPr algn="ctr"/>
                      <a:r>
                        <a:rPr lang="en-US" sz="700" dirty="0"/>
                        <a:t>Temp Dwell 2</a:t>
                      </a:r>
                    </a:p>
                  </a:txBody>
                  <a:tcPr/>
                </a:tc>
                <a:tc>
                  <a:txBody>
                    <a:bodyPr/>
                    <a:lstStyle/>
                    <a:p>
                      <a:pPr algn="ctr"/>
                      <a:r>
                        <a:rPr lang="en-US" sz="700" dirty="0"/>
                        <a:t>Vacuum Pressure</a:t>
                      </a:r>
                    </a:p>
                  </a:txBody>
                  <a:tcPr/>
                </a:tc>
                <a:tc>
                  <a:txBody>
                    <a:bodyPr/>
                    <a:lstStyle/>
                    <a:p>
                      <a:pPr algn="ctr"/>
                      <a:r>
                        <a:rPr lang="en-US" sz="700" dirty="0"/>
                        <a:t>Vacuum Start Time</a:t>
                      </a:r>
                    </a:p>
                  </a:txBody>
                  <a:tcPr/>
                </a:tc>
                <a:tc>
                  <a:txBody>
                    <a:bodyPr/>
                    <a:lstStyle/>
                    <a:p>
                      <a:pPr algn="ctr"/>
                      <a:r>
                        <a:rPr lang="en-US" sz="700" dirty="0"/>
                        <a:t>Vacuum Duration</a:t>
                      </a:r>
                    </a:p>
                  </a:txBody>
                  <a:tcPr/>
                </a:tc>
                <a:tc>
                  <a:txBody>
                    <a:bodyPr/>
                    <a:lstStyle/>
                    <a:p>
                      <a:pPr algn="ctr"/>
                      <a:r>
                        <a:rPr lang="en-US" sz="700" dirty="0"/>
                        <a:t>Autoclave Pressure</a:t>
                      </a:r>
                    </a:p>
                  </a:txBody>
                  <a:tcPr/>
                </a:tc>
                <a:tc>
                  <a:txBody>
                    <a:bodyPr/>
                    <a:lstStyle/>
                    <a:p>
                      <a:pPr algn="ctr"/>
                      <a:r>
                        <a:rPr lang="en-US" sz="700" dirty="0"/>
                        <a:t>Autoclave Start time</a:t>
                      </a:r>
                    </a:p>
                  </a:txBody>
                  <a:tcPr/>
                </a:tc>
                <a:tc>
                  <a:txBody>
                    <a:bodyPr/>
                    <a:lstStyle/>
                    <a:p>
                      <a:pPr algn="ctr"/>
                      <a:r>
                        <a:rPr lang="en-US" sz="700" dirty="0"/>
                        <a:t>Autoclave Duration</a:t>
                      </a:r>
                    </a:p>
                  </a:txBody>
                  <a:tcPr/>
                </a:tc>
                <a:extLst>
                  <a:ext uri="{0D108BD9-81ED-4DB2-BD59-A6C34878D82A}">
                    <a16:rowId xmlns:a16="http://schemas.microsoft.com/office/drawing/2014/main" val="4021046932"/>
                  </a:ext>
                </a:extLst>
              </a:tr>
              <a:tr h="191561">
                <a:tc>
                  <a:txBody>
                    <a:bodyPr/>
                    <a:lstStyle/>
                    <a:p>
                      <a:pPr algn="ctr"/>
                      <a:r>
                        <a:rPr lang="en-US" sz="1400" dirty="0"/>
                        <a:t>3.65</a:t>
                      </a:r>
                    </a:p>
                  </a:txBody>
                  <a:tcPr/>
                </a:tc>
                <a:tc>
                  <a:txBody>
                    <a:bodyPr/>
                    <a:lstStyle/>
                    <a:p>
                      <a:pPr algn="ctr"/>
                      <a:r>
                        <a:rPr lang="en-US" sz="1400" dirty="0"/>
                        <a:t>110</a:t>
                      </a:r>
                    </a:p>
                  </a:txBody>
                  <a:tcPr/>
                </a:tc>
                <a:tc>
                  <a:txBody>
                    <a:bodyPr/>
                    <a:lstStyle/>
                    <a:p>
                      <a:pPr algn="ctr"/>
                      <a:r>
                        <a:rPr lang="en-US" sz="1400" dirty="0"/>
                        <a:t>130</a:t>
                      </a:r>
                    </a:p>
                  </a:txBody>
                  <a:tcPr/>
                </a:tc>
                <a:tc>
                  <a:txBody>
                    <a:bodyPr/>
                    <a:lstStyle/>
                    <a:p>
                      <a:pPr algn="ctr"/>
                      <a:r>
                        <a:rPr lang="en-US" sz="1400" dirty="0"/>
                        <a:t>4.5</a:t>
                      </a:r>
                    </a:p>
                  </a:txBody>
                  <a:tcPr/>
                </a:tc>
                <a:tc>
                  <a:txBody>
                    <a:bodyPr/>
                    <a:lstStyle/>
                    <a:p>
                      <a:pPr algn="ctr"/>
                      <a:r>
                        <a:rPr lang="en-US" sz="1400" dirty="0"/>
                        <a:t>91</a:t>
                      </a:r>
                    </a:p>
                  </a:txBody>
                  <a:tcPr/>
                </a:tc>
                <a:tc>
                  <a:txBody>
                    <a:bodyPr/>
                    <a:lstStyle/>
                    <a:p>
                      <a:pPr algn="ctr"/>
                      <a:r>
                        <a:rPr lang="en-US" sz="1400" dirty="0"/>
                        <a:t>144</a:t>
                      </a:r>
                    </a:p>
                  </a:txBody>
                  <a:tcPr/>
                </a:tc>
                <a:tc>
                  <a:txBody>
                    <a:bodyPr/>
                    <a:lstStyle/>
                    <a:p>
                      <a:pPr algn="ctr"/>
                      <a:r>
                        <a:rPr lang="en-US" sz="1400" dirty="0"/>
                        <a:t>0.9</a:t>
                      </a:r>
                    </a:p>
                  </a:txBody>
                  <a:tcPr/>
                </a:tc>
                <a:tc>
                  <a:txBody>
                    <a:bodyPr/>
                    <a:lstStyle/>
                    <a:p>
                      <a:pPr algn="ctr"/>
                      <a:r>
                        <a:rPr lang="en-US" sz="1400" dirty="0"/>
                        <a:t>90</a:t>
                      </a:r>
                    </a:p>
                  </a:txBody>
                  <a:tcPr/>
                </a:tc>
                <a:tc>
                  <a:txBody>
                    <a:bodyPr/>
                    <a:lstStyle/>
                    <a:p>
                      <a:pPr algn="ctr"/>
                      <a:r>
                        <a:rPr lang="en-US" sz="1400" dirty="0"/>
                        <a:t>320</a:t>
                      </a:r>
                    </a:p>
                  </a:txBody>
                  <a:tcPr/>
                </a:tc>
                <a:tc>
                  <a:txBody>
                    <a:bodyPr/>
                    <a:lstStyle/>
                    <a:p>
                      <a:pPr algn="ctr"/>
                      <a:r>
                        <a:rPr lang="en-US" sz="1400" dirty="0"/>
                        <a:t>5.5</a:t>
                      </a:r>
                    </a:p>
                  </a:txBody>
                  <a:tcPr/>
                </a:tc>
                <a:tc>
                  <a:txBody>
                    <a:bodyPr/>
                    <a:lstStyle/>
                    <a:p>
                      <a:pPr algn="ctr"/>
                      <a:r>
                        <a:rPr lang="en-US" sz="1400" dirty="0"/>
                        <a:t>90.1</a:t>
                      </a:r>
                    </a:p>
                  </a:txBody>
                  <a:tcPr/>
                </a:tc>
                <a:tc>
                  <a:txBody>
                    <a:bodyPr/>
                    <a:lstStyle/>
                    <a:p>
                      <a:pPr algn="ctr"/>
                      <a:r>
                        <a:rPr lang="en-US" sz="1400" dirty="0"/>
                        <a:t>325</a:t>
                      </a:r>
                    </a:p>
                  </a:txBody>
                  <a:tcPr/>
                </a:tc>
                <a:extLst>
                  <a:ext uri="{0D108BD9-81ED-4DB2-BD59-A6C34878D82A}">
                    <a16:rowId xmlns:a16="http://schemas.microsoft.com/office/drawing/2014/main" val="1696545755"/>
                  </a:ext>
                </a:extLst>
              </a:tr>
            </a:tbl>
          </a:graphicData>
        </a:graphic>
      </p:graphicFrame>
      <p:sp>
        <p:nvSpPr>
          <p:cNvPr id="13" name="TextBox 12">
            <a:extLst>
              <a:ext uri="{FF2B5EF4-FFF2-40B4-BE49-F238E27FC236}">
                <a16:creationId xmlns:a16="http://schemas.microsoft.com/office/drawing/2014/main" id="{99454C23-99CC-47D9-9974-C50FBE800C29}"/>
              </a:ext>
            </a:extLst>
          </p:cNvPr>
          <p:cNvSpPr txBox="1"/>
          <p:nvPr/>
        </p:nvSpPr>
        <p:spPr>
          <a:xfrm>
            <a:off x="2960815" y="4572555"/>
            <a:ext cx="902370" cy="369332"/>
          </a:xfrm>
          <a:prstGeom prst="rect">
            <a:avLst/>
          </a:prstGeom>
          <a:noFill/>
        </p:spPr>
        <p:txBody>
          <a:bodyPr wrap="square" rtlCol="0">
            <a:spAutoFit/>
          </a:bodyPr>
          <a:lstStyle/>
          <a:p>
            <a:r>
              <a:rPr lang="en-US" b="1" dirty="0"/>
              <a:t>Table 5</a:t>
            </a:r>
          </a:p>
        </p:txBody>
      </p:sp>
    </p:spTree>
    <p:extLst>
      <p:ext uri="{BB962C8B-B14F-4D97-AF65-F5344CB8AC3E}">
        <p14:creationId xmlns:p14="http://schemas.microsoft.com/office/powerpoint/2010/main" val="345601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6A61C2-5FEE-4DB6-87A5-AF3CCAE895C9}"/>
              </a:ext>
            </a:extLst>
          </p:cNvPr>
          <p:cNvSpPr>
            <a:spLocks noGrp="1"/>
          </p:cNvSpPr>
          <p:nvPr>
            <p:ph type="sldNum" sz="quarter" idx="12"/>
          </p:nvPr>
        </p:nvSpPr>
        <p:spPr/>
        <p:txBody>
          <a:bodyPr/>
          <a:lstStyle/>
          <a:p>
            <a:fld id="{ADF92879-A2B8-4088-AE47-C7CB4A466DAC}" type="slidenum">
              <a:rPr lang="en-US" smtClean="0"/>
              <a:pPr/>
              <a:t>7</a:t>
            </a:fld>
            <a:endParaRPr lang="en-US" dirty="0"/>
          </a:p>
        </p:txBody>
      </p:sp>
      <p:sp>
        <p:nvSpPr>
          <p:cNvPr id="3" name="TextBox 2">
            <a:extLst>
              <a:ext uri="{FF2B5EF4-FFF2-40B4-BE49-F238E27FC236}">
                <a16:creationId xmlns:a16="http://schemas.microsoft.com/office/drawing/2014/main" id="{3606D2B4-AF6C-498C-97EC-D4BFA45D3922}"/>
              </a:ext>
            </a:extLst>
          </p:cNvPr>
          <p:cNvSpPr txBox="1"/>
          <p:nvPr/>
        </p:nvSpPr>
        <p:spPr>
          <a:xfrm>
            <a:off x="47625" y="92940"/>
            <a:ext cx="8429625" cy="461665"/>
          </a:xfrm>
          <a:prstGeom prst="rect">
            <a:avLst/>
          </a:prstGeom>
          <a:noFill/>
        </p:spPr>
        <p:txBody>
          <a:bodyPr wrap="square" rtlCol="0">
            <a:spAutoFit/>
          </a:bodyPr>
          <a:lstStyle/>
          <a:p>
            <a:r>
              <a:rPr lang="en-US" sz="2400" b="1" dirty="0">
                <a:solidFill>
                  <a:srgbClr val="531300"/>
                </a:solidFill>
                <a:latin typeface="Arial" panose="020B0604020202020204" pitchFamily="34" charset="0"/>
                <a:cs typeface="Arial" panose="020B0604020202020204" pitchFamily="34" charset="0"/>
              </a:rPr>
              <a:t>Governing Process Parameters</a:t>
            </a:r>
          </a:p>
        </p:txBody>
      </p:sp>
      <p:graphicFrame>
        <p:nvGraphicFramePr>
          <p:cNvPr id="4" name="Table 4">
            <a:extLst>
              <a:ext uri="{FF2B5EF4-FFF2-40B4-BE49-F238E27FC236}">
                <a16:creationId xmlns:a16="http://schemas.microsoft.com/office/drawing/2014/main" id="{998E7F09-8DE8-412A-BF0C-AD6C7086C4C5}"/>
              </a:ext>
            </a:extLst>
          </p:cNvPr>
          <p:cNvGraphicFramePr>
            <a:graphicFrameLocks noGrp="1"/>
          </p:cNvGraphicFramePr>
          <p:nvPr>
            <p:extLst>
              <p:ext uri="{D42A27DB-BD31-4B8C-83A1-F6EECF244321}">
                <p14:modId xmlns:p14="http://schemas.microsoft.com/office/powerpoint/2010/main" val="438247495"/>
              </p:ext>
            </p:extLst>
          </p:nvPr>
        </p:nvGraphicFramePr>
        <p:xfrm>
          <a:off x="195262" y="698055"/>
          <a:ext cx="8810628" cy="2024135"/>
        </p:xfrm>
        <a:graphic>
          <a:graphicData uri="http://schemas.openxmlformats.org/drawingml/2006/table">
            <a:tbl>
              <a:tblPr firstRow="1" bandRow="1">
                <a:tableStyleId>{5C22544A-7EE6-4342-B048-85BDC9FD1C3A}</a:tableStyleId>
              </a:tblPr>
              <a:tblGrid>
                <a:gridCol w="1443038">
                  <a:extLst>
                    <a:ext uri="{9D8B030D-6E8A-4147-A177-3AD203B41FA5}">
                      <a16:colId xmlns:a16="http://schemas.microsoft.com/office/drawing/2014/main" val="1701129497"/>
                    </a:ext>
                  </a:extLst>
                </a:gridCol>
                <a:gridCol w="457200">
                  <a:extLst>
                    <a:ext uri="{9D8B030D-6E8A-4147-A177-3AD203B41FA5}">
                      <a16:colId xmlns:a16="http://schemas.microsoft.com/office/drawing/2014/main" val="682296532"/>
                    </a:ext>
                  </a:extLst>
                </a:gridCol>
                <a:gridCol w="647700">
                  <a:extLst>
                    <a:ext uri="{9D8B030D-6E8A-4147-A177-3AD203B41FA5}">
                      <a16:colId xmlns:a16="http://schemas.microsoft.com/office/drawing/2014/main" val="200358737"/>
                    </a:ext>
                  </a:extLst>
                </a:gridCol>
                <a:gridCol w="806116">
                  <a:extLst>
                    <a:ext uri="{9D8B030D-6E8A-4147-A177-3AD203B41FA5}">
                      <a16:colId xmlns:a16="http://schemas.microsoft.com/office/drawing/2014/main" val="606258750"/>
                    </a:ext>
                  </a:extLst>
                </a:gridCol>
                <a:gridCol w="432134">
                  <a:extLst>
                    <a:ext uri="{9D8B030D-6E8A-4147-A177-3AD203B41FA5}">
                      <a16:colId xmlns:a16="http://schemas.microsoft.com/office/drawing/2014/main" val="3740856015"/>
                    </a:ext>
                  </a:extLst>
                </a:gridCol>
                <a:gridCol w="643124">
                  <a:extLst>
                    <a:ext uri="{9D8B030D-6E8A-4147-A177-3AD203B41FA5}">
                      <a16:colId xmlns:a16="http://schemas.microsoft.com/office/drawing/2014/main" val="2668463286"/>
                    </a:ext>
                  </a:extLst>
                </a:gridCol>
                <a:gridCol w="491658">
                  <a:extLst>
                    <a:ext uri="{9D8B030D-6E8A-4147-A177-3AD203B41FA5}">
                      <a16:colId xmlns:a16="http://schemas.microsoft.com/office/drawing/2014/main" val="3297242888"/>
                    </a:ext>
                  </a:extLst>
                </a:gridCol>
                <a:gridCol w="553115">
                  <a:extLst>
                    <a:ext uri="{9D8B030D-6E8A-4147-A177-3AD203B41FA5}">
                      <a16:colId xmlns:a16="http://schemas.microsoft.com/office/drawing/2014/main" val="1803792320"/>
                    </a:ext>
                  </a:extLst>
                </a:gridCol>
                <a:gridCol w="623352">
                  <a:extLst>
                    <a:ext uri="{9D8B030D-6E8A-4147-A177-3AD203B41FA5}">
                      <a16:colId xmlns:a16="http://schemas.microsoft.com/office/drawing/2014/main" val="2720616269"/>
                    </a:ext>
                  </a:extLst>
                </a:gridCol>
                <a:gridCol w="593876">
                  <a:extLst>
                    <a:ext uri="{9D8B030D-6E8A-4147-A177-3AD203B41FA5}">
                      <a16:colId xmlns:a16="http://schemas.microsoft.com/office/drawing/2014/main" val="3497723034"/>
                    </a:ext>
                  </a:extLst>
                </a:gridCol>
                <a:gridCol w="628650">
                  <a:extLst>
                    <a:ext uri="{9D8B030D-6E8A-4147-A177-3AD203B41FA5}">
                      <a16:colId xmlns:a16="http://schemas.microsoft.com/office/drawing/2014/main" val="1343555069"/>
                    </a:ext>
                  </a:extLst>
                </a:gridCol>
                <a:gridCol w="704850">
                  <a:extLst>
                    <a:ext uri="{9D8B030D-6E8A-4147-A177-3AD203B41FA5}">
                      <a16:colId xmlns:a16="http://schemas.microsoft.com/office/drawing/2014/main" val="1104744737"/>
                    </a:ext>
                  </a:extLst>
                </a:gridCol>
                <a:gridCol w="785815">
                  <a:extLst>
                    <a:ext uri="{9D8B030D-6E8A-4147-A177-3AD203B41FA5}">
                      <a16:colId xmlns:a16="http://schemas.microsoft.com/office/drawing/2014/main" val="3877674186"/>
                    </a:ext>
                  </a:extLst>
                </a:gridCol>
              </a:tblGrid>
              <a:tr h="428986">
                <a:tc>
                  <a:txBody>
                    <a:bodyPr/>
                    <a:lstStyle/>
                    <a:p>
                      <a:pPr algn="l"/>
                      <a:r>
                        <a:rPr lang="en-US" sz="800" dirty="0"/>
                        <a:t>Processes</a:t>
                      </a:r>
                    </a:p>
                  </a:txBody>
                  <a:tcPr/>
                </a:tc>
                <a:tc>
                  <a:txBody>
                    <a:bodyPr/>
                    <a:lstStyle/>
                    <a:p>
                      <a:pPr algn="ctr"/>
                      <a:r>
                        <a:rPr lang="en-US" sz="800" dirty="0"/>
                        <a:t>Heat Rate 1</a:t>
                      </a:r>
                    </a:p>
                  </a:txBody>
                  <a:tcPr/>
                </a:tc>
                <a:tc>
                  <a:txBody>
                    <a:bodyPr/>
                    <a:lstStyle/>
                    <a:p>
                      <a:pPr algn="ctr"/>
                      <a:r>
                        <a:rPr lang="en-US" sz="800" dirty="0"/>
                        <a:t>Ramp 1 Duration</a:t>
                      </a:r>
                    </a:p>
                  </a:txBody>
                  <a:tcPr/>
                </a:tc>
                <a:tc>
                  <a:txBody>
                    <a:bodyPr/>
                    <a:lstStyle/>
                    <a:p>
                      <a:pPr algn="ctr"/>
                      <a:r>
                        <a:rPr lang="en-US" sz="800" dirty="0"/>
                        <a:t>Temperature Dwell 1</a:t>
                      </a:r>
                    </a:p>
                  </a:txBody>
                  <a:tcPr/>
                </a:tc>
                <a:tc>
                  <a:txBody>
                    <a:bodyPr/>
                    <a:lstStyle/>
                    <a:p>
                      <a:pPr algn="ctr"/>
                      <a:r>
                        <a:rPr lang="en-US" sz="800" dirty="0"/>
                        <a:t>Heat Rate 2</a:t>
                      </a:r>
                    </a:p>
                  </a:txBody>
                  <a:tcPr/>
                </a:tc>
                <a:tc>
                  <a:txBody>
                    <a:bodyPr/>
                    <a:lstStyle/>
                    <a:p>
                      <a:pPr algn="ctr"/>
                      <a:r>
                        <a:rPr lang="en-US" sz="800" dirty="0"/>
                        <a:t>Ramp 2 Duration</a:t>
                      </a:r>
                    </a:p>
                  </a:txBody>
                  <a:tcPr/>
                </a:tc>
                <a:tc>
                  <a:txBody>
                    <a:bodyPr/>
                    <a:lstStyle/>
                    <a:p>
                      <a:pPr algn="ctr"/>
                      <a:r>
                        <a:rPr lang="en-US" sz="800" dirty="0"/>
                        <a:t>Temp Dwell 2</a:t>
                      </a:r>
                    </a:p>
                  </a:txBody>
                  <a:tcPr/>
                </a:tc>
                <a:tc>
                  <a:txBody>
                    <a:bodyPr/>
                    <a:lstStyle/>
                    <a:p>
                      <a:pPr algn="ctr"/>
                      <a:r>
                        <a:rPr lang="en-US" sz="800" dirty="0"/>
                        <a:t>Vacuum Pressure</a:t>
                      </a:r>
                    </a:p>
                  </a:txBody>
                  <a:tcPr/>
                </a:tc>
                <a:tc>
                  <a:txBody>
                    <a:bodyPr/>
                    <a:lstStyle/>
                    <a:p>
                      <a:pPr algn="ctr"/>
                      <a:r>
                        <a:rPr lang="en-US" sz="800" dirty="0"/>
                        <a:t>Vacuum Start Time</a:t>
                      </a:r>
                    </a:p>
                  </a:txBody>
                  <a:tcPr/>
                </a:tc>
                <a:tc>
                  <a:txBody>
                    <a:bodyPr/>
                    <a:lstStyle/>
                    <a:p>
                      <a:pPr algn="ctr"/>
                      <a:r>
                        <a:rPr lang="en-US" sz="800" dirty="0"/>
                        <a:t>Vacuum Duration</a:t>
                      </a:r>
                    </a:p>
                  </a:txBody>
                  <a:tcPr/>
                </a:tc>
                <a:tc>
                  <a:txBody>
                    <a:bodyPr/>
                    <a:lstStyle/>
                    <a:p>
                      <a:pPr algn="ctr"/>
                      <a:r>
                        <a:rPr lang="en-US" sz="800" dirty="0"/>
                        <a:t>Autoclave Pressure</a:t>
                      </a:r>
                    </a:p>
                  </a:txBody>
                  <a:tcPr/>
                </a:tc>
                <a:tc>
                  <a:txBody>
                    <a:bodyPr/>
                    <a:lstStyle/>
                    <a:p>
                      <a:pPr algn="ctr"/>
                      <a:r>
                        <a:rPr lang="en-US" sz="800" dirty="0"/>
                        <a:t>Autoclave Start time</a:t>
                      </a:r>
                    </a:p>
                  </a:txBody>
                  <a:tcPr/>
                </a:tc>
                <a:tc>
                  <a:txBody>
                    <a:bodyPr/>
                    <a:lstStyle/>
                    <a:p>
                      <a:pPr algn="ctr"/>
                      <a:r>
                        <a:rPr lang="en-US" sz="800" dirty="0"/>
                        <a:t>Autoclave Duration</a:t>
                      </a:r>
                    </a:p>
                  </a:txBody>
                  <a:tcPr/>
                </a:tc>
                <a:extLst>
                  <a:ext uri="{0D108BD9-81ED-4DB2-BD59-A6C34878D82A}">
                    <a16:rowId xmlns:a16="http://schemas.microsoft.com/office/drawing/2014/main" val="4021046932"/>
                  </a:ext>
                </a:extLst>
              </a:tr>
              <a:tr h="328193">
                <a:tc>
                  <a:txBody>
                    <a:bodyPr/>
                    <a:lstStyle/>
                    <a:p>
                      <a:pPr algn="l"/>
                      <a:r>
                        <a:rPr lang="en-US" sz="800" dirty="0"/>
                        <a:t>(A) Prepreg Facesheet Consolidation</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O</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O</a:t>
                      </a:r>
                    </a:p>
                  </a:txBody>
                  <a:tcPr/>
                </a:tc>
                <a:tc>
                  <a:txBody>
                    <a:bodyPr/>
                    <a:lstStyle/>
                    <a:p>
                      <a:pPr algn="ctr"/>
                      <a:r>
                        <a:rPr lang="en-US" dirty="0"/>
                        <a:t>+</a:t>
                      </a:r>
                    </a:p>
                  </a:txBody>
                  <a:tcPr/>
                </a:tc>
                <a:extLst>
                  <a:ext uri="{0D108BD9-81ED-4DB2-BD59-A6C34878D82A}">
                    <a16:rowId xmlns:a16="http://schemas.microsoft.com/office/drawing/2014/main" val="1696545755"/>
                  </a:ext>
                </a:extLst>
              </a:tr>
              <a:tr h="328193">
                <a:tc>
                  <a:txBody>
                    <a:bodyPr/>
                    <a:lstStyle/>
                    <a:p>
                      <a:pPr algn="l"/>
                      <a:r>
                        <a:rPr lang="en-US" sz="800" dirty="0"/>
                        <a:t>(B) Bond-Line Fillet Formation</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O</a:t>
                      </a:r>
                    </a:p>
                  </a:txBody>
                  <a:tcPr/>
                </a:tc>
                <a:extLst>
                  <a:ext uri="{0D108BD9-81ED-4DB2-BD59-A6C34878D82A}">
                    <a16:rowId xmlns:a16="http://schemas.microsoft.com/office/drawing/2014/main" val="3491418535"/>
                  </a:ext>
                </a:extLst>
              </a:tr>
              <a:tr h="328193">
                <a:tc>
                  <a:txBody>
                    <a:bodyPr/>
                    <a:lstStyle/>
                    <a:p>
                      <a:pPr algn="l"/>
                      <a:r>
                        <a:rPr lang="en-US" sz="800" dirty="0"/>
                        <a:t>(C) Bond-Line Porosity</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a:t>
                      </a:r>
                    </a:p>
                  </a:txBody>
                  <a:tcPr/>
                </a:tc>
                <a:tc>
                  <a:txBody>
                    <a:bodyPr/>
                    <a:lstStyle/>
                    <a:p>
                      <a:pPr algn="ctr"/>
                      <a:r>
                        <a:rPr lang="en-US" dirty="0"/>
                        <a:t>O</a:t>
                      </a:r>
                    </a:p>
                  </a:txBody>
                  <a:tcPr/>
                </a:tc>
                <a:tc>
                  <a:txBody>
                    <a:bodyPr/>
                    <a:lstStyle/>
                    <a:p>
                      <a:pPr algn="ctr"/>
                      <a:r>
                        <a:rPr lang="en-US" dirty="0"/>
                        <a:t>O</a:t>
                      </a:r>
                    </a:p>
                  </a:txBody>
                  <a:tcPr/>
                </a:tc>
                <a:extLst>
                  <a:ext uri="{0D108BD9-81ED-4DB2-BD59-A6C34878D82A}">
                    <a16:rowId xmlns:a16="http://schemas.microsoft.com/office/drawing/2014/main" val="1602064860"/>
                  </a:ext>
                </a:extLst>
              </a:tr>
              <a:tr h="469655">
                <a:tc>
                  <a:txBody>
                    <a:bodyPr/>
                    <a:lstStyle/>
                    <a:p>
                      <a:pPr algn="l"/>
                      <a:r>
                        <a:rPr lang="en-US" sz="800" dirty="0"/>
                        <a:t>(D) Core Pressure Evolution</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a:t>
                      </a:r>
                    </a:p>
                  </a:txBody>
                  <a:tcPr/>
                </a:tc>
                <a:tc>
                  <a:txBody>
                    <a:bodyPr/>
                    <a:lstStyle/>
                    <a:p>
                      <a:pPr algn="ctr"/>
                      <a:r>
                        <a:rPr lang="en-US" dirty="0"/>
                        <a:t>O</a:t>
                      </a:r>
                    </a:p>
                  </a:txBody>
                  <a:tcPr/>
                </a:tc>
                <a:tc>
                  <a:txBody>
                    <a:bodyPr/>
                    <a:lstStyle/>
                    <a:p>
                      <a:pPr algn="ctr"/>
                      <a:r>
                        <a:rPr lang="en-US" dirty="0"/>
                        <a:t>O</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83382218"/>
                  </a:ext>
                </a:extLst>
              </a:tr>
            </a:tbl>
          </a:graphicData>
        </a:graphic>
      </p:graphicFrame>
      <p:sp>
        <p:nvSpPr>
          <p:cNvPr id="5" name="Rectangle 4">
            <a:extLst>
              <a:ext uri="{FF2B5EF4-FFF2-40B4-BE49-F238E27FC236}">
                <a16:creationId xmlns:a16="http://schemas.microsoft.com/office/drawing/2014/main" id="{E131AB9F-1351-4ED4-8BC2-DC38DCC2C18F}"/>
              </a:ext>
            </a:extLst>
          </p:cNvPr>
          <p:cNvSpPr/>
          <p:nvPr/>
        </p:nvSpPr>
        <p:spPr>
          <a:xfrm>
            <a:off x="7004699" y="2789303"/>
            <a:ext cx="1149349" cy="44775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B9D3B45-F6A5-4B85-856C-C406DFFE5533}"/>
              </a:ext>
            </a:extLst>
          </p:cNvPr>
          <p:cNvSpPr txBox="1"/>
          <p:nvPr/>
        </p:nvSpPr>
        <p:spPr>
          <a:xfrm>
            <a:off x="7058712" y="2798353"/>
            <a:ext cx="1080895" cy="461665"/>
          </a:xfrm>
          <a:prstGeom prst="rect">
            <a:avLst/>
          </a:prstGeom>
          <a:noFill/>
        </p:spPr>
        <p:txBody>
          <a:bodyPr wrap="square" rtlCol="0">
            <a:spAutoFit/>
          </a:bodyPr>
          <a:lstStyle/>
          <a:p>
            <a:pPr algn="ctr"/>
            <a:r>
              <a:rPr lang="en-US" sz="800" dirty="0"/>
              <a:t>+ = More/ Sensitive</a:t>
            </a:r>
          </a:p>
          <a:p>
            <a:pPr algn="ctr"/>
            <a:r>
              <a:rPr lang="en-US" sz="800" dirty="0"/>
              <a:t>- =  Less</a:t>
            </a:r>
          </a:p>
          <a:p>
            <a:pPr algn="ctr"/>
            <a:r>
              <a:rPr lang="en-US" sz="800" dirty="0"/>
              <a:t>O = Other</a:t>
            </a:r>
          </a:p>
        </p:txBody>
      </p:sp>
      <p:pic>
        <p:nvPicPr>
          <p:cNvPr id="10" name="Picture 9" descr="Diagram&#10;&#10;Description automatically generated">
            <a:extLst>
              <a:ext uri="{FF2B5EF4-FFF2-40B4-BE49-F238E27FC236}">
                <a16:creationId xmlns:a16="http://schemas.microsoft.com/office/drawing/2014/main" id="{0603DA9F-165A-43EE-8133-1E3279B5D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35" y="4454193"/>
            <a:ext cx="2147965" cy="1382130"/>
          </a:xfrm>
          <a:prstGeom prst="rect">
            <a:avLst/>
          </a:prstGeom>
        </p:spPr>
      </p:pic>
      <p:sp>
        <p:nvSpPr>
          <p:cNvPr id="8" name="Rectangle 7">
            <a:extLst>
              <a:ext uri="{FF2B5EF4-FFF2-40B4-BE49-F238E27FC236}">
                <a16:creationId xmlns:a16="http://schemas.microsoft.com/office/drawing/2014/main" id="{1B7AE015-C50C-4AA3-A726-9B4E3634827C}"/>
              </a:ext>
            </a:extLst>
          </p:cNvPr>
          <p:cNvSpPr/>
          <p:nvPr/>
        </p:nvSpPr>
        <p:spPr>
          <a:xfrm>
            <a:off x="195262" y="4454194"/>
            <a:ext cx="3195638" cy="13821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35B7E3-B224-412E-94F3-994F48828907}"/>
              </a:ext>
            </a:extLst>
          </p:cNvPr>
          <p:cNvSpPr/>
          <p:nvPr/>
        </p:nvSpPr>
        <p:spPr>
          <a:xfrm>
            <a:off x="1074333" y="4500827"/>
            <a:ext cx="420694" cy="1857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D375705-9776-43D9-B795-3B5D382F2DBE}"/>
              </a:ext>
            </a:extLst>
          </p:cNvPr>
          <p:cNvSpPr txBox="1"/>
          <p:nvPr/>
        </p:nvSpPr>
        <p:spPr>
          <a:xfrm>
            <a:off x="195262" y="4784396"/>
            <a:ext cx="1214326" cy="954107"/>
          </a:xfrm>
          <a:prstGeom prst="rect">
            <a:avLst/>
          </a:prstGeom>
          <a:noFill/>
        </p:spPr>
        <p:txBody>
          <a:bodyPr wrap="square" rtlCol="0">
            <a:spAutoFit/>
          </a:bodyPr>
          <a:lstStyle/>
          <a:p>
            <a:r>
              <a:rPr lang="en-US" sz="1400" dirty="0"/>
              <a:t>Schematic from * to help with process visualization.</a:t>
            </a:r>
          </a:p>
        </p:txBody>
      </p:sp>
      <p:sp>
        <p:nvSpPr>
          <p:cNvPr id="13" name="TextBox 12">
            <a:extLst>
              <a:ext uri="{FF2B5EF4-FFF2-40B4-BE49-F238E27FC236}">
                <a16:creationId xmlns:a16="http://schemas.microsoft.com/office/drawing/2014/main" id="{AD80824D-C335-401B-9B1A-B152DC23A783}"/>
              </a:ext>
            </a:extLst>
          </p:cNvPr>
          <p:cNvSpPr txBox="1"/>
          <p:nvPr/>
        </p:nvSpPr>
        <p:spPr>
          <a:xfrm>
            <a:off x="0" y="5878627"/>
            <a:ext cx="9144000" cy="430887"/>
          </a:xfrm>
          <a:prstGeom prst="rect">
            <a:avLst/>
          </a:prstGeom>
          <a:noFill/>
        </p:spPr>
        <p:txBody>
          <a:bodyPr wrap="square" rtlCol="0">
            <a:spAutoFit/>
          </a:bodyPr>
          <a:lstStyle/>
          <a:p>
            <a:r>
              <a:rPr lang="en-US" sz="1050" dirty="0" err="1">
                <a:effectLst/>
                <a:ea typeface="Times New Roman" panose="02020603050405020304" pitchFamily="18" charset="0"/>
                <a:cs typeface="Times New Roman" panose="02020603050405020304" pitchFamily="18" charset="0"/>
              </a:rPr>
              <a:t>Navid</a:t>
            </a:r>
            <a:r>
              <a:rPr lang="en-US" sz="1050" dirty="0">
                <a:effectLst/>
                <a:ea typeface="Times New Roman" panose="02020603050405020304" pitchFamily="18" charset="0"/>
                <a:cs typeface="Times New Roman" panose="02020603050405020304" pitchFamily="18" charset="0"/>
              </a:rPr>
              <a:t> </a:t>
            </a:r>
            <a:r>
              <a:rPr lang="en-US" sz="1050" dirty="0" err="1">
                <a:effectLst/>
                <a:ea typeface="Times New Roman" panose="02020603050405020304" pitchFamily="18" charset="0"/>
                <a:cs typeface="Times New Roman" panose="02020603050405020304" pitchFamily="18" charset="0"/>
              </a:rPr>
              <a:t>Niknafs</a:t>
            </a:r>
            <a:r>
              <a:rPr lang="en-US" sz="1050" dirty="0">
                <a:effectLst/>
                <a:ea typeface="Times New Roman" panose="02020603050405020304" pitchFamily="18" charset="0"/>
                <a:cs typeface="Times New Roman" panose="02020603050405020304" pitchFamily="18" charset="0"/>
              </a:rPr>
              <a:t> </a:t>
            </a:r>
            <a:r>
              <a:rPr lang="en-US" sz="1050" dirty="0" err="1">
                <a:effectLst/>
                <a:ea typeface="Times New Roman" panose="02020603050405020304" pitchFamily="18" charset="0"/>
                <a:cs typeface="Times New Roman" panose="02020603050405020304" pitchFamily="18" charset="0"/>
              </a:rPr>
              <a:t>Kermani</a:t>
            </a:r>
            <a:r>
              <a:rPr lang="en-US" sz="1050" dirty="0">
                <a:effectLst/>
                <a:ea typeface="Times New Roman" panose="02020603050405020304" pitchFamily="18" charset="0"/>
                <a:cs typeface="Times New Roman" panose="02020603050405020304" pitchFamily="18" charset="0"/>
              </a:rPr>
              <a:t>, Pavel </a:t>
            </a:r>
            <a:r>
              <a:rPr lang="en-US" sz="1050" dirty="0" err="1">
                <a:effectLst/>
                <a:ea typeface="Times New Roman" panose="02020603050405020304" pitchFamily="18" charset="0"/>
                <a:cs typeface="Times New Roman" panose="02020603050405020304" pitchFamily="18" charset="0"/>
              </a:rPr>
              <a:t>Simacek</a:t>
            </a:r>
            <a:r>
              <a:rPr lang="en-US" sz="1050" dirty="0">
                <a:effectLst/>
                <a:ea typeface="Times New Roman" panose="02020603050405020304" pitchFamily="18" charset="0"/>
                <a:cs typeface="Times New Roman" panose="02020603050405020304" pitchFamily="18" charset="0"/>
              </a:rPr>
              <a:t>, Suresh G. Advani “</a:t>
            </a:r>
            <a:r>
              <a:rPr lang="en-US" sz="1050" b="1" dirty="0">
                <a:effectLst/>
                <a:ea typeface="Times New Roman" panose="02020603050405020304" pitchFamily="18" charset="0"/>
                <a:cs typeface="Times New Roman" panose="02020603050405020304" pitchFamily="18" charset="0"/>
              </a:rPr>
              <a:t>A Bond-line Porosity Model that Integrates Fillet Shape and Prepreg Facesheet Consolidation during the Equilibrated Co-cure of </a:t>
            </a:r>
            <a:r>
              <a:rPr lang="en-US" sz="1050" b="1" dirty="0" err="1">
                <a:effectLst/>
                <a:ea typeface="Times New Roman" panose="02020603050405020304" pitchFamily="18" charset="0"/>
                <a:cs typeface="Times New Roman" panose="02020603050405020304" pitchFamily="18" charset="0"/>
              </a:rPr>
              <a:t>of</a:t>
            </a:r>
            <a:r>
              <a:rPr lang="en-US" sz="1050" b="1" dirty="0">
                <a:effectLst/>
                <a:ea typeface="Times New Roman" panose="02020603050405020304" pitchFamily="18" charset="0"/>
                <a:cs typeface="Times New Roman" panose="02020603050405020304" pitchFamily="18" charset="0"/>
              </a:rPr>
              <a:t> Sandwich Composite Structures</a:t>
            </a:r>
            <a:r>
              <a:rPr lang="en-US" sz="1050" dirty="0">
                <a:effectLst/>
                <a:ea typeface="Times New Roman" panose="02020603050405020304" pitchFamily="18" charset="0"/>
                <a:cs typeface="Times New Roman" panose="02020603050405020304" pitchFamily="18" charset="0"/>
              </a:rPr>
              <a:t>” </a:t>
            </a:r>
            <a:r>
              <a:rPr lang="en-US" sz="1050" i="1" dirty="0">
                <a:effectLst/>
                <a:ea typeface="Times New Roman" panose="02020603050405020304" pitchFamily="18" charset="0"/>
                <a:cs typeface="Times New Roman" panose="02020603050405020304" pitchFamily="18" charset="0"/>
              </a:rPr>
              <a:t>Composite Part A: Applied Science and Manufacturing </a:t>
            </a:r>
            <a:r>
              <a:rPr lang="en-US" sz="1050" dirty="0">
                <a:effectLst/>
                <a:ea typeface="Times New Roman" panose="02020603050405020304" pitchFamily="18" charset="0"/>
                <a:cs typeface="Times New Roman" panose="02020603050405020304" pitchFamily="18" charset="0"/>
              </a:rPr>
              <a:t>(2020)</a:t>
            </a:r>
          </a:p>
        </p:txBody>
      </p:sp>
      <p:sp>
        <p:nvSpPr>
          <p:cNvPr id="14" name="TextBox 13">
            <a:extLst>
              <a:ext uri="{FF2B5EF4-FFF2-40B4-BE49-F238E27FC236}">
                <a16:creationId xmlns:a16="http://schemas.microsoft.com/office/drawing/2014/main" id="{ABA2BA0A-720C-4893-94D7-CD78FB3EDF24}"/>
              </a:ext>
            </a:extLst>
          </p:cNvPr>
          <p:cNvSpPr txBox="1"/>
          <p:nvPr/>
        </p:nvSpPr>
        <p:spPr>
          <a:xfrm>
            <a:off x="8154649" y="2722190"/>
            <a:ext cx="989351" cy="369332"/>
          </a:xfrm>
          <a:prstGeom prst="rect">
            <a:avLst/>
          </a:prstGeom>
          <a:noFill/>
        </p:spPr>
        <p:txBody>
          <a:bodyPr wrap="square" rtlCol="0">
            <a:spAutoFit/>
          </a:bodyPr>
          <a:lstStyle/>
          <a:p>
            <a:r>
              <a:rPr lang="en-US" b="1" dirty="0"/>
              <a:t>Table 3</a:t>
            </a:r>
          </a:p>
        </p:txBody>
      </p:sp>
      <p:sp>
        <p:nvSpPr>
          <p:cNvPr id="15" name="TextBox 14">
            <a:extLst>
              <a:ext uri="{FF2B5EF4-FFF2-40B4-BE49-F238E27FC236}">
                <a16:creationId xmlns:a16="http://schemas.microsoft.com/office/drawing/2014/main" id="{D79D9D24-B122-4378-A619-FD713DACF8A3}"/>
              </a:ext>
            </a:extLst>
          </p:cNvPr>
          <p:cNvSpPr txBox="1"/>
          <p:nvPr/>
        </p:nvSpPr>
        <p:spPr>
          <a:xfrm>
            <a:off x="195262" y="4454193"/>
            <a:ext cx="539646"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959076D5-76F6-468D-B278-80F48FD68E8B}"/>
              </a:ext>
            </a:extLst>
          </p:cNvPr>
          <p:cNvSpPr txBox="1"/>
          <p:nvPr/>
        </p:nvSpPr>
        <p:spPr>
          <a:xfrm>
            <a:off x="6539454" y="2949160"/>
            <a:ext cx="533700" cy="369332"/>
          </a:xfrm>
          <a:prstGeom prst="rect">
            <a:avLst/>
          </a:prstGeom>
          <a:noFill/>
        </p:spPr>
        <p:txBody>
          <a:bodyPr wrap="square" rtlCol="0">
            <a:spAutoFit/>
          </a:bodyPr>
          <a:lstStyle/>
          <a:p>
            <a:r>
              <a:rPr lang="en-US" dirty="0"/>
              <a:t>(3)</a:t>
            </a:r>
          </a:p>
        </p:txBody>
      </p:sp>
      <p:sp>
        <p:nvSpPr>
          <p:cNvPr id="17" name="TextBox 16">
            <a:extLst>
              <a:ext uri="{FF2B5EF4-FFF2-40B4-BE49-F238E27FC236}">
                <a16:creationId xmlns:a16="http://schemas.microsoft.com/office/drawing/2014/main" id="{4AEEC3A8-F458-438D-BE45-93993CE308B1}"/>
              </a:ext>
            </a:extLst>
          </p:cNvPr>
          <p:cNvSpPr txBox="1"/>
          <p:nvPr/>
        </p:nvSpPr>
        <p:spPr>
          <a:xfrm>
            <a:off x="3871754" y="2949160"/>
            <a:ext cx="533700" cy="369332"/>
          </a:xfrm>
          <a:prstGeom prst="rect">
            <a:avLst/>
          </a:prstGeom>
          <a:noFill/>
        </p:spPr>
        <p:txBody>
          <a:bodyPr wrap="square" rtlCol="0">
            <a:spAutoFit/>
          </a:bodyPr>
          <a:lstStyle/>
          <a:p>
            <a:r>
              <a:rPr lang="en-US" dirty="0"/>
              <a:t>(2)</a:t>
            </a:r>
          </a:p>
        </p:txBody>
      </p:sp>
      <p:pic>
        <p:nvPicPr>
          <p:cNvPr id="21" name="Picture 20" descr="Chart, bar chart&#10;&#10;Description automatically generated">
            <a:extLst>
              <a:ext uri="{FF2B5EF4-FFF2-40B4-BE49-F238E27FC236}">
                <a16:creationId xmlns:a16="http://schemas.microsoft.com/office/drawing/2014/main" id="{F5B9E402-251D-48C2-A693-59CE8ABC9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288" y="3282975"/>
            <a:ext cx="2912021" cy="2184016"/>
          </a:xfrm>
          <a:prstGeom prst="rect">
            <a:avLst/>
          </a:prstGeom>
        </p:spPr>
      </p:pic>
      <p:sp>
        <p:nvSpPr>
          <p:cNvPr id="7" name="TextBox 6">
            <a:extLst>
              <a:ext uri="{FF2B5EF4-FFF2-40B4-BE49-F238E27FC236}">
                <a16:creationId xmlns:a16="http://schemas.microsoft.com/office/drawing/2014/main" id="{988CCA9B-BFC5-4161-8FAE-E5EC7B257782}"/>
              </a:ext>
            </a:extLst>
          </p:cNvPr>
          <p:cNvSpPr txBox="1"/>
          <p:nvPr/>
        </p:nvSpPr>
        <p:spPr>
          <a:xfrm>
            <a:off x="57152" y="2699866"/>
            <a:ext cx="3848100" cy="1754326"/>
          </a:xfrm>
          <a:prstGeom prst="rect">
            <a:avLst/>
          </a:prstGeom>
          <a:noFill/>
        </p:spPr>
        <p:txBody>
          <a:bodyPr wrap="square" rtlCol="0">
            <a:spAutoFit/>
          </a:bodyPr>
          <a:lstStyle/>
          <a:p>
            <a:r>
              <a:rPr lang="en-US" sz="1200" dirty="0"/>
              <a:t>(A) Fiber volume fraction in prepreg increases as resin bleeds to the bond line.</a:t>
            </a:r>
          </a:p>
          <a:p>
            <a:r>
              <a:rPr lang="en-US" sz="1200" dirty="0"/>
              <a:t>(B) As system temperature increases fluctuations in adhesive viscosity can lead to fillet formation at the bond line. </a:t>
            </a:r>
          </a:p>
          <a:p>
            <a:r>
              <a:rPr lang="en-US" sz="1200" dirty="0"/>
              <a:t>(C) High temperature and low pressure can cause void formation in the adhesive fillet (bond line).</a:t>
            </a:r>
          </a:p>
          <a:p>
            <a:r>
              <a:rPr lang="en-US" sz="1200" dirty="0"/>
              <a:t>(D) Internal pressure fluctuations can occur from transfer of air from the core and to the core cell.</a:t>
            </a:r>
          </a:p>
        </p:txBody>
      </p:sp>
      <p:sp>
        <p:nvSpPr>
          <p:cNvPr id="22" name="Rectangle 21">
            <a:extLst>
              <a:ext uri="{FF2B5EF4-FFF2-40B4-BE49-F238E27FC236}">
                <a16:creationId xmlns:a16="http://schemas.microsoft.com/office/drawing/2014/main" id="{568F644D-47CF-407C-947F-22E4FCC4AF11}"/>
              </a:ext>
            </a:extLst>
          </p:cNvPr>
          <p:cNvSpPr/>
          <p:nvPr/>
        </p:nvSpPr>
        <p:spPr>
          <a:xfrm>
            <a:off x="4987056" y="2775225"/>
            <a:ext cx="1018866" cy="4547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F8E1286-7AA3-4F53-90C2-56BFD0A117B5}"/>
              </a:ext>
            </a:extLst>
          </p:cNvPr>
          <p:cNvSpPr/>
          <p:nvPr/>
        </p:nvSpPr>
        <p:spPr>
          <a:xfrm>
            <a:off x="5090800" y="2826002"/>
            <a:ext cx="229470" cy="97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BCC059-9775-4953-AEC7-781946DF6868}"/>
              </a:ext>
            </a:extLst>
          </p:cNvPr>
          <p:cNvSpPr/>
          <p:nvPr/>
        </p:nvSpPr>
        <p:spPr>
          <a:xfrm>
            <a:off x="5090800" y="3043227"/>
            <a:ext cx="229470" cy="9735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C124994-498C-461C-8E3C-FD0488C0523C}"/>
              </a:ext>
            </a:extLst>
          </p:cNvPr>
          <p:cNvSpPr txBox="1"/>
          <p:nvPr/>
        </p:nvSpPr>
        <p:spPr>
          <a:xfrm>
            <a:off x="5435859" y="2732839"/>
            <a:ext cx="772301" cy="276999"/>
          </a:xfrm>
          <a:prstGeom prst="rect">
            <a:avLst/>
          </a:prstGeom>
          <a:noFill/>
        </p:spPr>
        <p:txBody>
          <a:bodyPr wrap="square" rtlCol="0">
            <a:spAutoFit/>
          </a:bodyPr>
          <a:lstStyle/>
          <a:p>
            <a:r>
              <a:rPr lang="en-US" sz="1200" dirty="0"/>
              <a:t>Max</a:t>
            </a:r>
          </a:p>
        </p:txBody>
      </p:sp>
      <p:sp>
        <p:nvSpPr>
          <p:cNvPr id="26" name="TextBox 25">
            <a:extLst>
              <a:ext uri="{FF2B5EF4-FFF2-40B4-BE49-F238E27FC236}">
                <a16:creationId xmlns:a16="http://schemas.microsoft.com/office/drawing/2014/main" id="{2A4EEFBB-C429-49DC-9A65-2A5BD0096250}"/>
              </a:ext>
            </a:extLst>
          </p:cNvPr>
          <p:cNvSpPr txBox="1"/>
          <p:nvPr/>
        </p:nvSpPr>
        <p:spPr>
          <a:xfrm>
            <a:off x="5444482" y="2934777"/>
            <a:ext cx="772301" cy="276999"/>
          </a:xfrm>
          <a:prstGeom prst="rect">
            <a:avLst/>
          </a:prstGeom>
          <a:noFill/>
        </p:spPr>
        <p:txBody>
          <a:bodyPr wrap="square" rtlCol="0">
            <a:spAutoFit/>
          </a:bodyPr>
          <a:lstStyle/>
          <a:p>
            <a:r>
              <a:rPr lang="en-US" sz="1200" dirty="0"/>
              <a:t>Min</a:t>
            </a:r>
          </a:p>
        </p:txBody>
      </p:sp>
      <p:pic>
        <p:nvPicPr>
          <p:cNvPr id="19" name="Picture 18" descr="Chart, box and whisker chart&#10;&#10;Description automatically generated">
            <a:extLst>
              <a:ext uri="{FF2B5EF4-FFF2-40B4-BE49-F238E27FC236}">
                <a16:creationId xmlns:a16="http://schemas.microsoft.com/office/drawing/2014/main" id="{A63F3B3B-A79D-4A2C-A297-8198A2BDE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979" y="3282975"/>
            <a:ext cx="2912021" cy="2184016"/>
          </a:xfrm>
          <a:prstGeom prst="rect">
            <a:avLst/>
          </a:prstGeom>
        </p:spPr>
      </p:pic>
      <p:sp>
        <p:nvSpPr>
          <p:cNvPr id="27" name="TextBox 26">
            <a:extLst>
              <a:ext uri="{FF2B5EF4-FFF2-40B4-BE49-F238E27FC236}">
                <a16:creationId xmlns:a16="http://schemas.microsoft.com/office/drawing/2014/main" id="{396B0737-8025-4C34-9F8D-9CA3BCE568BD}"/>
              </a:ext>
            </a:extLst>
          </p:cNvPr>
          <p:cNvSpPr txBox="1"/>
          <p:nvPr/>
        </p:nvSpPr>
        <p:spPr>
          <a:xfrm>
            <a:off x="-33839" y="5693961"/>
            <a:ext cx="189749"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44019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98924-B548-4F1F-BDAF-33E8BCE33FEA}"/>
              </a:ext>
            </a:extLst>
          </p:cNvPr>
          <p:cNvSpPr>
            <a:spLocks noGrp="1"/>
          </p:cNvSpPr>
          <p:nvPr>
            <p:ph type="sldNum" sz="quarter" idx="12"/>
          </p:nvPr>
        </p:nvSpPr>
        <p:spPr/>
        <p:txBody>
          <a:bodyPr/>
          <a:lstStyle/>
          <a:p>
            <a:fld id="{ADF92879-A2B8-4088-AE47-C7CB4A466DAC}" type="slidenum">
              <a:rPr lang="en-US" smtClean="0"/>
              <a:pPr/>
              <a:t>8</a:t>
            </a:fld>
            <a:endParaRPr lang="en-US" dirty="0"/>
          </a:p>
        </p:txBody>
      </p:sp>
      <p:sp>
        <p:nvSpPr>
          <p:cNvPr id="3" name="TextBox 2">
            <a:extLst>
              <a:ext uri="{FF2B5EF4-FFF2-40B4-BE49-F238E27FC236}">
                <a16:creationId xmlns:a16="http://schemas.microsoft.com/office/drawing/2014/main" id="{19B1C0A9-8E61-4440-AF0B-6EA1589A19D2}"/>
              </a:ext>
            </a:extLst>
          </p:cNvPr>
          <p:cNvSpPr txBox="1"/>
          <p:nvPr/>
        </p:nvSpPr>
        <p:spPr>
          <a:xfrm>
            <a:off x="47625" y="92940"/>
            <a:ext cx="8429625" cy="461665"/>
          </a:xfrm>
          <a:prstGeom prst="rect">
            <a:avLst/>
          </a:prstGeom>
          <a:noFill/>
        </p:spPr>
        <p:txBody>
          <a:bodyPr wrap="square" rtlCol="0">
            <a:spAutoFit/>
          </a:bodyPr>
          <a:lstStyle/>
          <a:p>
            <a:r>
              <a:rPr lang="en-US" sz="2400" b="1" dirty="0">
                <a:solidFill>
                  <a:srgbClr val="531300"/>
                </a:solidFill>
                <a:latin typeface="Arial" panose="020B0604020202020204" pitchFamily="34" charset="0"/>
                <a:cs typeface="Arial" panose="020B0604020202020204" pitchFamily="34" charset="0"/>
              </a:rPr>
              <a:t>Summary</a:t>
            </a:r>
          </a:p>
        </p:txBody>
      </p:sp>
      <p:sp>
        <p:nvSpPr>
          <p:cNvPr id="4" name="TextBox 3">
            <a:extLst>
              <a:ext uri="{FF2B5EF4-FFF2-40B4-BE49-F238E27FC236}">
                <a16:creationId xmlns:a16="http://schemas.microsoft.com/office/drawing/2014/main" id="{978CF491-1DD2-45FC-9A61-0B766D518379}"/>
              </a:ext>
            </a:extLst>
          </p:cNvPr>
          <p:cNvSpPr txBox="1"/>
          <p:nvPr/>
        </p:nvSpPr>
        <p:spPr>
          <a:xfrm>
            <a:off x="220579" y="1166842"/>
            <a:ext cx="6154057" cy="4524315"/>
          </a:xfrm>
          <a:prstGeom prst="rect">
            <a:avLst/>
          </a:prstGeom>
          <a:noFill/>
        </p:spPr>
        <p:txBody>
          <a:bodyPr wrap="square" rtlCol="0">
            <a:spAutoFit/>
          </a:bodyPr>
          <a:lstStyle/>
          <a:p>
            <a:pPr marL="285750" indent="-285750">
              <a:buFontTx/>
              <a:buChar char="-"/>
            </a:pPr>
            <a:r>
              <a:rPr lang="en-US" dirty="0"/>
              <a:t>A MLP based method was used to determine correlations between process parameters, and to find an optimal co-curing cycle.</a:t>
            </a:r>
          </a:p>
          <a:p>
            <a:pPr marL="285750" indent="-285750">
              <a:buFontTx/>
              <a:buChar char="-"/>
            </a:pPr>
            <a:r>
              <a:rPr lang="en-US" dirty="0"/>
              <a:t>A detailed description of the employed architecture and methods was presented.</a:t>
            </a:r>
          </a:p>
          <a:p>
            <a:pPr marL="285750" indent="-285750">
              <a:buFontTx/>
              <a:buChar char="-"/>
            </a:pPr>
            <a:r>
              <a:rPr lang="en-US" dirty="0"/>
              <a:t>Large RMSE shows that more data may be needed to form a more robust model.</a:t>
            </a:r>
          </a:p>
          <a:p>
            <a:pPr marL="285750" indent="-285750">
              <a:buFontTx/>
              <a:buChar char="-"/>
            </a:pPr>
            <a:r>
              <a:rPr lang="en-US" dirty="0"/>
              <a:t>Total cure cycle time is the highest correlated output and AD. volume, and PR. Volume are the least correlated.</a:t>
            </a:r>
          </a:p>
          <a:p>
            <a:pPr marL="285750" indent="-285750">
              <a:buFontTx/>
              <a:buChar char="-"/>
            </a:pPr>
            <a:r>
              <a:rPr lang="en-US" dirty="0"/>
              <a:t>The optimal cure cycle favors alternating magnitudes of temperature cycle parameters (ex. Temp Dwell 1, 2)., with larger pressure and vacuum, and synchronous application of Vacuum and  autoclave, later in the overall cycle.</a:t>
            </a:r>
          </a:p>
          <a:p>
            <a:pPr marL="285750" indent="-285750">
              <a:buFontTx/>
              <a:buChar char="-"/>
            </a:pPr>
            <a:r>
              <a:rPr lang="en-US" dirty="0"/>
              <a:t>Assessment of the optimal Co-Cure process and relations between the input and output layer are used to identify, verify and discuss the governing processes parameters.</a:t>
            </a:r>
          </a:p>
        </p:txBody>
      </p:sp>
      <p:sp>
        <p:nvSpPr>
          <p:cNvPr id="5" name="TextBox 4">
            <a:extLst>
              <a:ext uri="{FF2B5EF4-FFF2-40B4-BE49-F238E27FC236}">
                <a16:creationId xmlns:a16="http://schemas.microsoft.com/office/drawing/2014/main" id="{4393E58F-606D-4987-A46C-B8C839AB51E3}"/>
              </a:ext>
            </a:extLst>
          </p:cNvPr>
          <p:cNvSpPr txBox="1"/>
          <p:nvPr/>
        </p:nvSpPr>
        <p:spPr>
          <a:xfrm>
            <a:off x="6783710" y="5214103"/>
            <a:ext cx="2360290" cy="954107"/>
          </a:xfrm>
          <a:prstGeom prst="rect">
            <a:avLst/>
          </a:prstGeom>
          <a:noFill/>
        </p:spPr>
        <p:txBody>
          <a:bodyPr wrap="square" rtlCol="0">
            <a:spAutoFit/>
          </a:bodyPr>
          <a:lstStyle/>
          <a:p>
            <a:pPr algn="ctr"/>
            <a:r>
              <a:rPr lang="en-US" sz="2800" b="1" dirty="0"/>
              <a:t>Thank you for your time!</a:t>
            </a:r>
          </a:p>
        </p:txBody>
      </p:sp>
    </p:spTree>
    <p:extLst>
      <p:ext uri="{BB962C8B-B14F-4D97-AF65-F5344CB8AC3E}">
        <p14:creationId xmlns:p14="http://schemas.microsoft.com/office/powerpoint/2010/main" val="3028660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14264</TotalTime>
  <Words>1389</Words>
  <Application>Microsoft Office PowerPoint</Application>
  <PresentationFormat>On-screen Show (4:3)</PresentationFormat>
  <Paragraphs>265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Behrad Koohbor</dc:creator>
  <cp:lastModifiedBy>Pagliocca, Nicholas Grant</cp:lastModifiedBy>
  <cp:revision>53</cp:revision>
  <dcterms:created xsi:type="dcterms:W3CDTF">2019-04-16T15:12:56Z</dcterms:created>
  <dcterms:modified xsi:type="dcterms:W3CDTF">2021-09-20T15:12:39Z</dcterms:modified>
</cp:coreProperties>
</file>