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3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0EEF3-21B4-4FA6-85E1-FF8D465E2944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BF45B-3BD2-4CD0-9863-EAD07F77E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71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2ADB-CA79-4A95-8D66-AD2F9A2CFBAB}" type="datetime1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C3143-77E3-4B79-AC91-A1AB5FCC9F49}" type="datetime1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F6B8-2084-44B5-8A11-3827DA326E69}" type="datetime1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228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1893433-A441-4293-8AC9-F0125E13347D}" type="datetime1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228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228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123D4-93AE-491A-BB7D-AABA20B54D51}" type="datetime1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20AA-DFDC-4CEC-A887-086C5649B3B7}" type="datetime1">
              <a:rPr lang="en-US" smtClean="0"/>
              <a:t>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B04-6A48-4C29-A9FF-E09CF79CC348}" type="datetime1">
              <a:rPr lang="en-US" smtClean="0"/>
              <a:t>1/24/2016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7222-48A4-4103-82F5-3EC4E133F283}" type="datetime1">
              <a:rPr lang="en-US" smtClean="0"/>
              <a:t>1/24/2016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5C28-9967-4EAD-AFBA-A840EFE61EA1}" type="datetime1">
              <a:rPr lang="en-US" smtClean="0"/>
              <a:t>1/24/2016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5FC05-734B-42DF-BA60-CF40A3B6BE94}" type="datetime1">
              <a:rPr lang="en-US" smtClean="0"/>
              <a:t>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29D3-B444-4E26-9BAD-C1167193C34C}" type="datetime1">
              <a:rPr lang="en-US" smtClean="0"/>
              <a:t>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B4F8F-75C4-422A-9642-70B421455C54}" type="datetime1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89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1"/>
            <a:ext cx="8229600" cy="2133599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arenR" startAt="4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endParaRPr lang="en-US" dirty="0" smtClean="0"/>
          </a:p>
          <a:p>
            <a:pPr marL="0" indent="0">
              <a:buNone/>
            </a:pPr>
            <a:r>
              <a:rPr lang="en-US" i="1" u="sng" dirty="0" err="1"/>
              <a:t>Định</a:t>
            </a:r>
            <a:r>
              <a:rPr lang="en-US" i="1" u="sng" dirty="0"/>
              <a:t> </a:t>
            </a:r>
            <a:r>
              <a:rPr lang="en-US" i="1" u="sng" dirty="0" err="1"/>
              <a:t>nghĩa</a:t>
            </a:r>
            <a:r>
              <a:rPr lang="en-US" i="1" u="sng" dirty="0"/>
              <a:t>:</a:t>
            </a:r>
            <a:r>
              <a:rPr lang="en-US" dirty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(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)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trao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  <a:p>
            <a:pPr marL="0" indent="0">
              <a:buNone/>
            </a:pPr>
            <a:r>
              <a:rPr lang="en-US" i="1" u="sng" dirty="0" err="1"/>
              <a:t>Biểu</a:t>
            </a:r>
            <a:r>
              <a:rPr lang="en-US" i="1" u="sng" dirty="0"/>
              <a:t> </a:t>
            </a:r>
            <a:r>
              <a:rPr lang="en-US" i="1" u="sng" dirty="0" err="1"/>
              <a:t>diễn</a:t>
            </a:r>
            <a:r>
              <a:rPr lang="en-US" i="1" u="sng" dirty="0"/>
              <a:t>:</a:t>
            </a:r>
            <a:r>
              <a:rPr lang="en-US" dirty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từ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2619968"/>
            <a:ext cx="13716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00600" y="2600918"/>
            <a:ext cx="13716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3153368"/>
            <a:ext cx="8229600" cy="277546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arenR" startAt="5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endParaRPr lang="en-US" dirty="0" smtClean="0"/>
          </a:p>
          <a:p>
            <a:pPr marL="0" indent="0">
              <a:buFont typeface="Arial" pitchFamily="34" charset="0"/>
              <a:buNone/>
            </a:pPr>
            <a:r>
              <a:rPr lang="en-US" i="1" u="sng" dirty="0" err="1" smtClean="0"/>
              <a:t>Định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nghĩa</a:t>
            </a:r>
            <a:r>
              <a:rPr lang="en-US" i="1" u="sng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hay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con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,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ở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,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trao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pPr marL="0" indent="0">
              <a:buFont typeface="Arial" pitchFamily="34" charset="0"/>
              <a:buNone/>
            </a:pPr>
            <a:r>
              <a:rPr lang="en-US" i="1" u="sng" dirty="0" err="1" smtClean="0"/>
              <a:t>Biểu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diễn</a:t>
            </a:r>
            <a:r>
              <a:rPr lang="en-US" i="1" u="sng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,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endParaRPr lang="en-US" dirty="0" smtClean="0"/>
          </a:p>
          <a:p>
            <a:pPr marL="0" indent="0">
              <a:buFont typeface="Arial" pitchFamily="34" charset="0"/>
              <a:buNone/>
            </a:pP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76400" y="5955268"/>
            <a:ext cx="205740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676400" y="5955268"/>
            <a:ext cx="0" cy="3693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76400" y="6324600"/>
            <a:ext cx="2057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733800" y="5955268"/>
            <a:ext cx="0" cy="3693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43500" y="5942051"/>
            <a:ext cx="205740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kho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143500" y="5942051"/>
            <a:ext cx="0" cy="3693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143500" y="6311383"/>
            <a:ext cx="2057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200900" y="5942051"/>
            <a:ext cx="0" cy="3693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6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pPr lvl="1"/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pPr lvl="2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endParaRPr lang="en-US" dirty="0" smtClean="0"/>
          </a:p>
          <a:p>
            <a:pPr lvl="2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endParaRPr lang="en-US" dirty="0" smtClean="0"/>
          </a:p>
          <a:p>
            <a:pPr lvl="1"/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r>
              <a:rPr lang="en-US" dirty="0" smtClean="0"/>
              <a:t>: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,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lvl="2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 smtClean="0"/>
          </a:p>
          <a:p>
            <a:pPr lvl="2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,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 smtClean="0"/>
          </a:p>
          <a:p>
            <a:pPr lvl="2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endParaRPr lang="en-US" dirty="0" smtClean="0"/>
          </a:p>
          <a:p>
            <a:pPr lvl="2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3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II.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(SA)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67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endParaRPr lang="en-US" dirty="0" smtClean="0"/>
          </a:p>
          <a:p>
            <a:pPr marL="914400" lvl="1" indent="-514350"/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rã</a:t>
            </a:r>
            <a:r>
              <a:rPr lang="en-US" dirty="0" smtClean="0"/>
              <a:t> </a:t>
            </a:r>
            <a:r>
              <a:rPr lang="en-US" dirty="0" err="1" smtClean="0"/>
              <a:t>dần</a:t>
            </a:r>
            <a:r>
              <a:rPr lang="en-US" dirty="0" smtClean="0"/>
              <a:t> </a:t>
            </a:r>
            <a:r>
              <a:rPr lang="en-US" dirty="0" err="1" smtClean="0"/>
              <a:t>dần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xuống</a:t>
            </a:r>
            <a:endParaRPr lang="en-US" dirty="0" smtClean="0"/>
          </a:p>
          <a:p>
            <a:pPr marL="914400" lvl="1" indent="-514350"/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rã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(BPC)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(BLD)</a:t>
            </a:r>
          </a:p>
          <a:p>
            <a:pPr marL="914400" lvl="1" indent="-514350"/>
            <a:r>
              <a:rPr lang="en-US" dirty="0" smtClean="0"/>
              <a:t>BPC: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62400" y="4114800"/>
            <a:ext cx="1905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4724400"/>
            <a:ext cx="2133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67000" y="4724400"/>
            <a:ext cx="1752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4724400"/>
            <a:ext cx="1752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53200" y="4724400"/>
            <a:ext cx="2133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47800" y="5410200"/>
            <a:ext cx="1752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43300" y="5410200"/>
            <a:ext cx="20955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600200" y="4572000"/>
            <a:ext cx="6019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600200" y="45720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0"/>
          </p:cNvCxnSpPr>
          <p:nvPr/>
        </p:nvCxnSpPr>
        <p:spPr>
          <a:xfrm flipV="1">
            <a:off x="3543300" y="45720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0"/>
          </p:cNvCxnSpPr>
          <p:nvPr/>
        </p:nvCxnSpPr>
        <p:spPr>
          <a:xfrm flipV="1">
            <a:off x="5448300" y="45720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0"/>
          </p:cNvCxnSpPr>
          <p:nvPr/>
        </p:nvCxnSpPr>
        <p:spPr>
          <a:xfrm flipV="1">
            <a:off x="7620000" y="45720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2"/>
          </p:cNvCxnSpPr>
          <p:nvPr/>
        </p:nvCxnSpPr>
        <p:spPr>
          <a:xfrm>
            <a:off x="4914900" y="4484132"/>
            <a:ext cx="0" cy="878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324100" y="5257800"/>
            <a:ext cx="228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0" idx="0"/>
          </p:cNvCxnSpPr>
          <p:nvPr/>
        </p:nvCxnSpPr>
        <p:spPr>
          <a:xfrm>
            <a:off x="2324100" y="52578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6" idx="2"/>
          </p:cNvCxnSpPr>
          <p:nvPr/>
        </p:nvCxnSpPr>
        <p:spPr>
          <a:xfrm>
            <a:off x="3543300" y="5093732"/>
            <a:ext cx="0" cy="1640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11" idx="0"/>
          </p:cNvCxnSpPr>
          <p:nvPr/>
        </p:nvCxnSpPr>
        <p:spPr>
          <a:xfrm>
            <a:off x="4591050" y="52578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3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 lvl="1"/>
            <a:r>
              <a:rPr lang="en-US" dirty="0" smtClean="0"/>
              <a:t>BLD:</a:t>
            </a:r>
          </a:p>
          <a:p>
            <a:pPr lvl="2"/>
            <a:r>
              <a:rPr lang="en-US" dirty="0" err="1" smtClean="0"/>
              <a:t>Mức</a:t>
            </a:r>
            <a:r>
              <a:rPr lang="en-US" dirty="0" smtClean="0"/>
              <a:t> 0,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bối</a:t>
            </a:r>
            <a:r>
              <a:rPr lang="en-US" dirty="0" smtClean="0"/>
              <a:t> </a:t>
            </a:r>
            <a:r>
              <a:rPr lang="en-US" dirty="0" err="1" smtClean="0"/>
              <a:t>cảnh</a:t>
            </a:r>
            <a:r>
              <a:rPr lang="en-US" dirty="0" smtClean="0"/>
              <a:t> hay </a:t>
            </a:r>
            <a:r>
              <a:rPr lang="en-US" dirty="0" err="1" smtClean="0"/>
              <a:t>khung</a:t>
            </a:r>
            <a:r>
              <a:rPr lang="en-US" dirty="0" smtClean="0"/>
              <a:t> </a:t>
            </a:r>
            <a:r>
              <a:rPr lang="en-US" dirty="0" err="1" smtClean="0"/>
              <a:t>cảnh</a:t>
            </a:r>
            <a:r>
              <a:rPr lang="en-US" dirty="0" smtClean="0"/>
              <a:t>: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1 BLD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1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trao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endParaRPr lang="en-US" dirty="0" smtClean="0"/>
          </a:p>
          <a:p>
            <a:pPr lvl="2"/>
            <a:r>
              <a:rPr lang="en-US" dirty="0" err="1" smtClean="0"/>
              <a:t>Mức</a:t>
            </a:r>
            <a:r>
              <a:rPr lang="en-US" dirty="0" smtClean="0"/>
              <a:t> 1,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,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/>
              <a:t> </a:t>
            </a:r>
            <a:r>
              <a:rPr lang="en-US" dirty="0" smtClean="0"/>
              <a:t>1 BLD.</a:t>
            </a:r>
          </a:p>
          <a:p>
            <a:pPr lvl="2"/>
            <a:r>
              <a:rPr lang="en-US" dirty="0" err="1" smtClean="0"/>
              <a:t>Mức</a:t>
            </a:r>
            <a:r>
              <a:rPr lang="en-US" dirty="0" smtClean="0"/>
              <a:t> 2, 3, 4, …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BLD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rã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xuống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endParaRPr lang="en-US" dirty="0" smtClean="0"/>
          </a:p>
          <a:p>
            <a:pPr lvl="2"/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endParaRPr lang="en-US" dirty="0" smtClean="0"/>
          </a:p>
          <a:p>
            <a:pPr lvl="2"/>
            <a:r>
              <a:rPr lang="en-US" dirty="0" smtClean="0"/>
              <a:t>Kho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BLD </a:t>
            </a:r>
            <a:r>
              <a:rPr lang="en-US" dirty="0" err="1" smtClean="0"/>
              <a:t>khung</a:t>
            </a:r>
            <a:r>
              <a:rPr lang="en-US" dirty="0" smtClean="0"/>
              <a:t> </a:t>
            </a:r>
            <a:r>
              <a:rPr lang="en-US" dirty="0" err="1" smtClean="0"/>
              <a:t>cảnh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71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1"/>
            <a:ext cx="8229600" cy="2514599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BLD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BLD </a:t>
            </a:r>
            <a:r>
              <a:rPr lang="en-US" dirty="0" err="1" smtClean="0"/>
              <a:t>lôgic</a:t>
            </a:r>
            <a:endParaRPr lang="en-US" dirty="0" smtClean="0"/>
          </a:p>
          <a:p>
            <a:pPr lvl="1"/>
            <a:r>
              <a:rPr lang="en-US" dirty="0" smtClean="0"/>
              <a:t>Ba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lẫn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BLD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tường</a:t>
            </a:r>
            <a:r>
              <a:rPr lang="en-US" dirty="0" smtClean="0"/>
              <a:t> minh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hay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vẽ</a:t>
            </a:r>
            <a:endParaRPr lang="en-US" dirty="0" smtClean="0"/>
          </a:p>
          <a:p>
            <a:pPr marL="971550" lvl="1" indent="-514350">
              <a:buFont typeface="+mj-lt"/>
              <a:buAutoNum type="arabicParenR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 smtClean="0"/>
          </a:p>
          <a:p>
            <a:pPr marL="971550" lvl="1" indent="-514350">
              <a:buFont typeface="+mj-lt"/>
              <a:buAutoNum type="arabicParenR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871355" y="3657600"/>
            <a:ext cx="6096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480955" y="3657600"/>
            <a:ext cx="533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014355" y="3657600"/>
            <a:ext cx="0" cy="6858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14355" y="4343400"/>
            <a:ext cx="0" cy="1066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014355" y="5410200"/>
            <a:ext cx="4572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471555" y="5410200"/>
            <a:ext cx="533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004955" y="4495800"/>
            <a:ext cx="0" cy="9144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004955" y="3657600"/>
            <a:ext cx="0" cy="838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004955" y="3657600"/>
            <a:ext cx="5334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538355" y="3657600"/>
            <a:ext cx="685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371600" y="3334434"/>
            <a:ext cx="1099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BLD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  <a:p>
            <a:pPr algn="ctr"/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60362" y="4172634"/>
            <a:ext cx="2987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xuống</a:t>
            </a:r>
            <a:r>
              <a:rPr lang="en-US" dirty="0" smtClean="0"/>
              <a:t> </a:t>
            </a:r>
            <a:r>
              <a:rPr lang="en-US" dirty="0" err="1" smtClean="0"/>
              <a:t>thấp</a:t>
            </a:r>
            <a:endParaRPr lang="en-US" dirty="0" smtClean="0"/>
          </a:p>
          <a:p>
            <a:pPr algn="ctr"/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lộ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893528" y="5181600"/>
            <a:ext cx="1916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/>
          </a:p>
          <a:p>
            <a:pPr algn="ctr"/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207148" y="5087034"/>
            <a:ext cx="242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382619" y="4175050"/>
            <a:ext cx="2622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Gom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pPr algn="ctr"/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BLD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419820" y="3334434"/>
            <a:ext cx="1099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BLD </a:t>
            </a:r>
            <a:r>
              <a:rPr lang="en-US" dirty="0" err="1" smtClean="0"/>
              <a:t>lôgic</a:t>
            </a:r>
            <a:endParaRPr lang="en-US" dirty="0"/>
          </a:p>
          <a:p>
            <a:pPr algn="ctr"/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26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BLD </a:t>
            </a:r>
            <a:r>
              <a:rPr lang="en-US" dirty="0" err="1" smtClean="0"/>
              <a:t>của</a:t>
            </a:r>
            <a:r>
              <a:rPr lang="en-US" dirty="0" smtClean="0"/>
              <a:t> HT </a:t>
            </a:r>
            <a:r>
              <a:rPr lang="en-US" dirty="0" err="1" smtClean="0"/>
              <a:t>cũ</a:t>
            </a:r>
            <a:r>
              <a:rPr lang="en-US" dirty="0" smtClean="0"/>
              <a:t> sang BLD </a:t>
            </a:r>
            <a:r>
              <a:rPr lang="en-US" dirty="0" err="1" smtClean="0"/>
              <a:t>của</a:t>
            </a:r>
            <a:r>
              <a:rPr lang="en-US" dirty="0" smtClean="0"/>
              <a:t> HT </a:t>
            </a:r>
            <a:r>
              <a:rPr lang="en-US" dirty="0" err="1" smtClean="0"/>
              <a:t>mới</a:t>
            </a:r>
            <a:endParaRPr lang="en-US" dirty="0" smtClean="0"/>
          </a:p>
          <a:p>
            <a:pPr marL="914400" lvl="1" indent="-514350"/>
            <a:r>
              <a:rPr lang="en-US" smtClean="0"/>
              <a:t>Khoanh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endParaRPr lang="en-US" dirty="0" smtClean="0"/>
          </a:p>
          <a:p>
            <a:pPr marL="914400" lvl="1" indent="-514350"/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BLD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giữ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/</a:t>
            </a:r>
            <a:r>
              <a:rPr lang="en-US" dirty="0" err="1" smtClean="0"/>
              <a:t>ra</a:t>
            </a:r>
            <a:endParaRPr lang="en-US" dirty="0" smtClean="0"/>
          </a:p>
          <a:p>
            <a:pPr marL="914400" lvl="1" indent="-514350"/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.</a:t>
            </a:r>
          </a:p>
          <a:p>
            <a:pPr marL="914400" lvl="1" indent="-514350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51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pPr lvl="1"/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lôgic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85800" y="3124200"/>
            <a:ext cx="2667000" cy="914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Diễn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tả</a:t>
            </a:r>
            <a:r>
              <a:rPr lang="en-US" dirty="0" smtClean="0">
                <a:solidFill>
                  <a:schemeClr val="tx1"/>
                </a:solidFill>
              </a:rPr>
              <a:t> HT </a:t>
            </a:r>
            <a:r>
              <a:rPr lang="en-US" dirty="0" err="1" smtClean="0">
                <a:solidFill>
                  <a:schemeClr val="tx1"/>
                </a:solidFill>
              </a:rPr>
              <a:t>cũ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làm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như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thế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nào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85800" y="4800600"/>
            <a:ext cx="2667000" cy="914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Diễn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tả</a:t>
            </a:r>
            <a:r>
              <a:rPr lang="en-US" dirty="0" smtClean="0">
                <a:solidFill>
                  <a:schemeClr val="tx1"/>
                </a:solidFill>
              </a:rPr>
              <a:t> HT </a:t>
            </a:r>
            <a:r>
              <a:rPr lang="en-US" dirty="0" err="1" smtClean="0">
                <a:solidFill>
                  <a:schemeClr val="tx1"/>
                </a:solidFill>
              </a:rPr>
              <a:t>cũ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làm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gì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6" name="Oval 5"/>
          <p:cNvSpPr/>
          <p:nvPr/>
        </p:nvSpPr>
        <p:spPr>
          <a:xfrm>
            <a:off x="5029200" y="4786223"/>
            <a:ext cx="2667000" cy="914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Diễn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tả</a:t>
            </a:r>
            <a:r>
              <a:rPr lang="en-US" dirty="0" smtClean="0">
                <a:solidFill>
                  <a:schemeClr val="tx1"/>
                </a:solidFill>
              </a:rPr>
              <a:t> HT </a:t>
            </a:r>
            <a:r>
              <a:rPr lang="en-US" dirty="0" err="1" smtClean="0">
                <a:solidFill>
                  <a:schemeClr val="tx1"/>
                </a:solidFill>
              </a:rPr>
              <a:t>mới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làm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gì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7" name="Oval 6"/>
          <p:cNvSpPr/>
          <p:nvPr/>
        </p:nvSpPr>
        <p:spPr>
          <a:xfrm>
            <a:off x="5029200" y="3118449"/>
            <a:ext cx="2667000" cy="914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Diễn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tả</a:t>
            </a:r>
            <a:r>
              <a:rPr lang="en-US" dirty="0" smtClean="0">
                <a:solidFill>
                  <a:schemeClr val="tx1"/>
                </a:solidFill>
              </a:rPr>
              <a:t> HT </a:t>
            </a:r>
            <a:r>
              <a:rPr lang="en-US" dirty="0" err="1" smtClean="0">
                <a:solidFill>
                  <a:schemeClr val="tx1"/>
                </a:solidFill>
              </a:rPr>
              <a:t>mới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làm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như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thế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nào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04800" y="4419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own Arrow 9"/>
          <p:cNvSpPr/>
          <p:nvPr/>
        </p:nvSpPr>
        <p:spPr>
          <a:xfrm>
            <a:off x="1981200" y="4038600"/>
            <a:ext cx="45719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3505200" y="5257800"/>
            <a:ext cx="1371600" cy="4571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>
            <a:off x="6362700" y="4114800"/>
            <a:ext cx="45719" cy="609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036553" y="411408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69625" y="487409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04135" y="411408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543800" y="40121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543800" y="453973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Lôgic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4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1"/>
            <a:ext cx="8229600" cy="2819400"/>
          </a:xfrm>
        </p:spPr>
        <p:txBody>
          <a:bodyPr/>
          <a:lstStyle/>
          <a:p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endParaRPr lang="en-US" dirty="0" smtClean="0"/>
          </a:p>
          <a:p>
            <a:pPr lvl="1"/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pPr marL="914400" lvl="1" indent="-514350"/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rã</a:t>
            </a:r>
            <a:r>
              <a:rPr lang="en-US" dirty="0" smtClean="0"/>
              <a:t> </a:t>
            </a:r>
            <a:r>
              <a:rPr lang="en-US" dirty="0" err="1" smtClean="0"/>
              <a:t>dần</a:t>
            </a:r>
            <a:r>
              <a:rPr lang="en-US" dirty="0" smtClean="0"/>
              <a:t> </a:t>
            </a:r>
            <a:r>
              <a:rPr lang="en-US" dirty="0" err="1" smtClean="0"/>
              <a:t>dần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81400" y="3352800"/>
            <a:ext cx="1981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4038600"/>
            <a:ext cx="2133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Quản lý các kênh bán hàng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05100" y="4038600"/>
            <a:ext cx="1752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err="1" smtClean="0"/>
              <a:t>lý</a:t>
            </a:r>
            <a:r>
              <a:rPr lang="en-US" smtClean="0"/>
              <a:t> </a:t>
            </a:r>
            <a:r>
              <a:rPr lang="en-US" smtClean="0"/>
              <a:t>hàng hóa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4038600"/>
            <a:ext cx="1676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err="1" smtClean="0"/>
              <a:t>lý</a:t>
            </a:r>
            <a:r>
              <a:rPr lang="en-US" smtClean="0"/>
              <a:t> </a:t>
            </a:r>
            <a:r>
              <a:rPr lang="en-US" smtClean="0"/>
              <a:t>khách hàng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53200" y="4038600"/>
            <a:ext cx="2133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err="1" smtClean="0"/>
              <a:t>lý</a:t>
            </a:r>
            <a:r>
              <a:rPr lang="en-US" smtClean="0"/>
              <a:t> </a:t>
            </a:r>
            <a:r>
              <a:rPr lang="en-US" smtClean="0"/>
              <a:t>khuyến mãi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0" y="4985266"/>
            <a:ext cx="2209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err="1" smtClean="0"/>
              <a:t>nhật</a:t>
            </a:r>
            <a:r>
              <a:rPr lang="en-US" smtClean="0"/>
              <a:t> </a:t>
            </a:r>
            <a:r>
              <a:rPr lang="en-US" smtClean="0"/>
              <a:t>hàng hóa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62400" y="5001717"/>
            <a:ext cx="2133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err="1" smtClean="0"/>
              <a:t>kiếm</a:t>
            </a:r>
            <a:r>
              <a:rPr lang="en-US" smtClean="0"/>
              <a:t> </a:t>
            </a:r>
            <a:r>
              <a:rPr lang="en-US" smtClean="0"/>
              <a:t>hàng hóa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371600" y="3886200"/>
            <a:ext cx="6324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5" idx="0"/>
          </p:cNvCxnSpPr>
          <p:nvPr/>
        </p:nvCxnSpPr>
        <p:spPr>
          <a:xfrm>
            <a:off x="1371600" y="38862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6" idx="0"/>
          </p:cNvCxnSpPr>
          <p:nvPr/>
        </p:nvCxnSpPr>
        <p:spPr>
          <a:xfrm>
            <a:off x="3581400" y="38862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7" idx="0"/>
          </p:cNvCxnSpPr>
          <p:nvPr/>
        </p:nvCxnSpPr>
        <p:spPr>
          <a:xfrm>
            <a:off x="5562600" y="38862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696200" y="38862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" idx="2"/>
          </p:cNvCxnSpPr>
          <p:nvPr/>
        </p:nvCxnSpPr>
        <p:spPr>
          <a:xfrm>
            <a:off x="4572000" y="3722132"/>
            <a:ext cx="0" cy="1640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621711" y="4724400"/>
            <a:ext cx="25598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9" idx="0"/>
          </p:cNvCxnSpPr>
          <p:nvPr/>
        </p:nvCxnSpPr>
        <p:spPr>
          <a:xfrm>
            <a:off x="2621712" y="4724400"/>
            <a:ext cx="7188" cy="2608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181600" y="4724400"/>
            <a:ext cx="0" cy="2608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2"/>
          </p:cNvCxnSpPr>
          <p:nvPr/>
        </p:nvCxnSpPr>
        <p:spPr>
          <a:xfrm>
            <a:off x="3581400" y="4684931"/>
            <a:ext cx="0" cy="394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6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Cho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nhìn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,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, </a:t>
            </a:r>
            <a:r>
              <a:rPr lang="en-US" err="1" smtClean="0"/>
              <a:t>từ</a:t>
            </a:r>
            <a:r>
              <a:rPr lang="en-US" smtClean="0"/>
              <a:t> </a:t>
            </a:r>
            <a:r>
              <a:rPr lang="en-US" smtClean="0"/>
              <a:t>đại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,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,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rã</a:t>
            </a:r>
            <a:r>
              <a:rPr lang="en-US" dirty="0" smtClean="0"/>
              <a:t> </a:t>
            </a:r>
            <a:r>
              <a:rPr lang="en-US" dirty="0" err="1" smtClean="0"/>
              <a:t>dần</a:t>
            </a:r>
            <a:r>
              <a:rPr lang="en-US" dirty="0" smtClean="0"/>
              <a:t> </a:t>
            </a:r>
            <a:r>
              <a:rPr lang="en-US" dirty="0" err="1" smtClean="0"/>
              <a:t>dần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xuống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tĩnh</a:t>
            </a:r>
            <a:r>
              <a:rPr lang="en-US" dirty="0" smtClean="0"/>
              <a:t>,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vắng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trao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9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1"/>
            <a:ext cx="8229600" cy="2667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lưu</a:t>
            </a:r>
            <a:r>
              <a:rPr lang="en-US" sz="2800" dirty="0" smtClean="0"/>
              <a:t> </a:t>
            </a:r>
            <a:r>
              <a:rPr lang="en-US" sz="2800" dirty="0" err="1" smtClean="0"/>
              <a:t>đồ</a:t>
            </a:r>
            <a:r>
              <a:rPr lang="en-US" sz="2800" dirty="0" smtClean="0"/>
              <a:t> </a:t>
            </a:r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dirty="0" err="1" smtClean="0"/>
              <a:t>thống</a:t>
            </a:r>
            <a:endParaRPr lang="en-US" sz="2800" dirty="0" smtClean="0"/>
          </a:p>
          <a:p>
            <a:pPr lvl="1"/>
            <a:r>
              <a:rPr lang="en-US" sz="2400" dirty="0" err="1" smtClean="0"/>
              <a:t>Diễn</a:t>
            </a:r>
            <a:r>
              <a:rPr lang="en-US" sz="2400" dirty="0" smtClean="0"/>
              <a:t> </a:t>
            </a:r>
            <a:r>
              <a:rPr lang="en-US" sz="2400" dirty="0" err="1" smtClean="0"/>
              <a:t>tả</a:t>
            </a:r>
            <a:r>
              <a:rPr lang="en-US" sz="2400" dirty="0" smtClean="0"/>
              <a:t> ở </a:t>
            </a:r>
            <a:r>
              <a:rPr lang="en-US" sz="2400" dirty="0" err="1" smtClean="0"/>
              <a:t>mức</a:t>
            </a:r>
            <a:r>
              <a:rPr lang="en-US" sz="2400" dirty="0" smtClean="0"/>
              <a:t> </a:t>
            </a:r>
            <a:r>
              <a:rPr lang="en-US" sz="2400" dirty="0" err="1" smtClean="0"/>
              <a:t>vật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endParaRPr lang="en-US" sz="2400" dirty="0" smtClean="0"/>
          </a:p>
          <a:p>
            <a:pPr lvl="1"/>
            <a:r>
              <a:rPr lang="en-US" sz="2400" dirty="0" err="1" smtClean="0"/>
              <a:t>Chỉ</a:t>
            </a:r>
            <a:r>
              <a:rPr lang="en-US" sz="2400" dirty="0" smtClean="0"/>
              <a:t> </a:t>
            </a:r>
            <a:r>
              <a:rPr lang="en-US" sz="2400" dirty="0" err="1" smtClean="0"/>
              <a:t>rõ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công</a:t>
            </a:r>
            <a:r>
              <a:rPr lang="en-US" sz="2400" dirty="0" smtClean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phải</a:t>
            </a:r>
            <a:r>
              <a:rPr lang="en-US" sz="2400" dirty="0" smtClean="0"/>
              <a:t>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endParaRPr lang="en-US" sz="2400" dirty="0" smtClean="0"/>
          </a:p>
          <a:p>
            <a:pPr lvl="1"/>
            <a:r>
              <a:rPr lang="en-US" sz="2400" dirty="0" err="1" smtClean="0"/>
              <a:t>Chỉ</a:t>
            </a:r>
            <a:r>
              <a:rPr lang="en-US" sz="2400" dirty="0" smtClean="0"/>
              <a:t> </a:t>
            </a:r>
            <a:r>
              <a:rPr lang="en-US" sz="2400" dirty="0" err="1" smtClean="0"/>
              <a:t>rõ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tự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công</a:t>
            </a:r>
            <a:r>
              <a:rPr lang="en-US" sz="2400" dirty="0" smtClean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tin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chuyển</a:t>
            </a:r>
            <a:r>
              <a:rPr lang="en-US" sz="2400" dirty="0" smtClean="0"/>
              <a:t> </a:t>
            </a:r>
            <a:r>
              <a:rPr lang="en-US" sz="2400" dirty="0" err="1" smtClean="0"/>
              <a:t>giao</a:t>
            </a:r>
            <a:r>
              <a:rPr lang="en-US" sz="2400" dirty="0" smtClean="0"/>
              <a:t> </a:t>
            </a:r>
            <a:r>
              <a:rPr lang="en-US" sz="2400" dirty="0" err="1" smtClean="0"/>
              <a:t>giữa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công</a:t>
            </a:r>
            <a:r>
              <a:rPr lang="en-US" sz="2400" dirty="0" smtClean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đó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2308706" y="2819400"/>
            <a:ext cx="1371600" cy="3918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66586" y="2841954"/>
            <a:ext cx="2591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  <a:endParaRPr lang="en-US" dirty="0"/>
          </a:p>
        </p:txBody>
      </p:sp>
      <p:sp>
        <p:nvSpPr>
          <p:cNvPr id="7" name="Flowchart: Document 6"/>
          <p:cNvSpPr/>
          <p:nvPr/>
        </p:nvSpPr>
        <p:spPr>
          <a:xfrm>
            <a:off x="2341363" y="4006188"/>
            <a:ext cx="1306286" cy="457200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66586" y="3997258"/>
            <a:ext cx="2392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(in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giấy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Flowchart: Magnetic Disk 9"/>
          <p:cNvSpPr/>
          <p:nvPr/>
        </p:nvSpPr>
        <p:spPr>
          <a:xfrm>
            <a:off x="2354063" y="4680857"/>
            <a:ext cx="1306286" cy="391886"/>
          </a:xfrm>
          <a:prstGeom prst="flowChartMagneticDisk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177091" y="4627456"/>
            <a:ext cx="157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Tệp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đĩa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endParaRPr lang="en-US" dirty="0"/>
          </a:p>
        </p:txBody>
      </p:sp>
      <p:sp>
        <p:nvSpPr>
          <p:cNvPr id="12" name="Flowchart: Manual Input 11"/>
          <p:cNvSpPr/>
          <p:nvPr/>
        </p:nvSpPr>
        <p:spPr>
          <a:xfrm rot="10800000">
            <a:off x="2314149" y="3364202"/>
            <a:ext cx="1371600" cy="457200"/>
          </a:xfrm>
          <a:prstGeom prst="flowChartManualInpu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166586" y="3364202"/>
            <a:ext cx="2080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(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giấy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706033" y="5188976"/>
            <a:ext cx="587829" cy="58782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4" idx="4"/>
          </p:cNvCxnSpPr>
          <p:nvPr/>
        </p:nvCxnSpPr>
        <p:spPr>
          <a:xfrm>
            <a:off x="2999948" y="5776805"/>
            <a:ext cx="87085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24591" y="5298224"/>
            <a:ext cx="1743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Tệp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băng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2801089" y="5999056"/>
            <a:ext cx="386834" cy="386834"/>
            <a:chOff x="6781800" y="5638800"/>
            <a:chExt cx="386834" cy="386834"/>
          </a:xfrm>
        </p:grpSpPr>
        <p:sp>
          <p:nvSpPr>
            <p:cNvPr id="20" name="Flowchart: Connector 19"/>
            <p:cNvSpPr/>
            <p:nvPr/>
          </p:nvSpPr>
          <p:spPr>
            <a:xfrm>
              <a:off x="6781800" y="5638800"/>
              <a:ext cx="386834" cy="386834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/>
            <p:cNvCxnSpPr/>
            <p:nvPr/>
          </p:nvCxnSpPr>
          <p:spPr>
            <a:xfrm flipH="1">
              <a:off x="6913419" y="5737743"/>
              <a:ext cx="138545" cy="1875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930739" y="5737743"/>
              <a:ext cx="103909" cy="1875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878782" y="5832459"/>
              <a:ext cx="20781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4177091" y="5932968"/>
            <a:ext cx="1369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Lưu</a:t>
            </a:r>
            <a:r>
              <a:rPr lang="en-US" dirty="0" smtClean="0"/>
              <a:t> (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chỗ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2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nhằm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ở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lôgic</a:t>
            </a:r>
            <a:endParaRPr lang="en-US" dirty="0" smtClean="0"/>
          </a:p>
          <a:p>
            <a:pPr lvl="1"/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(con)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endParaRPr lang="en-US" dirty="0"/>
          </a:p>
          <a:p>
            <a:pPr lvl="1"/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qua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7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38400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pPr marL="0" indent="0">
              <a:buNone/>
            </a:pPr>
            <a:r>
              <a:rPr lang="en-US" i="1" u="sng" dirty="0" err="1" smtClean="0"/>
              <a:t>Định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nghĩa</a:t>
            </a:r>
            <a:r>
              <a:rPr lang="en-US" i="1" u="sng" dirty="0" smtClean="0"/>
              <a:t>: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marL="0" indent="0">
              <a:buNone/>
            </a:pPr>
            <a:r>
              <a:rPr lang="en-US" i="1" u="sng" dirty="0" err="1" smtClean="0"/>
              <a:t>Biểu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diễn</a:t>
            </a:r>
            <a:r>
              <a:rPr lang="en-US" i="1" u="sng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tròn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ôvan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(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bổ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828800" y="3886200"/>
            <a:ext cx="1600200" cy="1600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Tên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chức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năng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886200" y="4162425"/>
            <a:ext cx="1600200" cy="104775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Tên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chức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năng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096000" y="4133850"/>
            <a:ext cx="1600200" cy="104775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Lập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hóa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đơn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1"/>
            <a:ext cx="8229600" cy="1904999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arenR" startAt="2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marL="0" indent="0">
              <a:buNone/>
            </a:pPr>
            <a:r>
              <a:rPr lang="en-US" i="1" u="sng" dirty="0" err="1" smtClean="0"/>
              <a:t>Định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nghĩa</a:t>
            </a:r>
            <a:r>
              <a:rPr lang="en-US" i="1" u="sng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vào</a:t>
            </a:r>
            <a:r>
              <a:rPr lang="en-US" dirty="0" smtClean="0"/>
              <a:t> hay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endParaRPr lang="en-US" dirty="0" smtClean="0"/>
          </a:p>
          <a:p>
            <a:pPr marL="0" indent="0">
              <a:buNone/>
            </a:pPr>
            <a:r>
              <a:rPr lang="en-US" i="1" u="sng" dirty="0" err="1" smtClean="0"/>
              <a:t>Biểu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diễn</a:t>
            </a:r>
            <a:r>
              <a:rPr lang="en-US" i="1" u="sng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mũi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43000" y="2636282"/>
            <a:ext cx="20574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69690" y="2209800"/>
            <a:ext cx="180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800600" y="2636282"/>
            <a:ext cx="20574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96607" y="2209800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143000" y="3245882"/>
            <a:ext cx="990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133600" y="2941082"/>
            <a:ext cx="68580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133600" y="3245882"/>
            <a:ext cx="68580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876800" y="3093482"/>
            <a:ext cx="762000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4876800" y="3398282"/>
            <a:ext cx="762000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638800" y="3398282"/>
            <a:ext cx="1143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/>
          <p:cNvSpPr txBox="1">
            <a:spLocks/>
          </p:cNvSpPr>
          <p:nvPr/>
        </p:nvSpPr>
        <p:spPr>
          <a:xfrm>
            <a:off x="457200" y="3703082"/>
            <a:ext cx="8229600" cy="216431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arenR" startAt="3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kho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marL="0" indent="0">
              <a:buFont typeface="Arial" pitchFamily="34" charset="0"/>
              <a:buNone/>
            </a:pPr>
            <a:r>
              <a:rPr lang="en-US" i="1" u="sng" dirty="0" err="1" smtClean="0"/>
              <a:t>Định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nghĩa</a:t>
            </a:r>
            <a:r>
              <a:rPr lang="en-US" i="1" u="sng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kho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(</a:t>
            </a:r>
            <a:r>
              <a:rPr lang="en-US" dirty="0" err="1" smtClean="0"/>
              <a:t>đơn</a:t>
            </a:r>
            <a:r>
              <a:rPr lang="en-US" dirty="0" smtClean="0"/>
              <a:t> hay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)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,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 smtClean="0"/>
          </a:p>
          <a:p>
            <a:pPr marL="0" indent="0">
              <a:buFont typeface="Arial" pitchFamily="34" charset="0"/>
              <a:buNone/>
            </a:pPr>
            <a:r>
              <a:rPr lang="en-US" i="1" u="sng" dirty="0" err="1" smtClean="0"/>
              <a:t>Biểu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diễn</a:t>
            </a:r>
            <a:r>
              <a:rPr lang="en-US" i="1" u="sng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thẳng</a:t>
            </a:r>
            <a:r>
              <a:rPr lang="en-US" dirty="0" smtClean="0"/>
              <a:t> </a:t>
            </a:r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ngang</a:t>
            </a:r>
            <a:r>
              <a:rPr lang="en-US" dirty="0" smtClean="0"/>
              <a:t>, </a:t>
            </a:r>
            <a:r>
              <a:rPr lang="en-US" dirty="0" err="1" smtClean="0"/>
              <a:t>kẹp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kho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marL="0" indent="0">
              <a:buFont typeface="Arial" pitchFamily="34" charset="0"/>
              <a:buNone/>
            </a:pP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kho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66800" y="60314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kho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1066800" y="6031468"/>
            <a:ext cx="1752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066800" y="6400800"/>
            <a:ext cx="1752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82692" y="5955268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4982692" y="5955268"/>
            <a:ext cx="14097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982692" y="6324600"/>
            <a:ext cx="14097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7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85800" y="381000"/>
            <a:ext cx="609600" cy="609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219200" y="1143000"/>
            <a:ext cx="76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19200" y="1447800"/>
            <a:ext cx="76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4" idx="5"/>
          </p:cNvCxnSpPr>
          <p:nvPr/>
        </p:nvCxnSpPr>
        <p:spPr>
          <a:xfrm flipH="1" flipV="1">
            <a:off x="1206126" y="901326"/>
            <a:ext cx="394074" cy="24167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581400" y="352425"/>
            <a:ext cx="609600" cy="609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4114800" y="1114425"/>
            <a:ext cx="76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114800" y="1419225"/>
            <a:ext cx="76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1" idx="5"/>
          </p:cNvCxnSpPr>
          <p:nvPr/>
        </p:nvCxnSpPr>
        <p:spPr>
          <a:xfrm flipH="1" flipV="1">
            <a:off x="4101726" y="872751"/>
            <a:ext cx="394074" cy="241674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553200" y="352425"/>
            <a:ext cx="609600" cy="609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7086600" y="1114425"/>
            <a:ext cx="76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86600" y="1419225"/>
            <a:ext cx="76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7" idx="5"/>
          </p:cNvCxnSpPr>
          <p:nvPr/>
        </p:nvCxnSpPr>
        <p:spPr>
          <a:xfrm flipH="1" flipV="1">
            <a:off x="7073526" y="872751"/>
            <a:ext cx="394074" cy="241674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65139" y="1545193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73813" y="1600200"/>
            <a:ext cx="883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858000" y="1545193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1962150" y="3357964"/>
            <a:ext cx="1371600" cy="73556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Kiểm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hồ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sơ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170862" y="2624539"/>
            <a:ext cx="140088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170862" y="3005539"/>
            <a:ext cx="140088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4" idx="1"/>
            <a:endCxn id="37" idx="2"/>
          </p:cNvCxnSpPr>
          <p:nvPr/>
        </p:nvCxnSpPr>
        <p:spPr>
          <a:xfrm flipH="1" flipV="1">
            <a:off x="1905999" y="3005539"/>
            <a:ext cx="257017" cy="460146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1550" y="4251766"/>
            <a:ext cx="26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01223" y="3164288"/>
            <a:ext cx="875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thí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170862" y="2636207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thí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5527320" y="3484900"/>
            <a:ext cx="1464030" cy="73556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Làm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giấy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báo</a:t>
            </a:r>
            <a:r>
              <a:rPr lang="en-US" dirty="0" smtClean="0">
                <a:solidFill>
                  <a:schemeClr val="tx1"/>
                </a:solidFill>
              </a:rPr>
              <a:t> thi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4736032" y="2751475"/>
            <a:ext cx="140088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736032" y="3132475"/>
            <a:ext cx="140088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4" idx="1"/>
            <a:endCxn id="49" idx="2"/>
          </p:cNvCxnSpPr>
          <p:nvPr/>
        </p:nvCxnSpPr>
        <p:spPr>
          <a:xfrm flipH="1" flipV="1">
            <a:off x="5471169" y="3132475"/>
            <a:ext cx="270553" cy="460146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763433" y="4370740"/>
            <a:ext cx="279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736032" y="2763143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thí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2015</TotalTime>
  <Words>1138</Words>
  <Application>Microsoft Office PowerPoint</Application>
  <PresentationFormat>On-screen Show (4:3)</PresentationFormat>
  <Paragraphs>153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Phân tích thiết kế hệ thống</vt:lpstr>
      <vt:lpstr>I. Các mô hình và phương tiện diễn tả chức năng</vt:lpstr>
      <vt:lpstr>PowerPoint Presentation</vt:lpstr>
      <vt:lpstr>PowerPoint Presentation</vt:lpstr>
      <vt:lpstr>PowerPoint Presentation</vt:lpstr>
      <vt:lpstr>4. Biểu đồ luồng dữ liệu</vt:lpstr>
      <vt:lpstr>5 yếu tố biểu diễn</vt:lpstr>
      <vt:lpstr>PowerPoint Presentation</vt:lpstr>
      <vt:lpstr>PowerPoint Presentation</vt:lpstr>
      <vt:lpstr>PowerPoint Presentation</vt:lpstr>
      <vt:lpstr>5. Các phương tiện đặc tả chức năng</vt:lpstr>
      <vt:lpstr>II. Phương pháp phân tích có cấu trúc (SA)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hệ thống</dc:title>
  <dc:creator>Hai Ha Le</dc:creator>
  <cp:lastModifiedBy>Hai Ha Le</cp:lastModifiedBy>
  <cp:revision>50</cp:revision>
  <dcterms:created xsi:type="dcterms:W3CDTF">2006-08-16T00:00:00Z</dcterms:created>
  <dcterms:modified xsi:type="dcterms:W3CDTF">2016-01-24T08:22:50Z</dcterms:modified>
</cp:coreProperties>
</file>