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C5379-E261-448E-8285-67965D1B046B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19E89-9D26-4F16-B6F1-E559FD90A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9806-F139-4CB8-B6F4-F86EBEF355BD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5A65E-D211-4643-AF1A-D10F8A2A9D77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1F2F-8053-4361-A4FA-B941831EAD4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23387F6-4A9D-4081-9262-F2C473970844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0B8E-0637-4CDF-AB2D-CB962728AC49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C01D8-2090-412C-AA1A-D3CD9650ECE7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BE1B-AC90-4175-9365-092F5DA8C443}" type="datetime1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A73C-F205-43F2-9B51-0968BD07328C}" type="datetime1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41CC-1244-413A-BF16-A341A4C6AA72}" type="datetime1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1029D-ACC7-446A-A4E9-2FF820EAA30D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5445-CFFD-4E04-886E-3E086ACA3D06}" type="datetime1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773E1-CCA2-4178-8EE6-6D9F8180B852}" type="datetime1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lvl="1"/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Khóa</a:t>
            </a:r>
            <a:endParaRPr lang="en-US" dirty="0" smtClean="0"/>
          </a:p>
          <a:p>
            <a:pPr lvl="1"/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 smtClean="0"/>
          </a:p>
          <a:p>
            <a:pPr lvl="1"/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 smtClean="0"/>
          </a:p>
          <a:p>
            <a:pPr lvl="1"/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endParaRPr lang="en-US" dirty="0" smtClean="0"/>
          </a:p>
          <a:p>
            <a:pPr lvl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1131"/>
              </p:ext>
            </p:extLst>
          </p:nvPr>
        </p:nvGraphicFramePr>
        <p:xfrm>
          <a:off x="1219200" y="2590799"/>
          <a:ext cx="6781799" cy="2667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6252"/>
                <a:gridCol w="1132085"/>
                <a:gridCol w="1600029"/>
                <a:gridCol w="310083"/>
                <a:gridCol w="310083"/>
                <a:gridCol w="813378"/>
                <a:gridCol w="1162133"/>
                <a:gridCol w="987756"/>
              </a:tblGrid>
              <a:tr h="533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TT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Tên trường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Diễn giải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PK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FK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NULL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/>
                          <a:ea typeface="Times New Roman"/>
                        </a:rPr>
                        <a:t>Default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 smtClean="0">
                          <a:effectLst/>
                          <a:latin typeface="Times New Roman"/>
                          <a:ea typeface="Times New Roman"/>
                        </a:rPr>
                        <a:t>Ghi</a:t>
                      </a:r>
                      <a:r>
                        <a:rPr lang="en-US" sz="1200" dirty="0" smtClean="0">
                          <a:effectLst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200" dirty="0" err="1" smtClean="0">
                          <a:effectLst/>
                          <a:latin typeface="Times New Roman"/>
                          <a:ea typeface="Times New Roman"/>
                        </a:rPr>
                        <a:t>chú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effectLst/>
                        </a:rPr>
                        <a:t>MaSV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Mã sinh viên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X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TenSV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Tên sinh viên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NgaySinh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Ngày sinh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DiaChi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Địa chỉ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DienThoai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Điện thoại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334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Active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1; nếu dừng học; 0 nếu đang học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GhiChu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Ghi chú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6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 sang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: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1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 smtClean="0"/>
          </a:p>
          <a:p>
            <a:pPr lvl="1"/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: ở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,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,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Quan </a:t>
                </a:r>
                <a:r>
                  <a:rPr lang="en-US" dirty="0" err="1" smtClean="0"/>
                  <a:t>hệ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⊆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×…×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tính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Tên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mỗi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cột</a:t>
                </a:r>
                <a:endParaRPr lang="en-US" dirty="0" smtClean="0"/>
              </a:p>
              <a:p>
                <a:r>
                  <a:rPr lang="en-US" dirty="0" err="1" smtClean="0"/>
                  <a:t>Lược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Khuôn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mẫu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họ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cùng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ngữ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nghĩa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Gồm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yếu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tố</a:t>
                </a:r>
                <a:r>
                  <a:rPr lang="en-US" dirty="0" smtClean="0"/>
                  <a:t>:</a:t>
                </a:r>
              </a:p>
              <a:p>
                <a:pPr lvl="2"/>
                <a:r>
                  <a:rPr lang="en-US" dirty="0" err="1" smtClean="0"/>
                  <a:t>Cấu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trúc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Tập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hợp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toàn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vẹn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tức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ràng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đều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thỏa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mãn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4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Chiếu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Phép </a:t>
                </a:r>
                <a:r>
                  <a:rPr lang="en-US" dirty="0" err="1" smtClean="0"/>
                  <a:t>chiếu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err="1" smtClean="0"/>
                  <a:t>Phép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chọn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err="1" smtClean="0"/>
                  <a:t>Phép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tự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nhiên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⋈</m:t>
                    </m:r>
                  </m:oMath>
                </a14:m>
                <a:endParaRPr lang="en-US" dirty="0" smtClean="0">
                  <a:ea typeface="Cambria Math"/>
                </a:endParaRPr>
              </a:p>
              <a:p>
                <a:r>
                  <a:rPr lang="en-US" dirty="0" err="1" smtClean="0"/>
                  <a:t>Phân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rã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err="1" smtClean="0"/>
                  <a:t>Tách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R </a:t>
                </a:r>
                <a:r>
                  <a:rPr lang="en-US" dirty="0" err="1" smtClean="0"/>
                  <a:t>thành</a:t>
                </a:r>
                <a:r>
                  <a:rPr lang="en-US" dirty="0" smtClean="0"/>
                  <a:t> 2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S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T </a:t>
                </a:r>
                <a:r>
                  <a:rPr lang="en-US" dirty="0" err="1" smtClean="0"/>
                  <a:t>nhỏ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hơn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mất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mát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thông</a:t>
                </a:r>
                <a:r>
                  <a:rPr lang="en-US" dirty="0" smtClean="0"/>
                  <a:t> tin:</a:t>
                </a:r>
              </a:p>
              <a:p>
                <a:pPr lvl="2"/>
                <a:r>
                  <a:rPr lang="en-US" dirty="0" smtClean="0"/>
                  <a:t>S, T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chiếu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R</a:t>
                </a:r>
              </a:p>
              <a:p>
                <a:pPr lvl="2"/>
                <a:r>
                  <a:rPr lang="en-US" dirty="0" err="1" smtClean="0"/>
                  <a:t>Kết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nối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S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T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6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Phụ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r>
                  <a:rPr lang="en-US" dirty="0" err="1" smtClean="0"/>
                  <a:t>Nói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một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hiểu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theo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nghĩa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này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phải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đúng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cho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mọi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lược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đồ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hệ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đó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sơ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đẳng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/>
                  <a:t> </a:t>
                </a:r>
                <a:r>
                  <a:rPr lang="en-US" dirty="0" err="1" smtClean="0"/>
                  <a:t>sơ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tồn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⊂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′→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trực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tiếp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R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trực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tiếp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không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tồn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tại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tập</a:t>
                </a:r>
                <a:r>
                  <a:rPr lang="en-US" dirty="0" smtClean="0"/>
                  <a:t> C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R </a:t>
                </a:r>
                <a:r>
                  <a:rPr lang="en-US" dirty="0" err="1" smtClean="0"/>
                  <a:t>khác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với</a:t>
                </a:r>
                <a:r>
                  <a:rPr lang="en-US" dirty="0" smtClean="0"/>
                  <a:t> A, B </a:t>
                </a:r>
                <a:r>
                  <a:rPr lang="en-US" dirty="0" err="1" smtClean="0"/>
                  <a:t>mà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và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khóa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của</a:t>
                </a:r>
                <a:r>
                  <a:rPr lang="en-US" dirty="0" smtClean="0"/>
                  <a:t> R(A,B) </a:t>
                </a:r>
                <a:r>
                  <a:rPr lang="en-US" dirty="0" err="1" smtClean="0"/>
                  <a:t>nếu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là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phụ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thuộc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hàm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sơ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đẳng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trong</a:t>
                </a:r>
                <a:r>
                  <a:rPr lang="en-US" dirty="0" smtClean="0"/>
                  <a:t> 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1630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3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Armstrong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71500" indent="-571500">
                  <a:buFont typeface="+mj-lt"/>
                  <a:buAutoNum type="romanLcPeriod"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Tính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phản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xạ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(reflexivity):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Nếu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C00000"/>
                  </a:solidFill>
                  <a:ea typeface="Cambria Math"/>
                </a:endParaRP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sz="2400" dirty="0" err="1" smtClean="0">
                    <a:solidFill>
                      <a:srgbClr val="C00000"/>
                    </a:solidFill>
                  </a:rPr>
                  <a:t>Tính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tăng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cường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(augmentation):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Nếu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thì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 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với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C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bất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kỳ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sz="2400" dirty="0" err="1" smtClean="0">
                    <a:solidFill>
                      <a:srgbClr val="C00000"/>
                    </a:solidFill>
                  </a:rPr>
                  <a:t>Tính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bắc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cầu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(transitivity):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Nếu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và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B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 err="1" smtClean="0">
                    <a:ea typeface="Cambria Math"/>
                  </a:rPr>
                  <a:t>Một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số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dẫn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xuất</a:t>
                </a:r>
                <a:r>
                  <a:rPr lang="en-US" sz="2400" dirty="0" smtClean="0">
                    <a:ea typeface="Cambria Math"/>
                  </a:rPr>
                  <a:t>:</a:t>
                </a:r>
              </a:p>
              <a:p>
                <a:pPr marL="514350" indent="-514350">
                  <a:buFont typeface="+mj-lt"/>
                  <a:buAutoNum type="romanLcPeriod" startAt="4"/>
                </a:pPr>
                <a:r>
                  <a:rPr lang="en-US" sz="2400" dirty="0" err="1" smtClean="0">
                    <a:ea typeface="Cambria Math"/>
                  </a:rPr>
                  <a:t>Tính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phân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rã</a:t>
                </a:r>
                <a:r>
                  <a:rPr lang="en-US" sz="2400" dirty="0" smtClean="0">
                    <a:ea typeface="Cambria Math"/>
                  </a:rPr>
                  <a:t> (decomposition): </a:t>
                </a:r>
                <a:r>
                  <a:rPr lang="en-US" sz="2400" dirty="0" err="1" smtClean="0">
                    <a:ea typeface="Cambria Math"/>
                  </a:rPr>
                  <a:t>Nếu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 smtClean="0"/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romanLcPeriod" startAt="4"/>
                </a:pPr>
                <a:r>
                  <a:rPr lang="en-US" sz="2400" dirty="0" err="1" smtClean="0">
                    <a:ea typeface="Cambria Math"/>
                  </a:rPr>
                  <a:t>Tính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gộp</a:t>
                </a:r>
                <a:r>
                  <a:rPr lang="en-US" sz="2400" dirty="0" smtClean="0">
                    <a:ea typeface="Cambria Math"/>
                  </a:rPr>
                  <a:t> (union): </a:t>
                </a:r>
                <a:r>
                  <a:rPr lang="en-US" sz="2400" dirty="0" err="1" smtClean="0">
                    <a:ea typeface="Cambria Math"/>
                  </a:rPr>
                  <a:t>Nếu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và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400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romanLcPeriod" startAt="4"/>
                </a:pPr>
                <a:r>
                  <a:rPr lang="en-US" sz="2400" dirty="0" err="1" smtClean="0">
                    <a:ea typeface="Cambria Math"/>
                  </a:rPr>
                  <a:t>Tính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giả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bắc</a:t>
                </a:r>
                <a:r>
                  <a:rPr lang="en-US" sz="2400" dirty="0" smtClean="0">
                    <a:ea typeface="Cambria Math"/>
                  </a:rPr>
                  <a:t> </a:t>
                </a:r>
                <a:r>
                  <a:rPr lang="en-US" sz="2400" dirty="0" err="1" smtClean="0">
                    <a:ea typeface="Cambria Math"/>
                  </a:rPr>
                  <a:t>cầu</a:t>
                </a:r>
                <a:r>
                  <a:rPr lang="en-US" sz="2400" dirty="0" smtClean="0">
                    <a:ea typeface="Cambria Math"/>
                  </a:rPr>
                  <a:t> (</a:t>
                </a:r>
                <a:r>
                  <a:rPr lang="en-US" sz="2400" dirty="0" err="1" smtClean="0">
                    <a:ea typeface="Cambria Math"/>
                  </a:rPr>
                  <a:t>pseudotransivity</a:t>
                </a:r>
                <a:r>
                  <a:rPr lang="en-US" sz="2400" dirty="0" smtClean="0">
                    <a:ea typeface="Cambria Math"/>
                  </a:rPr>
                  <a:t>): </a:t>
                </a:r>
                <a:r>
                  <a:rPr lang="en-US" sz="2400" dirty="0" err="1" smtClean="0">
                    <a:ea typeface="Cambria Math"/>
                  </a:rPr>
                  <a:t>Nếu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và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B</m:t>
                    </m:r>
                    <m:r>
                      <a:rPr lang="en-US" sz="2400" b="0" i="0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 thì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endParaRPr lang="en-US" sz="2400" dirty="0">
                  <a:ea typeface="Cambria Math"/>
                </a:endParaRPr>
              </a:p>
              <a:p>
                <a:pPr marL="0" indent="0">
                  <a:buNone/>
                </a:pPr>
                <a:endParaRPr lang="en-US" sz="24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2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Chuẩn</a:t>
            </a:r>
            <a:r>
              <a:rPr lang="en-US" dirty="0" smtClean="0"/>
              <a:t> 1 (</a:t>
            </a:r>
            <a:r>
              <a:rPr lang="en-US" b="1" dirty="0" smtClean="0"/>
              <a:t>1NF</a:t>
            </a:r>
            <a:r>
              <a:rPr lang="en-US" dirty="0" smtClean="0"/>
              <a:t>):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 smtClean="0"/>
          </a:p>
          <a:p>
            <a:r>
              <a:rPr lang="en-US" dirty="0" err="1" smtClean="0"/>
              <a:t>Chuẩn</a:t>
            </a:r>
            <a:r>
              <a:rPr lang="en-US" dirty="0" smtClean="0"/>
              <a:t> 2 (</a:t>
            </a:r>
            <a:r>
              <a:rPr lang="en-US" b="1" dirty="0" smtClean="0"/>
              <a:t>2NF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1NF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r>
              <a:rPr lang="en-US" dirty="0" err="1" smtClean="0"/>
              <a:t>Chuẩn</a:t>
            </a:r>
            <a:r>
              <a:rPr lang="en-US" dirty="0" smtClean="0"/>
              <a:t> 3 (</a:t>
            </a:r>
            <a:r>
              <a:rPr lang="en-US" b="1" dirty="0" smtClean="0"/>
              <a:t>3NF</a:t>
            </a:r>
            <a:r>
              <a:rPr lang="en-US" dirty="0" smtClean="0"/>
              <a:t>): </a:t>
            </a:r>
            <a:r>
              <a:rPr lang="en-US" dirty="0" err="1" smtClean="0"/>
              <a:t>là</a:t>
            </a:r>
            <a:r>
              <a:rPr lang="en-US" dirty="0" smtClean="0"/>
              <a:t> 2NF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endParaRPr lang="en-US" dirty="0" smtClean="0"/>
          </a:p>
          <a:p>
            <a:r>
              <a:rPr lang="en-US" dirty="0" err="1" smtClean="0"/>
              <a:t>Dị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0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(integrity constraint)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đắn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</a:t>
            </a:r>
          </a:p>
          <a:p>
            <a:r>
              <a:rPr lang="en-US" smtClean="0"/>
              <a:t>Các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chia </a:t>
            </a:r>
            <a:r>
              <a:rPr lang="en-US" dirty="0" err="1" smtClean="0"/>
              <a:t>thành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: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tĩnh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vẹn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807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Phân tích thiết kế hệ thống</vt:lpstr>
      <vt:lpstr>Mục đính</vt:lpstr>
      <vt:lpstr>Mô hình quan hệ</vt:lpstr>
      <vt:lpstr>Quan hệ, thuộc tính, lược đồ quan hệ</vt:lpstr>
      <vt:lpstr>Chiếu, chọn, kết nối</vt:lpstr>
      <vt:lpstr>Phụ thuộc hàm</vt:lpstr>
      <vt:lpstr>Tiên đề Armstrong</vt:lpstr>
      <vt:lpstr>Một số dạng chuẩn</vt:lpstr>
      <vt:lpstr>Các ràng buộc toàn vẹn</vt:lpstr>
      <vt:lpstr>Các ràng buộc toàn vẹn tĩnh</vt:lpstr>
      <vt:lpstr>Các ràng buộc toàn vẹn động</vt:lpstr>
      <vt:lpstr>Biểu diễn các ràng buộc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Hai Ha Le</cp:lastModifiedBy>
  <cp:revision>66</cp:revision>
  <dcterms:created xsi:type="dcterms:W3CDTF">2006-08-16T00:00:00Z</dcterms:created>
  <dcterms:modified xsi:type="dcterms:W3CDTF">2015-08-31T12:37:02Z</dcterms:modified>
</cp:coreProperties>
</file>