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 SemiBold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Montserrat ExtraBold"/>
      <p:bold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00FF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SemiBold-bold.fntdata"/><Relationship Id="rId23" Type="http://schemas.openxmlformats.org/officeDocument/2006/relationships/font" Target="fonts/Montserrat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boldItalic.fntdata"/><Relationship Id="rId25" Type="http://schemas.openxmlformats.org/officeDocument/2006/relationships/font" Target="fonts/MontserratSemiBold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ExtraBold-bold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ontserratExtraBol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6b4c85947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g6b4c85947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9ade25b8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9ade25b8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9ade25b8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9ade25b8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9ade25b8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9ade25b8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9ade25b8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39ade25b8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9ade25b8c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9ade25b8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9ade25b8c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9ade25b8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9ade25b8c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9ade25b8c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9ade25b8c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9ade25b8c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" name="Google Shape;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6b4c85947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6b4c85947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fee52fb4d4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fee52fb4d4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fee52fb4d4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fee52fb4d4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9ade25b8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9ade25b8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9ade25b8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9ade25b8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9ade25b8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9ade25b8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9ade25b8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9ade25b8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.png"/><Relationship Id="rId4" Type="http://schemas.openxmlformats.org/officeDocument/2006/relationships/image" Target="../media/image3.gif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.png"/><Relationship Id="rId4" Type="http://schemas.openxmlformats.org/officeDocument/2006/relationships/image" Target="../media/image3.gif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147999" y="1201775"/>
            <a:ext cx="6848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291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58" y="4666742"/>
            <a:ext cx="863700" cy="38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9827" y="4763075"/>
            <a:ext cx="331974" cy="2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ean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+ icon + number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7596700" y="127600"/>
            <a:ext cx="1304700" cy="2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buNone/>
              <a:defRPr sz="11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buNone/>
              <a:defRPr sz="11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buNone/>
              <a:defRPr sz="11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buNone/>
              <a:defRPr sz="11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buNone/>
              <a:defRPr sz="11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buNone/>
              <a:defRPr sz="11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buNone/>
              <a:defRPr sz="11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buNone/>
              <a:defRPr sz="11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" name="Google Shape;1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58" y="4666742"/>
            <a:ext cx="863700" cy="38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9827" y="4763075"/>
            <a:ext cx="331974" cy="2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hyperlink" Target="https://github.com/pagopa/le-azure-acme-tiny/blob/8bff819bfd5f8b4ad553c0ced444671b3e816c1c/azure-pipelines.ya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hyperlink" Target="https://github.com/pagopa/codemotion-webinar-2022-iac-tl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hyperlink" Target="https://github.com/pagopa/codemotion-webinar-2022-iac-tls" TargetMode="External"/><Relationship Id="rId5" Type="http://schemas.openxmlformats.org/officeDocument/2006/relationships/hyperlink" Target="https://github.com/pagopa/le-azure-acme-tiny" TargetMode="External"/><Relationship Id="rId6" Type="http://schemas.openxmlformats.org/officeDocument/2006/relationships/hyperlink" Target="https://github.com/pagopa/azurerm" TargetMode="External"/><Relationship Id="rId7" Type="http://schemas.openxmlformats.org/officeDocument/2006/relationships/hyperlink" Target="https://github.com/pagopa/azuredevops-tf-module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Relationship Id="rId4" Type="http://schemas.openxmlformats.org/officeDocument/2006/relationships/image" Target="../media/image11.png"/><Relationship Id="rId5" Type="http://schemas.openxmlformats.org/officeDocument/2006/relationships/hyperlink" Target="http://www.pagopa.i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8725" y="1701637"/>
            <a:ext cx="4366549" cy="195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C6D4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/>
          <p:nvPr/>
        </p:nvSpPr>
        <p:spPr>
          <a:xfrm>
            <a:off x="0" y="0"/>
            <a:ext cx="82956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7596700" y="127600"/>
            <a:ext cx="1304700" cy="2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4"/>
          <p:cNvSpPr txBox="1"/>
          <p:nvPr/>
        </p:nvSpPr>
        <p:spPr>
          <a:xfrm>
            <a:off x="310975" y="389500"/>
            <a:ext cx="7008300" cy="47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B2C2"/>
                </a:solidFill>
                <a:latin typeface="Montserrat"/>
                <a:ea typeface="Montserrat"/>
                <a:cs typeface="Montserrat"/>
                <a:sym typeface="Montserrat"/>
              </a:rPr>
              <a:t>Strumenti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6059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Cloud Service Provider: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Azure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6059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Linguaggio di programmazione: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6059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Sistema di versioning: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GitHub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6059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Infrastructure as Code: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Terraform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6059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Certification Authority (CA):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Let’s Encrypt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6059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CI/CD: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Azure DevOps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6059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Monitoraggio: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Application Insights e Azure Monitor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" name="Google Shape;10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475" y="4667675"/>
            <a:ext cx="849275" cy="3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C6D4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/>
          <p:nvPr/>
        </p:nvSpPr>
        <p:spPr>
          <a:xfrm>
            <a:off x="0" y="0"/>
            <a:ext cx="82956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7596700" y="127600"/>
            <a:ext cx="1304700" cy="2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310975" y="389500"/>
            <a:ext cx="7008300" cy="47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B2C2"/>
                </a:solidFill>
                <a:latin typeface="Montserrat"/>
                <a:ea typeface="Montserrat"/>
                <a:cs typeface="Montserrat"/>
                <a:sym typeface="Montserrat"/>
              </a:rPr>
              <a:t>Di cosa abbiamo bisogno?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6059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script per generare e rinnovare i certificati TLS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pipeline su Azure DevOps tramite uno script python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6059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provisioning risorse cloud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configurazione Azure, Azure DevOps, identity e permessi tramite terraform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7" name="Google Shape;1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475" y="4667675"/>
            <a:ext cx="849275" cy="3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C6D4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/>
          <p:nvPr/>
        </p:nvSpPr>
        <p:spPr>
          <a:xfrm>
            <a:off x="0" y="0"/>
            <a:ext cx="82956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>
            <p:ph idx="12" type="sldNum"/>
          </p:nvPr>
        </p:nvSpPr>
        <p:spPr>
          <a:xfrm>
            <a:off x="7596700" y="127600"/>
            <a:ext cx="1304700" cy="2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4" name="Google Shape;12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475" y="4667675"/>
            <a:ext cx="849275" cy="3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962" y="873303"/>
            <a:ext cx="6701677" cy="339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 txBox="1"/>
          <p:nvPr/>
        </p:nvSpPr>
        <p:spPr>
          <a:xfrm>
            <a:off x="0" y="4394800"/>
            <a:ext cx="82956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https://github.com/pagopa/le-azure-acme-tiny/blob/master/azure-pipelines.yaml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280250" y="127600"/>
            <a:ext cx="70083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B2C2"/>
                </a:solidFill>
                <a:latin typeface="Montserrat"/>
                <a:ea typeface="Montserrat"/>
                <a:cs typeface="Montserrat"/>
                <a:sym typeface="Montserrat"/>
              </a:rPr>
              <a:t>Pipeline generazione/rinnovo certificati TLS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C6D4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/>
          <p:nvPr/>
        </p:nvSpPr>
        <p:spPr>
          <a:xfrm>
            <a:off x="0" y="0"/>
            <a:ext cx="82956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 txBox="1"/>
          <p:nvPr>
            <p:ph idx="12" type="sldNum"/>
          </p:nvPr>
        </p:nvSpPr>
        <p:spPr>
          <a:xfrm>
            <a:off x="7596700" y="127600"/>
            <a:ext cx="1304700" cy="2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4" name="Google Shape;13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475" y="4667675"/>
            <a:ext cx="849275" cy="3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250" y="667285"/>
            <a:ext cx="7856001" cy="408461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/>
          <p:nvPr/>
        </p:nvSpPr>
        <p:spPr>
          <a:xfrm>
            <a:off x="280250" y="127600"/>
            <a:ext cx="70083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B2C2"/>
                </a:solidFill>
                <a:latin typeface="Montserrat"/>
                <a:ea typeface="Montserrat"/>
                <a:cs typeface="Montserrat"/>
                <a:sym typeface="Montserrat"/>
              </a:rPr>
              <a:t>Gestione dei certificati TLS su Azure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C6D4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/>
          <p:nvPr/>
        </p:nvSpPr>
        <p:spPr>
          <a:xfrm>
            <a:off x="0" y="0"/>
            <a:ext cx="3536700" cy="5143500"/>
          </a:xfrm>
          <a:prstGeom prst="rect">
            <a:avLst/>
          </a:prstGeom>
          <a:solidFill>
            <a:srgbClr val="31C6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7596700" y="127600"/>
            <a:ext cx="1304700" cy="2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58" y="4666742"/>
            <a:ext cx="863700" cy="38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 txBox="1"/>
          <p:nvPr/>
        </p:nvSpPr>
        <p:spPr>
          <a:xfrm>
            <a:off x="476250" y="643675"/>
            <a:ext cx="2998800" cy="38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Live Demo</a:t>
            </a:r>
            <a:endParaRPr sz="22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3398250" y="775"/>
            <a:ext cx="4897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9300" y="1271800"/>
            <a:ext cx="2695401" cy="2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8"/>
          <p:cNvSpPr txBox="1"/>
          <p:nvPr/>
        </p:nvSpPr>
        <p:spPr>
          <a:xfrm>
            <a:off x="3398250" y="671450"/>
            <a:ext cx="48975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vai al codice!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3398250" y="4113775"/>
            <a:ext cx="48975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https://github.com/pagopa/codemotion-webinar-2022-iac-tls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C6D4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/>
          <p:nvPr/>
        </p:nvSpPr>
        <p:spPr>
          <a:xfrm>
            <a:off x="0" y="0"/>
            <a:ext cx="3536700" cy="5143500"/>
          </a:xfrm>
          <a:prstGeom prst="rect">
            <a:avLst/>
          </a:prstGeom>
          <a:solidFill>
            <a:srgbClr val="31C6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7596700" y="127600"/>
            <a:ext cx="1304700" cy="2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58" y="4666742"/>
            <a:ext cx="863700" cy="38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 txBox="1"/>
          <p:nvPr/>
        </p:nvSpPr>
        <p:spPr>
          <a:xfrm>
            <a:off x="476250" y="643675"/>
            <a:ext cx="2998800" cy="38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Conclusioni</a:t>
            </a:r>
            <a:endParaRPr sz="22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3398250" y="775"/>
            <a:ext cx="4897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9"/>
          <p:cNvSpPr txBox="1"/>
          <p:nvPr/>
        </p:nvSpPr>
        <p:spPr>
          <a:xfrm>
            <a:off x="3398250" y="127600"/>
            <a:ext cx="4897500" cy="48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setup completo secondo l’approccio Infrastructure as Code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automazione completa e sicura dalla generazione alla rotazione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ownership end-to-end ai team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uniformità degli ambienti di dev/test e produzione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monitoraggio proattivo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identità con permissions least privileges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rinnovo credenziali delle identità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C6D4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/>
          <p:nvPr/>
        </p:nvSpPr>
        <p:spPr>
          <a:xfrm>
            <a:off x="0" y="0"/>
            <a:ext cx="3536700" cy="5143500"/>
          </a:xfrm>
          <a:prstGeom prst="rect">
            <a:avLst/>
          </a:prstGeom>
          <a:solidFill>
            <a:srgbClr val="31C6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7596700" y="127600"/>
            <a:ext cx="1304700" cy="2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5" name="Google Shape;16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58" y="4666742"/>
            <a:ext cx="863700" cy="38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 txBox="1"/>
          <p:nvPr/>
        </p:nvSpPr>
        <p:spPr>
          <a:xfrm>
            <a:off x="476250" y="643675"/>
            <a:ext cx="2998800" cy="38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Risorse</a:t>
            </a:r>
            <a:endParaRPr sz="22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3398250" y="775"/>
            <a:ext cx="4897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3398250" y="389500"/>
            <a:ext cx="4897500" cy="47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webinar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https://github.com/pagopa/codemotion-webinar-2022-iac-tls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script e pipeline generazione/rinnovo certificati TLS con CA Let’s Encrypt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https://github.com/pagopa/le-azure-acme-tiny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moduli terraform Azure PagoPA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https://github.com/pagopa/azurerm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oduli terraform Azure DevOps PagoPA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7"/>
              </a:rPr>
              <a:t>https://github.com/pagopa/azuredevops-tf-modules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1"/>
          <p:cNvPicPr preferRelativeResize="0"/>
          <p:nvPr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2673975" y="1347450"/>
            <a:ext cx="3796050" cy="379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 txBox="1"/>
          <p:nvPr/>
        </p:nvSpPr>
        <p:spPr>
          <a:xfrm>
            <a:off x="-1" y="4589525"/>
            <a:ext cx="91440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uFill>
                  <a:noFill/>
                </a:uFill>
                <a:latin typeface="Montserrat SemiBold"/>
                <a:ea typeface="Montserrat SemiBold"/>
                <a:cs typeface="Montserrat SemiBold"/>
                <a:sym typeface="Montserrat SemiBol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www.pagopa.it</a:t>
            </a:r>
            <a:endParaRPr sz="9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5" name="Google Shape;175;p21"/>
          <p:cNvSpPr txBox="1"/>
          <p:nvPr>
            <p:ph idx="4294967295" type="ctrTitle"/>
          </p:nvPr>
        </p:nvSpPr>
        <p:spPr>
          <a:xfrm>
            <a:off x="458100" y="327450"/>
            <a:ext cx="8227800" cy="24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Grazie!</a:t>
            </a:r>
            <a:endParaRPr sz="3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Domande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-1" y="4327625"/>
            <a:ext cx="91440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We are hiring!</a:t>
            </a:r>
            <a:endParaRPr sz="9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ctrTitle"/>
          </p:nvPr>
        </p:nvSpPr>
        <p:spPr>
          <a:xfrm>
            <a:off x="458100" y="504275"/>
            <a:ext cx="8227800" cy="245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Certificati TLS: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come gestirli con un</a:t>
            </a:r>
            <a:r>
              <a:rPr lang="en" sz="3800"/>
              <a:t> </a:t>
            </a:r>
            <a:r>
              <a:rPr lang="en" sz="3800"/>
              <a:t>approccio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Infrastructure as Code</a:t>
            </a:r>
            <a:endParaRPr sz="3800"/>
          </a:p>
        </p:txBody>
      </p:sp>
      <p:sp>
        <p:nvSpPr>
          <p:cNvPr id="29" name="Google Shape;29;p6"/>
          <p:cNvSpPr txBox="1"/>
          <p:nvPr>
            <p:ph idx="1" type="subTitle"/>
          </p:nvPr>
        </p:nvSpPr>
        <p:spPr>
          <a:xfrm>
            <a:off x="311700" y="3367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Pasquale De Vita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Senior DevOps Engineer</a:t>
            </a:r>
            <a:endParaRPr sz="1000"/>
          </a:p>
        </p:txBody>
      </p:sp>
      <p:pic>
        <p:nvPicPr>
          <p:cNvPr id="30" name="Google Shape;30;p6"/>
          <p:cNvPicPr preferRelativeResize="0"/>
          <p:nvPr/>
        </p:nvPicPr>
        <p:blipFill rotWithShape="1">
          <a:blip r:embed="rId4">
            <a:alphaModFix/>
          </a:blip>
          <a:srcRect b="56859" l="0" r="0" t="0"/>
          <a:stretch/>
        </p:blipFill>
        <p:spPr>
          <a:xfrm>
            <a:off x="3183925" y="4262926"/>
            <a:ext cx="3197848" cy="5724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>
            <p:ph idx="1" type="subTitle"/>
          </p:nvPr>
        </p:nvSpPr>
        <p:spPr>
          <a:xfrm>
            <a:off x="462250" y="3368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22 settembre 2022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C6D4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0" y="0"/>
            <a:ext cx="6177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7596700" y="127600"/>
            <a:ext cx="1304700" cy="2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7"/>
          <p:cNvSpPr txBox="1"/>
          <p:nvPr/>
        </p:nvSpPr>
        <p:spPr>
          <a:xfrm>
            <a:off x="310975" y="682875"/>
            <a:ext cx="5694300" cy="3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B2C2"/>
                </a:solidFill>
                <a:latin typeface="Montserrat"/>
                <a:ea typeface="Montserrat"/>
                <a:cs typeface="Montserrat"/>
                <a:sym typeface="Montserrat"/>
              </a:rPr>
              <a:t>PagoPA S.p.A.</a:t>
            </a:r>
            <a:endParaRPr b="1" sz="2200">
              <a:solidFill>
                <a:srgbClr val="00B2C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B2C2"/>
                </a:solidFill>
                <a:latin typeface="Montserrat"/>
                <a:ea typeface="Montserrat"/>
                <a:cs typeface="Montserrat"/>
                <a:sym typeface="Montserrat"/>
              </a:rPr>
              <a:t>Nuovo approccio alla trasformazione digitale del paese</a:t>
            </a:r>
            <a:endParaRPr b="1" sz="1500">
              <a:solidFill>
                <a:srgbClr val="00B2C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B2C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26059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società pubblica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ad alto livello specialistico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6059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mission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progettare e costruire infrastrutture e soluzioni tecnologiche volta a favorire la capillare diffusione dei servizi pubblici digitali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6059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vision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sviluppare progetti innovativi e gestire piattaforme tecnologiche, per promuovere un nuovo rapporto tra Stato e cittadino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" name="Google Shape;39;p7"/>
          <p:cNvSpPr txBox="1"/>
          <p:nvPr/>
        </p:nvSpPr>
        <p:spPr>
          <a:xfrm>
            <a:off x="6177300" y="4181475"/>
            <a:ext cx="29667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www.pagopa.it</a:t>
            </a:r>
            <a:endParaRPr b="1"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" name="Google Shape;4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475" y="4667675"/>
            <a:ext cx="849275" cy="3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7"/>
          <p:cNvPicPr preferRelativeResize="0"/>
          <p:nvPr/>
        </p:nvPicPr>
        <p:blipFill rotWithShape="1">
          <a:blip r:embed="rId4">
            <a:alphaModFix/>
          </a:blip>
          <a:srcRect b="14690" l="0" r="0" t="0"/>
          <a:stretch/>
        </p:blipFill>
        <p:spPr>
          <a:xfrm>
            <a:off x="5531875" y="2163325"/>
            <a:ext cx="4259650" cy="198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C6D4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0" y="0"/>
            <a:ext cx="6177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7596700" y="127600"/>
            <a:ext cx="1304700" cy="2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8"/>
          <p:cNvSpPr txBox="1"/>
          <p:nvPr/>
        </p:nvSpPr>
        <p:spPr>
          <a:xfrm>
            <a:off x="310975" y="682875"/>
            <a:ext cx="5694300" cy="3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B2C2"/>
                </a:solidFill>
                <a:latin typeface="Montserrat"/>
                <a:ea typeface="Montserrat"/>
                <a:cs typeface="Montserrat"/>
                <a:sym typeface="Montserrat"/>
              </a:rPr>
              <a:t>Le piattaforme </a:t>
            </a:r>
            <a:r>
              <a:rPr b="1" lang="en" sz="2200">
                <a:solidFill>
                  <a:srgbClr val="00B2C2"/>
                </a:solidFill>
                <a:latin typeface="Montserrat"/>
                <a:ea typeface="Montserrat"/>
                <a:cs typeface="Montserrat"/>
                <a:sym typeface="Montserrat"/>
              </a:rPr>
              <a:t>di</a:t>
            </a:r>
            <a:r>
              <a:rPr b="1" lang="en" sz="2200">
                <a:solidFill>
                  <a:srgbClr val="00B2C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200">
                <a:solidFill>
                  <a:srgbClr val="00B2C2"/>
                </a:solidFill>
                <a:latin typeface="Montserrat"/>
                <a:ea typeface="Montserrat"/>
                <a:cs typeface="Montserrat"/>
                <a:sym typeface="Montserrat"/>
              </a:rPr>
              <a:t>PagoPA S.p.A.</a:t>
            </a:r>
            <a:endParaRPr b="1">
              <a:solidFill>
                <a:srgbClr val="00B2C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B2C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IO, l’app dei servizi pubblici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Piattaforma pagoPA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Centro stella dei pagamenti digitali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Piattaforma notifiche digitali degli atti pubblici (PND)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B2C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Piattaforma Digitale Nazionale Dati (PDND)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…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" name="Google Shape;49;p8"/>
          <p:cNvSpPr txBox="1"/>
          <p:nvPr/>
        </p:nvSpPr>
        <p:spPr>
          <a:xfrm>
            <a:off x="6177300" y="4181475"/>
            <a:ext cx="29667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www.pagopa.it</a:t>
            </a:r>
            <a:endParaRPr b="1"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" name="Google Shape;5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475" y="4667675"/>
            <a:ext cx="849275" cy="3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8"/>
          <p:cNvPicPr preferRelativeResize="0"/>
          <p:nvPr/>
        </p:nvPicPr>
        <p:blipFill rotWithShape="1">
          <a:blip r:embed="rId4">
            <a:alphaModFix/>
          </a:blip>
          <a:srcRect b="14690" l="0" r="0" t="0"/>
          <a:stretch/>
        </p:blipFill>
        <p:spPr>
          <a:xfrm>
            <a:off x="5531875" y="2163325"/>
            <a:ext cx="4259650" cy="198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C6D4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0" y="0"/>
            <a:ext cx="6177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7596700" y="127600"/>
            <a:ext cx="1304700" cy="2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9"/>
          <p:cNvSpPr txBox="1"/>
          <p:nvPr/>
        </p:nvSpPr>
        <p:spPr>
          <a:xfrm>
            <a:off x="310975" y="682875"/>
            <a:ext cx="5694300" cy="3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B2C2"/>
                </a:solidFill>
                <a:latin typeface="Montserrat"/>
                <a:ea typeface="Montserrat"/>
                <a:cs typeface="Montserrat"/>
                <a:sym typeface="Montserrat"/>
              </a:rPr>
              <a:t>Cosa vedremo in questo webinar?</a:t>
            </a:r>
            <a:endParaRPr b="1" sz="2200">
              <a:solidFill>
                <a:srgbClr val="00B2C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B2C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26059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Infrastructure as Code: cos’è e perché usarla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6059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Certificati TLS con CA Let’s Encrypt su Azure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6059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Live demo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6059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Conclusioni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6059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Domande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9" name="Google Shape;5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4725" y="2296550"/>
            <a:ext cx="1719575" cy="17195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9"/>
          <p:cNvSpPr txBox="1"/>
          <p:nvPr/>
        </p:nvSpPr>
        <p:spPr>
          <a:xfrm>
            <a:off x="6497238" y="1263238"/>
            <a:ext cx="2314500" cy="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Risorse di questo webinar</a:t>
            </a:r>
            <a:r>
              <a:rPr b="1"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https://github.com/pagopa/codemotion-webinar-2022-iac-tls</a:t>
            </a:r>
            <a:endParaRPr b="1"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" name="Google Shape;6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475" y="4667675"/>
            <a:ext cx="849275" cy="3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C6D4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/>
          <p:nvPr/>
        </p:nvSpPr>
        <p:spPr>
          <a:xfrm>
            <a:off x="0" y="0"/>
            <a:ext cx="3536700" cy="5143500"/>
          </a:xfrm>
          <a:prstGeom prst="rect">
            <a:avLst/>
          </a:prstGeom>
          <a:solidFill>
            <a:srgbClr val="31C6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7596700" y="127600"/>
            <a:ext cx="1304700" cy="2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58" y="4666742"/>
            <a:ext cx="863700" cy="3876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0"/>
          <p:cNvSpPr txBox="1"/>
          <p:nvPr/>
        </p:nvSpPr>
        <p:spPr>
          <a:xfrm>
            <a:off x="476250" y="643675"/>
            <a:ext cx="2998800" cy="38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Cos’è l’Infrastructure as Code?</a:t>
            </a:r>
            <a:endParaRPr sz="22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0" name="Google Shape;70;p10"/>
          <p:cNvSpPr/>
          <p:nvPr/>
        </p:nvSpPr>
        <p:spPr>
          <a:xfrm>
            <a:off x="3398250" y="775"/>
            <a:ext cx="4897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0"/>
          <p:cNvSpPr txBox="1"/>
          <p:nvPr/>
        </p:nvSpPr>
        <p:spPr>
          <a:xfrm>
            <a:off x="3536700" y="389500"/>
            <a:ext cx="4520700" cy="47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E’ un approccio alla gestione e al provisioning dell'infrastruttura che avviene tramite codice e file di configurazione eseguibili su una macchina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Obiettivi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automatizzare i processi manuali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creare un flusso di lavoro che semplifichi la collaborazione per tutte le persone coinvolte nel processo di sviluppo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abilitare il provisioning attraverso processi ripetibili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rendere le modifiche trasparenti e comprensibili in qualsiasi momento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rendere le configurazioni "testabili" come quelle software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C6D4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/>
          <p:nvPr/>
        </p:nvSpPr>
        <p:spPr>
          <a:xfrm>
            <a:off x="0" y="0"/>
            <a:ext cx="3536700" cy="5143500"/>
          </a:xfrm>
          <a:prstGeom prst="rect">
            <a:avLst/>
          </a:prstGeom>
          <a:solidFill>
            <a:srgbClr val="31C6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7596700" y="127600"/>
            <a:ext cx="1304700" cy="2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" name="Google Shape;7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58" y="4666742"/>
            <a:ext cx="863700" cy="3876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1"/>
          <p:cNvSpPr txBox="1"/>
          <p:nvPr/>
        </p:nvSpPr>
        <p:spPr>
          <a:xfrm>
            <a:off x="476250" y="643675"/>
            <a:ext cx="2998800" cy="38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Perché usare </a:t>
            </a:r>
            <a:r>
              <a:rPr lang="en" sz="22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l’Infrastructure</a:t>
            </a:r>
            <a:r>
              <a:rPr lang="en" sz="22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as Code?</a:t>
            </a:r>
            <a:endParaRPr sz="22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0" name="Google Shape;80;p11"/>
          <p:cNvSpPr/>
          <p:nvPr/>
        </p:nvSpPr>
        <p:spPr>
          <a:xfrm>
            <a:off x="3398250" y="775"/>
            <a:ext cx="4897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/>
        </p:nvSpPr>
        <p:spPr>
          <a:xfrm>
            <a:off x="3536700" y="805850"/>
            <a:ext cx="4520700" cy="39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6059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Efficienza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possibilità di automatizzare la maggior parte della gestione delle risorse, ottimizzando l'intero processo di sviluppo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6059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Riusabilità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standard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una volta che il codice è stato scritto per un'infrastruttura, può essere eseguito infinite volte e in qualsiasi momento su ambienti differenti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6059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Versionamento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la gestione delle versioni, consente all'IaC di documentare e tenere traccia delle modifiche apportate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Questo comporta che è possibile ripristinare una configurazione precedente con minimo effort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C6D4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0" y="0"/>
            <a:ext cx="3536700" cy="5143500"/>
          </a:xfrm>
          <a:prstGeom prst="rect">
            <a:avLst/>
          </a:prstGeom>
          <a:solidFill>
            <a:srgbClr val="31C6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7596700" y="127600"/>
            <a:ext cx="1304700" cy="2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58" y="4666742"/>
            <a:ext cx="863700" cy="3876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2"/>
          <p:cNvSpPr txBox="1"/>
          <p:nvPr/>
        </p:nvSpPr>
        <p:spPr>
          <a:xfrm>
            <a:off x="476250" y="643675"/>
            <a:ext cx="2998800" cy="38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Perché abbiamo bisogno dei c</a:t>
            </a:r>
            <a:r>
              <a:rPr lang="en" sz="22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ertificati TLS</a:t>
            </a:r>
            <a:endParaRPr sz="22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0" name="Google Shape;90;p12"/>
          <p:cNvSpPr/>
          <p:nvPr/>
        </p:nvSpPr>
        <p:spPr>
          <a:xfrm>
            <a:off x="3398250" y="775"/>
            <a:ext cx="4897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2"/>
          <p:cNvSpPr txBox="1"/>
          <p:nvPr/>
        </p:nvSpPr>
        <p:spPr>
          <a:xfrm>
            <a:off x="3536700" y="260000"/>
            <a:ext cx="4520700" cy="3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6059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vogliamo che le applicazioni esposte su internet utilizzino un canale sicuro per lo scambio delle informazioni tra client e server (https)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6059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 usare il protocollo https, il server deve presentare un certificato digitale rilasciato da una CA riconosciuta dai client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6059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Let’s Encrypt è una CA pubblica che permette il rilascio di certificati digitali automatici e gratuiti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2" name="Google Shape;92;p12"/>
          <p:cNvPicPr preferRelativeResize="0"/>
          <p:nvPr/>
        </p:nvPicPr>
        <p:blipFill rotWithShape="1">
          <a:blip r:embed="rId4">
            <a:alphaModFix/>
          </a:blip>
          <a:srcRect b="0" l="0" r="1545" t="0"/>
          <a:stretch/>
        </p:blipFill>
        <p:spPr>
          <a:xfrm>
            <a:off x="4732525" y="3574913"/>
            <a:ext cx="2129059" cy="137186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2"/>
          <p:cNvSpPr/>
          <p:nvPr/>
        </p:nvSpPr>
        <p:spPr>
          <a:xfrm>
            <a:off x="4794900" y="4087550"/>
            <a:ext cx="2004300" cy="261900"/>
          </a:xfrm>
          <a:prstGeom prst="rect">
            <a:avLst/>
          </a:prstGeom>
          <a:noFill/>
          <a:ln cap="flat" cmpd="sng" w="19050">
            <a:solidFill>
              <a:srgbClr val="FF57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C6D4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/>
          <p:nvPr/>
        </p:nvSpPr>
        <p:spPr>
          <a:xfrm>
            <a:off x="0" y="0"/>
            <a:ext cx="82956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"/>
          <p:cNvSpPr txBox="1"/>
          <p:nvPr>
            <p:ph idx="12" type="sldNum"/>
          </p:nvPr>
        </p:nvSpPr>
        <p:spPr>
          <a:xfrm>
            <a:off x="7596700" y="127600"/>
            <a:ext cx="1304700" cy="2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3"/>
          <p:cNvSpPr txBox="1"/>
          <p:nvPr/>
        </p:nvSpPr>
        <p:spPr>
          <a:xfrm>
            <a:off x="310975" y="389500"/>
            <a:ext cx="7754100" cy="47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B2C2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6059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efficienza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concentrare i developers sullo sviluppo, eliminando le dipendenze tra team e ridurre le inefficienze creando un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processo sicuro, ripetibile, verificabile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6059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least privileges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consentire ai developer e le identity solo le azioni strettamente necessarie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6059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rotazione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è necessario impostare una politica di aggiornamento dei certificati senza downtime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6059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open source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tutto il codice sorgente disponibile e visionabile su GitHub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6059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monitoraggio continuo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sistema di alerting proattivo e preventivo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6059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costi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i certificati emessi da CA pubbliche hanno una tariffa per l’emissione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1" name="Google Shape;10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475" y="4667675"/>
            <a:ext cx="849275" cy="3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gop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