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16-Feb-17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16-Feb-17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16-Feb-17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16-Feb-17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16-Feb-17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6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366467"/>
            <a:ext cx="8374551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298" y="1365205"/>
            <a:ext cx="4772660" cy="248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16-Feb-17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032" y="3125386"/>
            <a:ext cx="7594600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800" spc="-5" dirty="0">
                <a:solidFill>
                  <a:srgbClr val="CACACA"/>
                </a:solidFill>
                <a:latin typeface="Arial"/>
                <a:cs typeface="Arial"/>
              </a:rPr>
              <a:t>Εισαγωγή στην</a:t>
            </a:r>
            <a:r>
              <a:rPr sz="3800" spc="1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CACACA"/>
                </a:solidFill>
                <a:latin typeface="Arial"/>
                <a:cs typeface="Arial"/>
              </a:rPr>
              <a:t>Επιχειρηματικότητα</a:t>
            </a:r>
            <a:endParaRPr sz="3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solidFill>
                  <a:srgbClr val="CACACA"/>
                </a:solidFill>
                <a:latin typeface="Arial"/>
                <a:cs typeface="Arial"/>
              </a:rPr>
              <a:t>Σάββατο, 18 Φεβρουαρίου 2017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2997" y="0"/>
            <a:ext cx="6857986" cy="4552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Προοπτικές -</a:t>
            </a:r>
            <a:r>
              <a:rPr sz="3200" spc="-20" dirty="0"/>
              <a:t> </a:t>
            </a:r>
            <a:r>
              <a:rPr sz="3200" spc="-5" dirty="0"/>
              <a:t>Συμπεράσματα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23" y="1097305"/>
            <a:ext cx="567118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  <a:tab pos="425450" algn="l"/>
                <a:tab pos="2289175" algn="l"/>
                <a:tab pos="3363595" algn="l"/>
                <a:tab pos="5260975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Προσφορά	νέων	υπηρεσιών	για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1263" y="1097305"/>
            <a:ext cx="22821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2289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διατήρηση	του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1516405"/>
            <a:ext cx="19608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ανταγωνισμού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723" y="1935504"/>
            <a:ext cx="27197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Επιχειρηματικές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0714" y="1935504"/>
            <a:ext cx="21475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0385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προτάσεις	σε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3293" y="1882103"/>
            <a:ext cx="2350135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 marR="5080" indent="-94615">
              <a:lnSpc>
                <a:spcPct val="114599"/>
              </a:lnSpc>
              <a:tabLst>
                <a:tab pos="2008505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ανθρώπους	με  μπορούν</a:t>
            </a:r>
            <a:r>
              <a:rPr sz="2400" dirty="0">
                <a:solidFill>
                  <a:srgbClr val="CACACA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να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122" y="2301202"/>
            <a:ext cx="4538345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  <a:tabLst>
                <a:tab pos="3979545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ενδιαφέροντα/δεξιότητες	που  προσελκύσουν</a:t>
            </a:r>
            <a:r>
              <a:rPr sz="2400" spc="-2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τουρίστες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23" y="3192801"/>
            <a:ext cx="70504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Επέκταση σε Ευρωπαϊκό και παγκόσμιο</a:t>
            </a:r>
            <a:r>
              <a:rPr sz="2400" spc="4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επίπεδο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Η εφαρμογή - Flip Trip: Travel. Experience.</a:t>
            </a:r>
            <a:r>
              <a:rPr spc="55" dirty="0"/>
              <a:t> </a:t>
            </a:r>
            <a:r>
              <a:rPr spc="-5" dirty="0"/>
              <a:t>Discover</a:t>
            </a:r>
          </a:p>
        </p:txBody>
      </p:sp>
      <p:sp>
        <p:nvSpPr>
          <p:cNvPr id="3" name="object 3"/>
          <p:cNvSpPr/>
          <p:nvPr/>
        </p:nvSpPr>
        <p:spPr>
          <a:xfrm>
            <a:off x="367886" y="931373"/>
            <a:ext cx="8408195" cy="396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Η εφαρμογή - Flip Trip: Travel. Experience.</a:t>
            </a:r>
            <a:r>
              <a:rPr spc="55" dirty="0"/>
              <a:t> </a:t>
            </a:r>
            <a:r>
              <a:rPr spc="-5" dirty="0"/>
              <a:t>Discover</a:t>
            </a:r>
          </a:p>
        </p:txBody>
      </p:sp>
      <p:sp>
        <p:nvSpPr>
          <p:cNvPr id="3" name="object 3"/>
          <p:cNvSpPr/>
          <p:nvPr/>
        </p:nvSpPr>
        <p:spPr>
          <a:xfrm>
            <a:off x="1274872" y="869698"/>
            <a:ext cx="6594236" cy="412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181" y="2134352"/>
            <a:ext cx="464185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Ευχαριστούμε</a:t>
            </a:r>
            <a:r>
              <a:rPr sz="3600" spc="-50" dirty="0"/>
              <a:t> </a:t>
            </a:r>
            <a:r>
              <a:rPr sz="3600" spc="-5" dirty="0"/>
              <a:t>πολύ!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93792"/>
            <a:ext cx="292036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Ποιοι</a:t>
            </a:r>
            <a:r>
              <a:rPr sz="3200" spc="-60" dirty="0"/>
              <a:t> </a:t>
            </a:r>
            <a:r>
              <a:rPr sz="3200" spc="-5" dirty="0"/>
              <a:t>Είμαστε;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1224" y="2993644"/>
            <a:ext cx="632848" cy="100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8334" y="944552"/>
            <a:ext cx="3281679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Γουλιδάκης</a:t>
            </a:r>
            <a:r>
              <a:rPr sz="1500" spc="-1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Παναγιώτης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 Έρευνας &amp;</a:t>
            </a:r>
            <a:r>
              <a:rPr sz="1500" spc="-1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Ανάπτυξης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 typeface="Arial"/>
              <a:buChar char="●"/>
            </a:pP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Καλφούντζος</a:t>
            </a:r>
            <a:r>
              <a:rPr sz="1500" spc="-2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Δημήτριος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marR="5080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  <a:tab pos="1052195" algn="l"/>
                <a:tab pos="2072005" algn="l"/>
                <a:tab pos="234315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	Σχεδίασης	&amp;	Ανάπτυξης  Εφαρμογής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ACACA"/>
              </a:buClr>
              <a:buFont typeface="Arial"/>
              <a:buChar char="●"/>
            </a:pPr>
            <a:endParaRPr sz="21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Μπολολού</a:t>
            </a:r>
            <a:r>
              <a:rPr sz="1500" spc="-4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Σοφία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 Πωλήσεων &amp; Marketing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ACACA"/>
              </a:buClr>
              <a:buFont typeface="Arial"/>
              <a:buChar char="●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 typeface="Arial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Πεκόπουλος</a:t>
            </a:r>
            <a:r>
              <a:rPr sz="1500" spc="-3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Χρήστος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 Έρευνας &amp;</a:t>
            </a:r>
            <a:r>
              <a:rPr sz="1500" spc="-1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Ανάπτυξης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724" y="953427"/>
            <a:ext cx="2975610" cy="180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Τσακίρη</a:t>
            </a:r>
            <a:r>
              <a:rPr sz="1500" spc="-2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Κωνσταντίνα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 Πωλήσεων &amp; Marketing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ACACA"/>
              </a:buClr>
              <a:buFont typeface="Arial"/>
              <a:buChar char="●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ACACA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09575" lvl="1" indent="-343535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Φέκας</a:t>
            </a:r>
            <a:r>
              <a:rPr sz="1500" spc="-5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Γρηγόριος</a:t>
            </a:r>
            <a:endParaRPr sz="1500">
              <a:latin typeface="Arial"/>
              <a:cs typeface="Arial"/>
            </a:endParaRPr>
          </a:p>
          <a:p>
            <a:pPr marL="409575" lvl="1" indent="-343535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409575" lvl="1" indent="-343535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Γενικός</a:t>
            </a:r>
            <a:r>
              <a:rPr sz="1500" spc="-3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Διευθυντής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2947" y="3516521"/>
            <a:ext cx="12223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321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&amp;	Ανάπτυξης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3455" y="3059322"/>
            <a:ext cx="194119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Φλόκας</a:t>
            </a:r>
            <a:r>
              <a:rPr sz="1500" spc="-6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Ηλίας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marR="5080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  <a:tab pos="1052195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	Σχεδίασης  Εφαρμογής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3455" y="4131368"/>
            <a:ext cx="3281679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Φωτιάδης </a:t>
            </a:r>
            <a:r>
              <a:rPr sz="1500" dirty="0">
                <a:solidFill>
                  <a:srgbClr val="CACACA"/>
                </a:solidFill>
                <a:latin typeface="Arial"/>
                <a:cs typeface="Arial"/>
              </a:rPr>
              <a:t>- </a:t>
            </a: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Κρικέλης Αθανάσιος</a:t>
            </a:r>
            <a:endParaRPr sz="15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ΗΜΜΥ</a:t>
            </a:r>
            <a:endParaRPr sz="1500">
              <a:latin typeface="Arial"/>
              <a:cs typeface="Arial"/>
            </a:endParaRPr>
          </a:p>
          <a:p>
            <a:pPr marL="356235" marR="5080" indent="-343535">
              <a:lnSpc>
                <a:spcPct val="100000"/>
              </a:lnSpc>
              <a:buChar char="●"/>
              <a:tabLst>
                <a:tab pos="356235" algn="l"/>
                <a:tab pos="356870" algn="l"/>
                <a:tab pos="1052195" algn="l"/>
                <a:tab pos="2072005" algn="l"/>
                <a:tab pos="2343150" algn="l"/>
              </a:tabLst>
            </a:pPr>
            <a:r>
              <a:rPr sz="1500" spc="-5" dirty="0">
                <a:solidFill>
                  <a:srgbClr val="CACACA"/>
                </a:solidFill>
                <a:latin typeface="Arial"/>
                <a:cs typeface="Arial"/>
              </a:rPr>
              <a:t>Τμήμα	Σχεδίασης	&amp;	Ανάπτυξης  Εφαρμογής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5090" y="2993694"/>
            <a:ext cx="632848" cy="100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222" y="785948"/>
            <a:ext cx="632847" cy="1018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5090" y="4094041"/>
            <a:ext cx="632848" cy="1004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224" y="1889796"/>
            <a:ext cx="632848" cy="1018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5090" y="1886323"/>
            <a:ext cx="632848" cy="1018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224" y="4083416"/>
            <a:ext cx="632848" cy="1004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5090" y="782448"/>
            <a:ext cx="632848" cy="1018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Flip Trip: Travel. Experience.</a:t>
            </a:r>
            <a:r>
              <a:rPr sz="3200" dirty="0"/>
              <a:t> </a:t>
            </a:r>
            <a:r>
              <a:rPr sz="3200" spc="-5" dirty="0"/>
              <a:t>Discover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36954" y="1097813"/>
            <a:ext cx="61220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195" indent="-404495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Διαδικτυακή εφαρμογή που απευθύνεται</a:t>
            </a:r>
            <a:r>
              <a:rPr sz="2300" spc="4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σε: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22" y="1497862"/>
            <a:ext cx="19240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765" indent="-520065">
              <a:lnSpc>
                <a:spcPct val="100000"/>
              </a:lnSpc>
              <a:buFont typeface="MS PGothic"/>
              <a:buChar char="➢"/>
              <a:tabLst>
                <a:tab pos="532765" algn="l"/>
                <a:tab pos="53340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Τουρίστες,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5172" y="1497862"/>
            <a:ext cx="58204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9005" algn="l"/>
                <a:tab pos="369189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προσφέροντας	πληθώρα	δραστηριοτήτων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522" y="1897912"/>
            <a:ext cx="7978140" cy="276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765">
              <a:lnSpc>
                <a:spcPct val="100000"/>
              </a:lnSpc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στην</a:t>
            </a:r>
            <a:r>
              <a:rPr sz="2300" spc="-6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Ελλάδα</a:t>
            </a:r>
            <a:endParaRPr sz="2300">
              <a:latin typeface="Arial"/>
              <a:cs typeface="Arial"/>
            </a:endParaRPr>
          </a:p>
          <a:p>
            <a:pPr marL="989965" indent="-404495">
              <a:lnSpc>
                <a:spcPct val="100000"/>
              </a:lnSpc>
              <a:spcBef>
                <a:spcPts val="390"/>
              </a:spcBef>
              <a:buChar char="○"/>
              <a:tabLst>
                <a:tab pos="989965" algn="l"/>
                <a:tab pos="99060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Δωρεάν εγγραφή και διαμόρφωση προφίλ</a:t>
            </a:r>
            <a:r>
              <a:rPr sz="2300" spc="5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χρήστη</a:t>
            </a:r>
            <a:endParaRPr sz="2300">
              <a:latin typeface="Arial"/>
              <a:cs typeface="Arial"/>
            </a:endParaRPr>
          </a:p>
          <a:p>
            <a:pPr marL="989965" marR="5080" indent="-404495">
              <a:lnSpc>
                <a:spcPct val="114100"/>
              </a:lnSpc>
              <a:buChar char="○"/>
              <a:tabLst>
                <a:tab pos="989965" algn="l"/>
                <a:tab pos="990600" algn="l"/>
                <a:tab pos="2119630" algn="l"/>
                <a:tab pos="3829685" algn="l"/>
                <a:tab pos="5217795" algn="l"/>
                <a:tab pos="573405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Εύρεση	κατάλληλων	περιοχών	για	πραγματοποίηση  δραστηριοτήτων με βάση το</a:t>
            </a:r>
            <a:r>
              <a:rPr sz="2300" spc="1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προφίλ</a:t>
            </a:r>
            <a:endParaRPr sz="2300">
              <a:latin typeface="Arial"/>
              <a:cs typeface="Arial"/>
            </a:endParaRPr>
          </a:p>
          <a:p>
            <a:pPr marL="989965" indent="-404495">
              <a:lnSpc>
                <a:spcPct val="100000"/>
              </a:lnSpc>
              <a:spcBef>
                <a:spcPts val="390"/>
              </a:spcBef>
              <a:buChar char="○"/>
              <a:tabLst>
                <a:tab pos="989965" algn="l"/>
                <a:tab pos="99060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Offline</a:t>
            </a:r>
            <a:r>
              <a:rPr sz="2300" spc="-6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Maps</a:t>
            </a:r>
            <a:endParaRPr sz="23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390"/>
              </a:spcBef>
              <a:buFont typeface="MS PGothic"/>
              <a:buChar char="➢"/>
              <a:tabLst>
                <a:tab pos="532765" algn="l"/>
                <a:tab pos="53340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Επιχειρηματίες</a:t>
            </a:r>
            <a:endParaRPr sz="2300">
              <a:latin typeface="Arial"/>
              <a:cs typeface="Arial"/>
            </a:endParaRPr>
          </a:p>
          <a:p>
            <a:pPr marL="989965" lvl="1" indent="-404495">
              <a:lnSpc>
                <a:spcPct val="100000"/>
              </a:lnSpc>
              <a:spcBef>
                <a:spcPts val="390"/>
              </a:spcBef>
              <a:buChar char="○"/>
              <a:tabLst>
                <a:tab pos="989965" algn="l"/>
                <a:tab pos="990600" algn="l"/>
              </a:tabLst>
            </a:pP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Προσφορά πακέτων με</a:t>
            </a:r>
            <a:r>
              <a:rPr sz="2300" spc="2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CACACA"/>
                </a:solidFill>
                <a:latin typeface="Arial"/>
                <a:cs typeface="Arial"/>
              </a:rPr>
              <a:t>δραστηριότητες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Προσφορά</a:t>
            </a:r>
            <a:r>
              <a:rPr sz="3200" spc="-60" dirty="0"/>
              <a:t> </a:t>
            </a:r>
            <a:r>
              <a:rPr sz="3200" spc="-5" dirty="0"/>
              <a:t>Αξίας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23" y="1043904"/>
            <a:ext cx="8324215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6985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Οι τουρίστες που επιθυμούν να συνδυάσουν διακοπές με  δραστηριότητες/χόμπι, μπορούν να</a:t>
            </a:r>
            <a:r>
              <a:rPr sz="2400" spc="6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αναζητήσουν:</a:t>
            </a:r>
            <a:endParaRPr sz="2400">
              <a:latin typeface="Arial"/>
              <a:cs typeface="Arial"/>
            </a:endParaRPr>
          </a:p>
          <a:p>
            <a:pPr marL="882015" marR="5080" lvl="1" indent="-533400">
              <a:lnSpc>
                <a:spcPct val="114599"/>
              </a:lnSpc>
              <a:buFont typeface="MS PGothic"/>
              <a:buChar char="➢"/>
              <a:tabLst>
                <a:tab pos="882015" algn="l"/>
                <a:tab pos="882650" algn="l"/>
                <a:tab pos="2486025" algn="l"/>
                <a:tab pos="3752850" algn="l"/>
                <a:tab pos="4331335" algn="l"/>
                <a:tab pos="4803775" algn="l"/>
                <a:tab pos="6979284" algn="l"/>
                <a:tab pos="770763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κατάλληλη	περιοχή	για	τη	δραστηριότητα	που	τους  ενδιαφέρει</a:t>
            </a:r>
            <a:endParaRPr sz="2400">
              <a:latin typeface="Arial"/>
              <a:cs typeface="Arial"/>
            </a:endParaRPr>
          </a:p>
          <a:p>
            <a:pPr marL="882015" marR="5080" lvl="1" indent="-533400">
              <a:lnSpc>
                <a:spcPct val="114599"/>
              </a:lnSpc>
              <a:buFont typeface="MS PGothic"/>
              <a:buChar char="➢"/>
              <a:tabLst>
                <a:tab pos="882015" algn="l"/>
                <a:tab pos="882650" algn="l"/>
                <a:tab pos="2778125" algn="l"/>
                <a:tab pos="3305810" algn="l"/>
                <a:tab pos="3726815" algn="l"/>
                <a:tab pos="5269230" algn="l"/>
                <a:tab pos="7874634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πληροφορίες	για	τη	διαδικασία	πραγματοποίησής	της  (εγγραφή, ενοικίαση εξοπλισμού,</a:t>
            </a:r>
            <a:r>
              <a:rPr sz="2400" spc="3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κλπ)</a:t>
            </a:r>
            <a:endParaRPr sz="2400">
              <a:latin typeface="Arial"/>
              <a:cs typeface="Arial"/>
            </a:endParaRPr>
          </a:p>
          <a:p>
            <a:pPr marL="882015" lvl="1" indent="-533400">
              <a:lnSpc>
                <a:spcPct val="100000"/>
              </a:lnSpc>
              <a:spcBef>
                <a:spcPts val="420"/>
              </a:spcBef>
              <a:buFont typeface="MS PGothic"/>
              <a:buChar char="➢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στοιχεία</a:t>
            </a:r>
            <a:r>
              <a:rPr sz="2400" spc="-2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επικοινωνίας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Εύκολη αναζήτηση, πληθώρα δραστηριοτήτων για όλους,  εξοικονόμηση χρόνου και</a:t>
            </a:r>
            <a:r>
              <a:rPr sz="2400" spc="1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χρημάτων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Αγορά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966" y="1099337"/>
            <a:ext cx="199263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Πελάτες:</a:t>
            </a:r>
            <a:endParaRPr sz="2000">
              <a:latin typeface="Arial"/>
              <a:cs typeface="Arial"/>
            </a:endParaRPr>
          </a:p>
          <a:p>
            <a:pPr marL="851535" lvl="1" indent="-482600">
              <a:lnSpc>
                <a:spcPct val="100000"/>
              </a:lnSpc>
              <a:spcBef>
                <a:spcPts val="375"/>
              </a:spcBef>
              <a:buFont typeface="MS PGothic"/>
              <a:buChar char="➢"/>
              <a:tabLst>
                <a:tab pos="851535" algn="l"/>
                <a:tab pos="852169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Τουρίστες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640" y="1804186"/>
            <a:ext cx="279400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1334" algn="l"/>
                <a:tab pos="1429385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για	πλήρη	ενημέρωση,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054" y="1804186"/>
            <a:ext cx="15741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εξυπηρέτηση,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8761" y="1804186"/>
            <a:ext cx="9074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παροχή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69" y="1756637"/>
            <a:ext cx="180022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 marR="5080" indent="-381635">
              <a:lnSpc>
                <a:spcPct val="115599"/>
              </a:lnSpc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Προσδοκία  προσφορών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69" y="2509035"/>
            <a:ext cx="13982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Κανάλια: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8042" y="2509035"/>
            <a:ext cx="107505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διαδίκτυο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8691" y="2509035"/>
            <a:ext cx="603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(Play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8424" y="2509035"/>
            <a:ext cx="223520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506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Store),	κοινωνικά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9599" y="2509035"/>
            <a:ext cx="8064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δίκτυα,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4250" y="2861459"/>
            <a:ext cx="29711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687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επιχειρήσεις,	ραδιόφωνο,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6621" y="2813910"/>
            <a:ext cx="4829810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 marR="5080">
              <a:lnSpc>
                <a:spcPct val="115599"/>
              </a:lnSpc>
              <a:tabLst>
                <a:tab pos="2555240" algn="l"/>
                <a:tab pos="298831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διαφημιστικά	σε	συνεργαζόμενες  τηλεόραση</a:t>
            </a:r>
            <a:endParaRPr sz="2000">
              <a:latin typeface="Arial"/>
              <a:cs typeface="Arial"/>
            </a:endParaRPr>
          </a:p>
          <a:p>
            <a:pPr marL="494665" indent="-481965">
              <a:lnSpc>
                <a:spcPct val="100000"/>
              </a:lnSpc>
              <a:spcBef>
                <a:spcPts val="375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Επιχειρηματίες/Ιδιώτες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69" y="3918732"/>
            <a:ext cx="581088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Προσδοκία για προώθηση και αύξηση</a:t>
            </a:r>
            <a:r>
              <a:rPr sz="2000" spc="4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κέρδους</a:t>
            </a:r>
            <a:endParaRPr sz="2000">
              <a:latin typeface="Arial"/>
              <a:cs typeface="Arial"/>
            </a:endParaRPr>
          </a:p>
          <a:p>
            <a:pPr marL="394335" indent="-381635">
              <a:lnSpc>
                <a:spcPct val="100000"/>
              </a:lnSpc>
              <a:spcBef>
                <a:spcPts val="375"/>
              </a:spcBef>
              <a:buChar char="○"/>
              <a:tabLst>
                <a:tab pos="394335" algn="l"/>
                <a:tab pos="394970" algn="l"/>
                <a:tab pos="1773555" algn="l"/>
                <a:tab pos="3211830" algn="l"/>
                <a:tab pos="4951095" algn="l"/>
              </a:tabLst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Κανάλια:	διαδίκτυο	(ιστοσελίδα,	e-mail),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48533" y="4271156"/>
            <a:ext cx="12084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τηλέφωνο,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6321" y="4623580"/>
            <a:ext cx="263906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ραδιόφωνο,</a:t>
            </a:r>
            <a:r>
              <a:rPr sz="2000" spc="-2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ACACA"/>
                </a:solidFill>
                <a:latin typeface="Arial"/>
                <a:cs typeface="Arial"/>
              </a:rPr>
              <a:t>τηλεόραση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Κρίσιμες Δραστηρίοτητες &amp;</a:t>
            </a:r>
            <a:r>
              <a:rPr sz="3200" spc="15" dirty="0"/>
              <a:t> </a:t>
            </a:r>
            <a:r>
              <a:rPr sz="3200" spc="-5" dirty="0"/>
              <a:t>Συνεργασίες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4595" y="1098321"/>
            <a:ext cx="8356600" cy="377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Κύριες</a:t>
            </a:r>
            <a:r>
              <a:rPr sz="2200" spc="-2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δραστηριότητες:</a:t>
            </a:r>
            <a:endParaRPr sz="2200">
              <a:latin typeface="Arial"/>
              <a:cs typeface="Arial"/>
            </a:endParaRPr>
          </a:p>
          <a:p>
            <a:pPr marL="866775" lvl="1" indent="-508000">
              <a:lnSpc>
                <a:spcPct val="100000"/>
              </a:lnSpc>
              <a:spcBef>
                <a:spcPts val="359"/>
              </a:spcBef>
              <a:buFont typeface="MS PGothic"/>
              <a:buChar char="➢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Ανάπτυξη και συντήρηση ιστοσελίδας και</a:t>
            </a:r>
            <a:r>
              <a:rPr sz="2200" spc="7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εφαρμογής</a:t>
            </a:r>
            <a:endParaRPr sz="2200">
              <a:latin typeface="Arial"/>
              <a:cs typeface="Arial"/>
            </a:endParaRPr>
          </a:p>
          <a:p>
            <a:pPr marL="866775" lvl="1" indent="-508000">
              <a:lnSpc>
                <a:spcPct val="100000"/>
              </a:lnSpc>
              <a:spcBef>
                <a:spcPts val="359"/>
              </a:spcBef>
              <a:buFont typeface="MS PGothic"/>
              <a:buChar char="➢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Έρευνα για επέκταση σε άλλες</a:t>
            </a:r>
            <a:r>
              <a:rPr sz="2200" spc="2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περιοχές</a:t>
            </a:r>
            <a:endParaRPr sz="2200">
              <a:latin typeface="Arial"/>
              <a:cs typeface="Arial"/>
            </a:endParaRPr>
          </a:p>
          <a:p>
            <a:pPr marL="866775" lvl="1" indent="-508000">
              <a:lnSpc>
                <a:spcPct val="100000"/>
              </a:lnSpc>
              <a:spcBef>
                <a:spcPts val="359"/>
              </a:spcBef>
              <a:buFont typeface="MS PGothic"/>
              <a:buChar char="➢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Έρευνα για νέες</a:t>
            </a:r>
            <a:r>
              <a:rPr sz="2200" spc="-1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συνεργασίες</a:t>
            </a:r>
            <a:endParaRPr sz="2200">
              <a:latin typeface="Arial"/>
              <a:cs typeface="Arial"/>
            </a:endParaRPr>
          </a:p>
          <a:p>
            <a:pPr marL="40957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Παροχή πολλών</a:t>
            </a:r>
            <a:r>
              <a:rPr sz="2200" spc="-2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υπηρεσιών:</a:t>
            </a:r>
            <a:endParaRPr sz="2200">
              <a:latin typeface="Arial"/>
              <a:cs typeface="Arial"/>
            </a:endParaRPr>
          </a:p>
          <a:p>
            <a:pPr marL="866775" marR="1021080" lvl="1" indent="-508000">
              <a:lnSpc>
                <a:spcPct val="113599"/>
              </a:lnSpc>
              <a:buFont typeface="MS PGothic"/>
              <a:buChar char="➢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Εμφάνιση δραστηριοτήτων ανά περιοχή και σχετική  ενημέρωση για τις επιχειρήσεις που τις</a:t>
            </a:r>
            <a:r>
              <a:rPr sz="2200" spc="6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προσφέρουν</a:t>
            </a:r>
            <a:endParaRPr sz="2200">
              <a:latin typeface="Arial"/>
              <a:cs typeface="Arial"/>
            </a:endParaRPr>
          </a:p>
          <a:p>
            <a:pPr marL="866775" lvl="1" indent="-508000">
              <a:lnSpc>
                <a:spcPct val="100000"/>
              </a:lnSpc>
              <a:spcBef>
                <a:spcPts val="359"/>
              </a:spcBef>
              <a:buFont typeface="MS PGothic"/>
              <a:buChar char="➢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Τοπικοί χάρτες και GPS,</a:t>
            </a:r>
            <a:r>
              <a:rPr sz="2200" spc="-1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κλπ</a:t>
            </a:r>
            <a:endParaRPr sz="2200">
              <a:latin typeface="Arial"/>
              <a:cs typeface="Arial"/>
            </a:endParaRPr>
          </a:p>
          <a:p>
            <a:pPr marL="40957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Κρίσιμη η συνεργασία με τις επιχειρήσεις (βασική πηγή</a:t>
            </a:r>
            <a:r>
              <a:rPr sz="2200" spc="114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εσόδων)</a:t>
            </a:r>
            <a:endParaRPr sz="2200">
              <a:latin typeface="Arial"/>
              <a:cs typeface="Arial"/>
            </a:endParaRPr>
          </a:p>
          <a:p>
            <a:pPr marL="40957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Κρίσιμη η λειτουργία του Server για υψηλή</a:t>
            </a:r>
            <a:r>
              <a:rPr sz="2200" spc="9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CACA"/>
                </a:solidFill>
                <a:latin typeface="Arial"/>
                <a:cs typeface="Arial"/>
              </a:rPr>
              <a:t>αξιοπιστία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Δομή Κόστους / Ροές</a:t>
            </a:r>
            <a:r>
              <a:rPr sz="3200" spc="-40" dirty="0"/>
              <a:t> </a:t>
            </a:r>
            <a:r>
              <a:rPr sz="3200" spc="-5" dirty="0"/>
              <a:t>Εσόδων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1624" y="1050881"/>
            <a:ext cx="625475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  <a:tab pos="4530725" algn="l"/>
                <a:tab pos="4897755" algn="l"/>
              </a:tabLst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Δομή</a:t>
            </a:r>
            <a:r>
              <a:rPr sz="1800" spc="4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κόστους	</a:t>
            </a:r>
            <a:r>
              <a:rPr sz="1800" dirty="0">
                <a:solidFill>
                  <a:srgbClr val="CACACA"/>
                </a:solidFill>
                <a:latin typeface="Arial"/>
                <a:cs typeface="Arial"/>
              </a:rPr>
              <a:t>●	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Ροές</a:t>
            </a:r>
            <a:r>
              <a:rPr sz="1800" spc="-6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εσόδων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  <a:tab pos="4530725" algn="l"/>
              </a:tabLst>
            </a:pPr>
            <a:r>
              <a:rPr spc="-5" dirty="0"/>
              <a:t>Λειτουργία και συντήρηση </a:t>
            </a:r>
            <a:r>
              <a:rPr dirty="0"/>
              <a:t>server	</a:t>
            </a:r>
            <a:r>
              <a:rPr dirty="0">
                <a:latin typeface="MS PGothic"/>
                <a:cs typeface="MS PGothic"/>
              </a:rPr>
              <a:t>➢</a:t>
            </a:r>
          </a:p>
          <a:p>
            <a:pPr marL="469900" marR="1116330" indent="-457200">
              <a:lnSpc>
                <a:spcPct val="114599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pc="-5" dirty="0"/>
              <a:t>Λειτουργία κεντρικών γραφείων  (ενοίκιο, λογαριασμοί,  εξοπλισμός,</a:t>
            </a:r>
            <a:r>
              <a:rPr spc="-45" dirty="0"/>
              <a:t> </a:t>
            </a:r>
            <a:r>
              <a:rPr spc="-5" dirty="0"/>
              <a:t>κλπ)</a:t>
            </a: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pc="-5" dirty="0"/>
              <a:t>Επαγγελματικά</a:t>
            </a:r>
            <a:r>
              <a:rPr spc="-15" dirty="0"/>
              <a:t> </a:t>
            </a:r>
            <a:r>
              <a:rPr spc="-5" dirty="0"/>
              <a:t>ταξίδια</a:t>
            </a:r>
          </a:p>
          <a:p>
            <a:pPr marL="469900" marR="1939925" indent="-457200">
              <a:lnSpc>
                <a:spcPct val="114599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pc="-5" dirty="0"/>
              <a:t>Διαφήμιση</a:t>
            </a:r>
            <a:r>
              <a:rPr spc="-20" dirty="0"/>
              <a:t> </a:t>
            </a:r>
            <a:r>
              <a:rPr spc="-5" dirty="0"/>
              <a:t>(τηλεόραση,  ραδιόφωνο,</a:t>
            </a:r>
            <a:r>
              <a:rPr spc="-25" dirty="0"/>
              <a:t> </a:t>
            </a:r>
            <a:r>
              <a:rPr spc="-5" dirty="0"/>
              <a:t>φυλλάδια)</a:t>
            </a: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pc="-5" dirty="0"/>
              <a:t>Νομική</a:t>
            </a:r>
            <a:r>
              <a:rPr spc="-50" dirty="0"/>
              <a:t> </a:t>
            </a:r>
            <a:r>
              <a:rPr spc="-5" dirty="0"/>
              <a:t>στήριξη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4084" y="1325278"/>
            <a:ext cx="330136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Δύο μέθοδοι πληρωμής για τους  τουρίστες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4609" y="1993978"/>
            <a:ext cx="335661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PayPal (5%</a:t>
            </a:r>
            <a:r>
              <a:rPr sz="1800" spc="-4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έπτωση)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Μετρητά στον επιχειρηματία /  ιδιώτη (παροχή κουπονιού  “voucher”)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885" y="3251275"/>
            <a:ext cx="25336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Έσοδα</a:t>
            </a:r>
            <a:r>
              <a:rPr sz="1800" spc="-3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επιχείρησης: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4609" y="3525549"/>
            <a:ext cx="3215640" cy="158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marR="626745" indent="-366395">
              <a:lnSpc>
                <a:spcPct val="114599"/>
              </a:lnSpc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6% επί του τζίρου</a:t>
            </a:r>
            <a:r>
              <a:rPr sz="1800" spc="-3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του  επιχειρηματία /</a:t>
            </a:r>
            <a:r>
              <a:rPr sz="1800" spc="-2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ιδιώτη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CACACA"/>
                </a:solidFill>
                <a:latin typeface="Arial"/>
                <a:cs typeface="Arial"/>
              </a:rPr>
              <a:t>διαφημίσεις (της εφαρμογής  ή της Google στην  ιστοσελίδα)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Ανταγωνισμός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23" y="1097305"/>
            <a:ext cx="7555230" cy="289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Άμεσος ανταγωνισμός δεν</a:t>
            </a:r>
            <a:r>
              <a:rPr sz="2400" spc="5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υπάρχει</a:t>
            </a:r>
            <a:endParaRPr sz="2400">
              <a:latin typeface="Arial"/>
              <a:cs typeface="Arial"/>
            </a:endParaRPr>
          </a:p>
          <a:p>
            <a:pPr marL="882015" marR="614680" lvl="1" indent="-533400">
              <a:lnSpc>
                <a:spcPct val="114599"/>
              </a:lnSpc>
              <a:buFont typeface="MS PGothic"/>
              <a:buChar char="➢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Υπεροχή λόγω παροχής πολλών υπηρεσιών  (reviewing system, χάρτες,</a:t>
            </a:r>
            <a:r>
              <a:rPr sz="2400" spc="1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κλπ)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Έμμεσος ανταγωνισμός</a:t>
            </a:r>
            <a:r>
              <a:rPr sz="2400" spc="-1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για</a:t>
            </a:r>
            <a:endParaRPr sz="2400">
              <a:latin typeface="Arial"/>
              <a:cs typeface="Arial"/>
            </a:endParaRPr>
          </a:p>
          <a:p>
            <a:pPr marL="882015" lvl="1" indent="-533400">
              <a:lnSpc>
                <a:spcPct val="100000"/>
              </a:lnSpc>
              <a:spcBef>
                <a:spcPts val="420"/>
              </a:spcBef>
              <a:buFont typeface="MS PGothic"/>
              <a:buChar char="➢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Reviewing system: Foursquare, Trip Advisor,</a:t>
            </a:r>
            <a:r>
              <a:rPr sz="2400" spc="8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κλπ</a:t>
            </a:r>
            <a:endParaRPr sz="2400">
              <a:latin typeface="Arial"/>
              <a:cs typeface="Arial"/>
            </a:endParaRPr>
          </a:p>
          <a:p>
            <a:pPr marL="882015" marR="199390" lvl="1" indent="-533400">
              <a:lnSpc>
                <a:spcPct val="114599"/>
              </a:lnSpc>
              <a:buFont typeface="MS PGothic"/>
              <a:buChar char="➢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Προτάσεις δραστηριοτήτων: All-Inclusive hotels,  τουριστικά γραφεία,</a:t>
            </a:r>
            <a:r>
              <a:rPr sz="2400" spc="-20" dirty="0">
                <a:solidFill>
                  <a:srgbClr val="CACAC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ACACA"/>
                </a:solidFill>
                <a:latin typeface="Arial"/>
                <a:cs typeface="Arial"/>
              </a:rPr>
              <a:t>κλπ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Ανάλυση</a:t>
            </a:r>
            <a:r>
              <a:rPr sz="3200" spc="-70" dirty="0"/>
              <a:t> </a:t>
            </a:r>
            <a:r>
              <a:rPr sz="3200" spc="-5" dirty="0"/>
              <a:t>SWOT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0524" y="1146522"/>
          <a:ext cx="8484832" cy="3575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416"/>
                <a:gridCol w="4242416"/>
              </a:tblGrid>
              <a:tr h="1649696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425"/>
                        </a:spcBef>
                        <a:tabLst>
                          <a:tab pos="218440" algn="l"/>
                        </a:tabLst>
                      </a:pPr>
                      <a:r>
                        <a:rPr sz="2400" b="1" u="heavy" spc="-173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Δ</a:t>
                      </a:r>
                      <a:r>
                        <a:rPr sz="2400" u="sng" spc="-1730" dirty="0">
                          <a:solidFill>
                            <a:srgbClr val="CACACA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u="sng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υνάμεις</a:t>
                      </a:r>
                      <a:endParaRPr sz="2400" u="sng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ts val="2155"/>
                        </a:lnSpc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Ευκολία</a:t>
                      </a:r>
                      <a:r>
                        <a:rPr sz="1800" spc="-5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χρήσης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Επεκτασιμότητα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Συνδυασμός πολλών</a:t>
                      </a:r>
                      <a:r>
                        <a:rPr sz="180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υπηρεσιών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Δυσκολία στην</a:t>
                      </a:r>
                      <a:r>
                        <a:rPr sz="1800" spc="-1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αντιγραφή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64FFDA"/>
                      </a:solidFill>
                      <a:prstDash val="solid"/>
                    </a:lnL>
                    <a:lnR w="38099">
                      <a:solidFill>
                        <a:srgbClr val="64FFDA"/>
                      </a:solidFill>
                      <a:prstDash val="solid"/>
                    </a:lnR>
                    <a:lnT w="38099">
                      <a:solidFill>
                        <a:srgbClr val="64FFDA"/>
                      </a:solidFill>
                      <a:prstDash val="solid"/>
                    </a:lnT>
                    <a:lnB w="38099">
                      <a:solidFill>
                        <a:srgbClr val="64FFDA"/>
                      </a:solidFill>
                      <a:prstDash val="solid"/>
                    </a:lnB>
                    <a:solidFill>
                      <a:srgbClr val="36464F"/>
                    </a:solidFill>
                  </a:tcPr>
                </a:tc>
                <a:tc>
                  <a:txBody>
                    <a:bodyPr/>
                    <a:lstStyle/>
                    <a:p>
                      <a:pPr marL="1344930">
                        <a:lnSpc>
                          <a:spcPts val="2875"/>
                        </a:lnSpc>
                        <a:spcBef>
                          <a:spcPts val="425"/>
                        </a:spcBef>
                        <a:tabLst>
                          <a:tab pos="1565275" algn="l"/>
                        </a:tabLst>
                      </a:pPr>
                      <a:r>
                        <a:rPr sz="2400" b="1" u="sng" spc="-1739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2400" u="sng" spc="-1739" dirty="0">
                          <a:solidFill>
                            <a:srgbClr val="CACACA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u="sng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δυναμίες</a:t>
                      </a:r>
                      <a:endParaRPr sz="2400" u="sng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ts val="2155"/>
                        </a:lnSpc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Βασίζεται πολύ στο</a:t>
                      </a:r>
                      <a:r>
                        <a:rPr sz="1800" spc="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Marketing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Χρονοβόρα εξήγηση</a:t>
                      </a:r>
                      <a:r>
                        <a:rPr sz="1800" spc="1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συμβολαίων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Ασυνήθιστο σαν</a:t>
                      </a:r>
                      <a:r>
                        <a:rPr sz="1800" spc="-1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υπηρεσία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64FFDA"/>
                      </a:solidFill>
                      <a:prstDash val="solid"/>
                    </a:lnL>
                    <a:lnR w="38099">
                      <a:solidFill>
                        <a:srgbClr val="64FFDA"/>
                      </a:solidFill>
                      <a:prstDash val="solid"/>
                    </a:lnR>
                    <a:lnT w="38099">
                      <a:solidFill>
                        <a:srgbClr val="64FFDA"/>
                      </a:solidFill>
                      <a:prstDash val="solid"/>
                    </a:lnT>
                    <a:lnB w="38099">
                      <a:solidFill>
                        <a:srgbClr val="64FFDA"/>
                      </a:solidFill>
                      <a:prstDash val="solid"/>
                    </a:lnB>
                    <a:solidFill>
                      <a:srgbClr val="36464F"/>
                    </a:solidFill>
                  </a:tcPr>
                </a:tc>
              </a:tr>
              <a:tr h="1925921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430"/>
                        </a:spcBef>
                        <a:tabLst>
                          <a:tab pos="202565" algn="l"/>
                        </a:tabLst>
                      </a:pPr>
                      <a:r>
                        <a:rPr sz="2400" b="1" u="sng" spc="-160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Ε</a:t>
                      </a:r>
                      <a:r>
                        <a:rPr sz="2400" u="sng" spc="-1605" dirty="0">
                          <a:solidFill>
                            <a:srgbClr val="CACACA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u="sng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υκαιρίες</a:t>
                      </a:r>
                      <a:endParaRPr sz="2400" u="sng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ts val="2155"/>
                        </a:lnSpc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Διαγωνισμοί</a:t>
                      </a:r>
                      <a:r>
                        <a:rPr sz="1800" spc="2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επιχειρηματικότητας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marR="61594" indent="-367030">
                        <a:lnSpc>
                          <a:spcPct val="100699"/>
                        </a:lnSpc>
                        <a:buChar char="●"/>
                        <a:tabLst>
                          <a:tab pos="523240" algn="l"/>
                          <a:tab pos="523875" algn="l"/>
                          <a:tab pos="2774315" algn="l"/>
                          <a:tab pos="3556635" algn="l"/>
                        </a:tabLst>
                      </a:pPr>
                      <a:r>
                        <a:rPr sz="180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Χρηματοδοτήσεις	για	νέους 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επιχειρηματίες</a:t>
                      </a:r>
                      <a:r>
                        <a:rPr sz="1800" spc="-1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(Ε.Σ.Π.Α)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marR="62230" indent="-367030">
                        <a:lnSpc>
                          <a:spcPct val="100699"/>
                        </a:lnSpc>
                        <a:buChar char="●"/>
                        <a:tabLst>
                          <a:tab pos="523240" algn="l"/>
                          <a:tab pos="523875" algn="l"/>
                          <a:tab pos="1883410" algn="l"/>
                          <a:tab pos="2294255" algn="l"/>
                          <a:tab pos="3030220" algn="l"/>
                        </a:tabLst>
                      </a:pPr>
                      <a:r>
                        <a:rPr sz="180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Συνεργασία	με	μικρά	ξενοδοχεία 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και μικρές</a:t>
                      </a:r>
                      <a:r>
                        <a:rPr sz="1800" spc="-2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επιχειρήσεις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64FFDA"/>
                      </a:solidFill>
                      <a:prstDash val="solid"/>
                    </a:lnL>
                    <a:lnR w="38099">
                      <a:solidFill>
                        <a:srgbClr val="64FFDA"/>
                      </a:solidFill>
                      <a:prstDash val="solid"/>
                    </a:lnR>
                    <a:lnT w="38099">
                      <a:solidFill>
                        <a:srgbClr val="64FFDA"/>
                      </a:solidFill>
                      <a:prstDash val="solid"/>
                    </a:lnT>
                    <a:lnB w="38099">
                      <a:solidFill>
                        <a:srgbClr val="64FFDA"/>
                      </a:solidFill>
                      <a:prstDash val="solid"/>
                    </a:lnB>
                    <a:solidFill>
                      <a:srgbClr val="364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430"/>
                        </a:spcBef>
                        <a:tabLst>
                          <a:tab pos="219710" algn="l"/>
                        </a:tabLst>
                      </a:pPr>
                      <a:r>
                        <a:rPr sz="2400" b="1" u="heavy" spc="-1739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2400" u="sng" spc="-1739" dirty="0">
                          <a:solidFill>
                            <a:srgbClr val="CACACA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u="sng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πειλές</a:t>
                      </a:r>
                      <a:endParaRPr sz="2400" u="sng" dirty="0">
                        <a:latin typeface="Arial"/>
                        <a:cs typeface="Arial"/>
                      </a:endParaRPr>
                    </a:p>
                    <a:p>
                      <a:pPr marL="523875" indent="-367030">
                        <a:lnSpc>
                          <a:spcPts val="2155"/>
                        </a:lnSpc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All Inclusive</a:t>
                      </a:r>
                      <a:r>
                        <a:rPr sz="1800" spc="-2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Hotels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23875" marR="61594" indent="-367030">
                        <a:lnSpc>
                          <a:spcPct val="100699"/>
                        </a:lnSpc>
                        <a:buChar char="●"/>
                        <a:tabLst>
                          <a:tab pos="523240" algn="l"/>
                          <a:tab pos="523875" algn="l"/>
                          <a:tab pos="1840230" algn="l"/>
                          <a:tab pos="3281679" algn="l"/>
                          <a:tab pos="3876040" algn="l"/>
                        </a:tabLst>
                      </a:pPr>
                      <a:r>
                        <a:rPr sz="1800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Αδυναμία	ανάπτυξης	σε	μη 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ανταγωνιστικές</a:t>
                      </a:r>
                      <a:r>
                        <a:rPr sz="1800" spc="-1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ACACA"/>
                          </a:solidFill>
                          <a:latin typeface="Arial"/>
                          <a:cs typeface="Arial"/>
                        </a:rPr>
                        <a:t>περιοχές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64FFDA"/>
                      </a:solidFill>
                      <a:prstDash val="solid"/>
                    </a:lnL>
                    <a:lnR w="38099">
                      <a:solidFill>
                        <a:srgbClr val="64FFDA"/>
                      </a:solidFill>
                      <a:prstDash val="solid"/>
                    </a:lnR>
                    <a:lnT w="38099">
                      <a:solidFill>
                        <a:srgbClr val="64FFDA"/>
                      </a:solidFill>
                      <a:prstDash val="solid"/>
                    </a:lnT>
                    <a:lnB w="38099">
                      <a:solidFill>
                        <a:srgbClr val="64FFDA"/>
                      </a:solidFill>
                      <a:prstDash val="solid"/>
                    </a:lnB>
                    <a:solidFill>
                      <a:srgbClr val="3646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331</Words>
  <Application>Microsoft Office PowerPoint</Application>
  <PresentationFormat>Προβολή στην οθόνη (16:9)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Office Theme</vt:lpstr>
      <vt:lpstr>Διαφάνεια 1</vt:lpstr>
      <vt:lpstr>Ποιοι Είμαστε;</vt:lpstr>
      <vt:lpstr>Flip Trip: Travel. Experience. Discover</vt:lpstr>
      <vt:lpstr>Προσφορά Αξίας</vt:lpstr>
      <vt:lpstr>Αγορά</vt:lpstr>
      <vt:lpstr>Κρίσιμες Δραστηρίοτητες &amp; Συνεργασίες</vt:lpstr>
      <vt:lpstr>Δομή Κόστους / Ροές Εσόδων</vt:lpstr>
      <vt:lpstr>Ανταγωνισμός</vt:lpstr>
      <vt:lpstr>Ανάλυση SWOT</vt:lpstr>
      <vt:lpstr>Προοπτικές - Συμπεράσματα</vt:lpstr>
      <vt:lpstr>Η εφαρμογή - Flip Trip: Travel. Experience. Discover</vt:lpstr>
      <vt:lpstr>Η εφαρμογή - Flip Trip: Travel. Experience. Discover</vt:lpstr>
      <vt:lpstr>Ευχαριστούμε πολύ!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cp:lastModifiedBy>Sofia</cp:lastModifiedBy>
  <cp:revision>1</cp:revision>
  <dcterms:created xsi:type="dcterms:W3CDTF">2017-02-16T21:31:47Z</dcterms:created>
  <dcterms:modified xsi:type="dcterms:W3CDTF">2017-02-16T21:34:08Z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2017-02-16T00:00:00Z</vt:filetime>
  </property>
</Properties>
</file>