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2"/>
  </p:notesMasterIdLst>
  <p:sldIdLst>
    <p:sldId id="259" r:id="rId2"/>
    <p:sldId id="760" r:id="rId3"/>
    <p:sldId id="762" r:id="rId4"/>
    <p:sldId id="764" r:id="rId5"/>
    <p:sldId id="707" r:id="rId6"/>
    <p:sldId id="750" r:id="rId7"/>
    <p:sldId id="756" r:id="rId8"/>
    <p:sldId id="751" r:id="rId9"/>
    <p:sldId id="754" r:id="rId10"/>
    <p:sldId id="7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1F3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94741"/>
  </p:normalViewPr>
  <p:slideViewPr>
    <p:cSldViewPr snapToGrid="0" snapToObjects="1">
      <p:cViewPr varScale="1">
        <p:scale>
          <a:sx n="137" d="100"/>
          <a:sy n="13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128D-05F6-C944-B609-D31F7E7F2AB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09A0A-5D3B-9B49-BEA4-F480919388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45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7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C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75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C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13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C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5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05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</a:t>
            </a:r>
            <a:r>
              <a:rPr lang="es-CL" dirty="0" err="1"/>
              <a:t>towardsdatascience.com</a:t>
            </a:r>
            <a:r>
              <a:rPr lang="es-CL" dirty="0"/>
              <a:t>/web-scraping-basics-82f8b5acd45c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09A0A-5D3B-9B49-BEA4-F4809193889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58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7C43ED15-A831-F442-A3C8-84060B550378}"/>
              </a:ext>
            </a:extLst>
          </p:cNvPr>
          <p:cNvSpPr/>
          <p:nvPr userDrawn="1"/>
        </p:nvSpPr>
        <p:spPr>
          <a:xfrm>
            <a:off x="4" y="-1"/>
            <a:ext cx="9143997" cy="5143501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4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DB49A6-E959-814D-92C3-C9755B4D3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950" y="2343150"/>
            <a:ext cx="7767637" cy="971551"/>
          </a:xfrm>
        </p:spPr>
        <p:txBody>
          <a:bodyPr anchor="b">
            <a:normAutofit/>
          </a:bodyPr>
          <a:lstStyle>
            <a:lvl1pPr>
              <a:defRPr sz="3000" b="1" i="0" spc="225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B7B3C-BB52-BC48-B838-32FE78D0CB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7589" y="3461148"/>
            <a:ext cx="7782998" cy="425053"/>
          </a:xfrm>
        </p:spPr>
        <p:txBody>
          <a:bodyPr/>
          <a:lstStyle>
            <a:lvl1pPr marL="0" indent="0">
              <a:buNone/>
              <a:defRPr sz="1800" spc="2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6CDC1945-142B-224D-8354-AF96E6A38A6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1389" y="2228849"/>
            <a:ext cx="0" cy="9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BE897543-D026-554D-ADE1-A202D1F1FE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695825" y="279798"/>
            <a:ext cx="3814761" cy="425053"/>
          </a:xfrm>
        </p:spPr>
        <p:txBody>
          <a:bodyPr>
            <a:noAutofit/>
          </a:bodyPr>
          <a:lstStyle>
            <a:lvl1pPr marL="0" indent="0" algn="r">
              <a:buNone/>
              <a:defRPr sz="900" spc="4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977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2">
            <a:extLst>
              <a:ext uri="{FF2B5EF4-FFF2-40B4-BE49-F238E27FC236}">
                <a16:creationId xmlns:a16="http://schemas.microsoft.com/office/drawing/2014/main" id="{907A136D-99C2-D644-AACA-B77AE2371564}"/>
              </a:ext>
            </a:extLst>
          </p:cNvPr>
          <p:cNvSpPr/>
          <p:nvPr userDrawn="1"/>
        </p:nvSpPr>
        <p:spPr>
          <a:xfrm>
            <a:off x="2382" y="0"/>
            <a:ext cx="9141619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4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DCAD506-A5A7-544A-BB37-ADBB52034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855" y="3065317"/>
            <a:ext cx="8511032" cy="633845"/>
          </a:xfrm>
        </p:spPr>
        <p:txBody>
          <a:bodyPr>
            <a:noAutofit/>
          </a:bodyPr>
          <a:lstStyle>
            <a:lvl1pPr>
              <a:defRPr sz="2700" b="1" i="0" spc="225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BC7F6700-5040-214C-8470-36FF22432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854" y="3773866"/>
            <a:ext cx="8511033" cy="360760"/>
          </a:xfrm>
        </p:spPr>
        <p:txBody>
          <a:bodyPr>
            <a:normAutofit/>
          </a:bodyPr>
          <a:lstStyle>
            <a:lvl1pPr marL="0" indent="0">
              <a:buNone/>
              <a:defRPr sz="2100" spc="225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2" name="Marcador de texto 20">
            <a:extLst>
              <a:ext uri="{FF2B5EF4-FFF2-40B4-BE49-F238E27FC236}">
                <a16:creationId xmlns:a16="http://schemas.microsoft.com/office/drawing/2014/main" id="{FEABE18D-894E-8B49-92B6-0AC8CA8EE9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854" y="1571002"/>
            <a:ext cx="4759037" cy="507180"/>
          </a:xfrm>
        </p:spPr>
        <p:txBody>
          <a:bodyPr>
            <a:noAutofit/>
          </a:bodyPr>
          <a:lstStyle>
            <a:lvl1pPr marL="0" indent="0">
              <a:buNone/>
              <a:defRPr sz="2100" b="1" i="0" spc="225">
                <a:solidFill>
                  <a:schemeClr val="bg1"/>
                </a:solidFill>
                <a:latin typeface="Montserrat SemiBold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534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userDrawn="1">
  <p:cSld name="1_Solo el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250899" y="131341"/>
            <a:ext cx="8619969" cy="3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Century Gothic" panose="020B0502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6" name="Google Shape;115;p19">
            <a:extLst>
              <a:ext uri="{FF2B5EF4-FFF2-40B4-BE49-F238E27FC236}">
                <a16:creationId xmlns:a16="http://schemas.microsoft.com/office/drawing/2014/main" id="{DD29DDED-0672-4349-B164-F00B934AB1B9}"/>
              </a:ext>
            </a:extLst>
          </p:cNvPr>
          <p:cNvGrpSpPr/>
          <p:nvPr userDrawn="1"/>
        </p:nvGrpSpPr>
        <p:grpSpPr>
          <a:xfrm>
            <a:off x="-2" y="5070701"/>
            <a:ext cx="9144000" cy="72800"/>
            <a:chOff x="-2" y="5073080"/>
            <a:chExt cx="9144000" cy="97067"/>
          </a:xfrm>
        </p:grpSpPr>
        <p:sp>
          <p:nvSpPr>
            <p:cNvPr id="7" name="Google Shape;116;p19">
              <a:extLst>
                <a:ext uri="{FF2B5EF4-FFF2-40B4-BE49-F238E27FC236}">
                  <a16:creationId xmlns:a16="http://schemas.microsoft.com/office/drawing/2014/main" id="{ADAD2A7E-CE79-C344-AE92-FDF958AF9C54}"/>
                </a:ext>
              </a:extLst>
            </p:cNvPr>
            <p:cNvSpPr/>
            <p:nvPr/>
          </p:nvSpPr>
          <p:spPr>
            <a:xfrm rot="5400000">
              <a:off x="3756078" y="1317000"/>
              <a:ext cx="97067" cy="760922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117;p19">
              <a:extLst>
                <a:ext uri="{FF2B5EF4-FFF2-40B4-BE49-F238E27FC236}">
                  <a16:creationId xmlns:a16="http://schemas.microsoft.com/office/drawing/2014/main" id="{59EB6FC0-1CA9-F144-9A7F-E77290FDB243}"/>
                </a:ext>
              </a:extLst>
            </p:cNvPr>
            <p:cNvSpPr/>
            <p:nvPr/>
          </p:nvSpPr>
          <p:spPr>
            <a:xfrm rot="5400000">
              <a:off x="5290852" y="1317000"/>
              <a:ext cx="97067" cy="7609226"/>
            </a:xfrm>
            <a:prstGeom prst="rect">
              <a:avLst/>
            </a:prstGeom>
            <a:solidFill>
              <a:srgbClr val="FFC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9" name="Google Shape;119;p19">
            <a:extLst>
              <a:ext uri="{FF2B5EF4-FFF2-40B4-BE49-F238E27FC236}">
                <a16:creationId xmlns:a16="http://schemas.microsoft.com/office/drawing/2014/main" id="{9DCD0857-34BD-114F-AB8F-959D07956F0B}"/>
              </a:ext>
            </a:extLst>
          </p:cNvPr>
          <p:cNvCxnSpPr/>
          <p:nvPr userDrawn="1"/>
        </p:nvCxnSpPr>
        <p:spPr>
          <a:xfrm rot="10800000">
            <a:off x="250899" y="507671"/>
            <a:ext cx="8452199" cy="0"/>
          </a:xfrm>
          <a:prstGeom prst="straightConnector1">
            <a:avLst/>
          </a:prstGeom>
          <a:noFill/>
          <a:ln w="28575" cap="flat" cmpd="sng">
            <a:solidFill>
              <a:srgbClr val="FFC9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9;p28">
            <a:extLst>
              <a:ext uri="{FF2B5EF4-FFF2-40B4-BE49-F238E27FC236}">
                <a16:creationId xmlns:a16="http://schemas.microsoft.com/office/drawing/2014/main" id="{E89C6BED-ABEA-8C40-A4BD-A6E47F1C2C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0898" y="756588"/>
            <a:ext cx="8619968" cy="402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v"/>
              <a:defRPr sz="1500">
                <a:latin typeface="Century Gothic" panose="020B0502020202020204" pitchFamily="34" charset="0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86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1_So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250900" y="131342"/>
            <a:ext cx="8619969" cy="3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1" i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250826" y="717550"/>
            <a:ext cx="8620125" cy="420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 sz="16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861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95959"/>
              </a:buClr>
              <a:buSzPts val="1260"/>
              <a:buChar char="•"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95959"/>
              </a:buClr>
              <a:buSzPts val="1080"/>
              <a:buChar char="•"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71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95959"/>
              </a:buClr>
              <a:buSzPts val="1080"/>
              <a:buChar char="•"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11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525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1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 rot="-5400000" flipH="1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66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4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440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1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649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C04-5D1E-754B-B1B9-EFFEB499B473}" type="datetimeFigureOut">
              <a:rPr lang="es-CL" smtClean="0"/>
              <a:t>29-08-22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B60C-0792-1044-A73F-9B2542E51B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94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959" y="342900"/>
            <a:ext cx="4093840" cy="718571"/>
          </a:xfrm>
        </p:spPr>
        <p:txBody>
          <a:bodyPr anchor="b">
            <a:noAutofit/>
          </a:bodyPr>
          <a:lstStyle>
            <a:lvl1pPr>
              <a:defRPr sz="1800" b="1" i="0" spc="300">
                <a:latin typeface="Montserrat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43EF382-387D-7244-A3B2-F11F7C48D8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4959" y="1193800"/>
            <a:ext cx="4093840" cy="3771900"/>
          </a:xfrm>
        </p:spPr>
        <p:txBody>
          <a:bodyPr/>
          <a:lstStyle>
            <a:lvl1pPr>
              <a:defRPr sz="16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 sz="1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 sz="11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 sz="11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717F1D-B6A3-064C-9A0A-27F514C290E8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1F3F2"/>
          </a:solidFill>
        </p:spPr>
        <p:txBody>
          <a:bodyPr wrap="square" rtlCol="0" anchor="ctr">
            <a:spAutoFit/>
          </a:bodyPr>
          <a:lstStyle/>
          <a:p>
            <a:pPr marL="85723" indent="0" algn="r">
              <a:buNone/>
            </a:pPr>
            <a:endParaRPr lang="es-CL" sz="1200" dirty="0" err="1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4" r:id="rId10"/>
    <p:sldLayoutId id="2147483649" r:id="rId11"/>
    <p:sldLayoutId id="2147483675" r:id="rId12"/>
    <p:sldLayoutId id="2147483677" r:id="rId13"/>
    <p:sldLayoutId id="214748367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www.freecodecamp.org/news/https-medium-freecodecamp-org-best-free-open-data-sources-anyone-can-use-a65b514b0f2d/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416D7-0131-7143-B5B0-F3B1D440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APIs</a:t>
            </a:r>
            <a:r>
              <a:rPr lang="es-CL" dirty="0"/>
              <a:t> Y WEBSCRAPPING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96889-CAA9-2C48-95DA-AA89961A3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CLASE 7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2C7894-21C3-0347-8F34-58F7DAB122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0075" y="279798"/>
            <a:ext cx="4100511" cy="425053"/>
          </a:xfrm>
        </p:spPr>
        <p:txBody>
          <a:bodyPr/>
          <a:lstStyle/>
          <a:p>
            <a:r>
              <a:rPr lang="es-CL" dirty="0"/>
              <a:t>IMT2200</a:t>
            </a:r>
          </a:p>
          <a:p>
            <a:r>
              <a:rPr lang="es-CL" dirty="0"/>
              <a:t>INTRODUCCIÓN A CIENCIA DE DATOS</a:t>
            </a:r>
          </a:p>
          <a:p>
            <a:r>
              <a:rPr lang="es-CL" dirty="0"/>
              <a:t>2022-2</a:t>
            </a:r>
          </a:p>
        </p:txBody>
      </p:sp>
    </p:spTree>
    <p:extLst>
      <p:ext uri="{BB962C8B-B14F-4D97-AF65-F5344CB8AC3E}">
        <p14:creationId xmlns:p14="http://schemas.microsoft.com/office/powerpoint/2010/main" val="332560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3B6C-9ACC-E64D-87EB-E1BB6961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WEBSCRAPPING-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7A163-F146-984B-BC85-C766D8C8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s-CL" sz="1400" dirty="0"/>
              <a:t>Código HTML está definido por </a:t>
            </a:r>
            <a:r>
              <a:rPr lang="es-CL" sz="1400" dirty="0" err="1"/>
              <a:t>tags</a:t>
            </a:r>
            <a:r>
              <a:rPr lang="es-CL" sz="1400" dirty="0"/>
              <a:t>: </a:t>
            </a:r>
          </a:p>
          <a:p>
            <a:pPr lvl="2">
              <a:buClr>
                <a:schemeClr val="accent4"/>
              </a:buClr>
            </a:pPr>
            <a:r>
              <a:rPr lang="es-CL" sz="1000" dirty="0"/>
              <a:t>INICIO: &lt; &gt;</a:t>
            </a:r>
          </a:p>
          <a:p>
            <a:pPr lvl="2">
              <a:buClr>
                <a:schemeClr val="accent4"/>
              </a:buClr>
            </a:pPr>
            <a:r>
              <a:rPr lang="es-CL" sz="1000" dirty="0"/>
              <a:t>FIND: &lt;/ &gt;</a:t>
            </a:r>
          </a:p>
          <a:p>
            <a:pPr>
              <a:buClr>
                <a:schemeClr val="accent4"/>
              </a:buClr>
            </a:pPr>
            <a:r>
              <a:rPr lang="es-CL" sz="1400" dirty="0"/>
              <a:t>Las etiquetas están anidadas y definen una jerarquía o ”árbol”.</a:t>
            </a:r>
          </a:p>
          <a:p>
            <a:pPr lvl="1">
              <a:buClr>
                <a:schemeClr val="accent4"/>
              </a:buClr>
            </a:pPr>
            <a:r>
              <a:rPr lang="es-CL" sz="1200" dirty="0"/>
              <a:t>Padres</a:t>
            </a:r>
          </a:p>
          <a:p>
            <a:pPr lvl="1">
              <a:buClr>
                <a:schemeClr val="accent4"/>
              </a:buClr>
            </a:pPr>
            <a:r>
              <a:rPr lang="es-CL" sz="1200" dirty="0"/>
              <a:t>Hijos</a:t>
            </a:r>
          </a:p>
          <a:p>
            <a:pPr lvl="1">
              <a:buClr>
                <a:schemeClr val="accent4"/>
              </a:buClr>
            </a:pPr>
            <a:r>
              <a:rPr lang="es-CL" sz="1200" dirty="0"/>
              <a:t>Descendientes</a:t>
            </a:r>
          </a:p>
          <a:p>
            <a:pPr lvl="1">
              <a:buClr>
                <a:schemeClr val="accent4"/>
              </a:buClr>
            </a:pPr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DB3D2-9D22-F34C-B952-9CEF0FA0A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r="28210" b="76931"/>
          <a:stretch/>
        </p:blipFill>
        <p:spPr bwMode="auto">
          <a:xfrm>
            <a:off x="5962650" y="407613"/>
            <a:ext cx="2686050" cy="6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85D80F3-C68D-9640-A7D9-DDE22BCF658D}"/>
              </a:ext>
            </a:extLst>
          </p:cNvPr>
          <p:cNvGrpSpPr/>
          <p:nvPr/>
        </p:nvGrpSpPr>
        <p:grpSpPr>
          <a:xfrm>
            <a:off x="6153150" y="1222399"/>
            <a:ext cx="2686050" cy="3700439"/>
            <a:chOff x="6321426" y="935843"/>
            <a:chExt cx="2686050" cy="370043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F572575-BD15-E343-8FDB-1354F9407B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22" t="39486"/>
            <a:stretch/>
          </p:blipFill>
          <p:spPr bwMode="auto">
            <a:xfrm>
              <a:off x="6321426" y="3010043"/>
              <a:ext cx="2686050" cy="162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C6D641A-19F2-4D44-BBF9-3974F154B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16" t="22806"/>
            <a:stretch/>
          </p:blipFill>
          <p:spPr bwMode="auto">
            <a:xfrm>
              <a:off x="6321426" y="935843"/>
              <a:ext cx="2686050" cy="207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59FD0A39-EF34-F346-A0F5-5AF93A7F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2" y="2540801"/>
            <a:ext cx="4601500" cy="23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title"/>
          </p:nvPr>
        </p:nvSpPr>
        <p:spPr>
          <a:xfrm>
            <a:off x="250900" y="131342"/>
            <a:ext cx="8619969" cy="3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</a:pPr>
            <a:r>
              <a:rPr lang="es-CL" spc="300" dirty="0"/>
              <a:t>FUENTES DE DATOS</a:t>
            </a:r>
            <a:endParaRPr spc="300" dirty="0"/>
          </a:p>
        </p:txBody>
      </p:sp>
      <p:sp>
        <p:nvSpPr>
          <p:cNvPr id="316" name="Google Shape;316;p26"/>
          <p:cNvSpPr txBox="1">
            <a:spLocks noGrp="1"/>
          </p:cNvSpPr>
          <p:nvPr>
            <p:ph type="body" idx="1"/>
          </p:nvPr>
        </p:nvSpPr>
        <p:spPr>
          <a:xfrm>
            <a:off x="250825" y="717550"/>
            <a:ext cx="8619969" cy="42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038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r>
              <a:rPr lang="es-ES" sz="1400" b="1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¿Dónde podemos encontrar datos?</a:t>
            </a:r>
            <a:endParaRPr lang="es-CL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620315" lvl="1" indent="-2057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60"/>
              <a:buChar char="•"/>
            </a:pPr>
            <a:r>
              <a:rPr lang="es-E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Documentos, archivos y sistemas de información privados.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60"/>
              <a:buChar char="•"/>
            </a:pPr>
            <a:r>
              <a:rPr lang="es-E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Bases de datos en ubicaciones específicas.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lang="es-E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60"/>
              <a:buChar char="•"/>
            </a:pPr>
            <a:r>
              <a:rPr lang="es-ES" sz="14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Lato"/>
              </a:rPr>
              <a:t>Data en la web</a:t>
            </a:r>
          </a:p>
          <a:p>
            <a:pPr marL="742950" lvl="1" indent="-285750">
              <a:spcBef>
                <a:spcPts val="750"/>
              </a:spcBef>
              <a:buClr>
                <a:schemeClr val="accent4"/>
              </a:buClr>
              <a:buSzPts val="1260"/>
            </a:pPr>
            <a:r>
              <a:rPr lang="es-ES" sz="1400" b="1" dirty="0">
                <a:solidFill>
                  <a:srgbClr val="00B05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Abiertos: </a:t>
            </a:r>
            <a:r>
              <a:rPr lang="es-E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  <a:hlinkClick r:id="rId3"/>
              </a:rPr>
              <a:t>https://www.freecodecamp.org/news/https-medium-freecodecamp-org-best-free-open-data-sources-anyone-can-use-a65b514b0f2d/</a:t>
            </a:r>
            <a:endParaRPr lang="es-ES" sz="9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742950" lvl="1" indent="-285750">
              <a:spcBef>
                <a:spcPts val="750"/>
              </a:spcBef>
              <a:buClr>
                <a:schemeClr val="accent4"/>
              </a:buClr>
              <a:buSzPts val="1260"/>
            </a:pPr>
            <a:r>
              <a:rPr lang="es-ES" sz="1400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Propietarios:</a:t>
            </a:r>
            <a:r>
              <a:rPr lang="es-ES" sz="1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 </a:t>
            </a:r>
            <a:r>
              <a:rPr lang="es-E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data que pertenece a, y es administrada por, un individuo, organización o grupo</a:t>
            </a:r>
          </a:p>
          <a:p>
            <a:pPr marL="742950" lvl="1" indent="-285750">
              <a:spcBef>
                <a:spcPts val="750"/>
              </a:spcBef>
              <a:buClr>
                <a:schemeClr val="accent4"/>
              </a:buClr>
              <a:buSzPts val="1260"/>
            </a:pPr>
            <a:r>
              <a:rPr lang="es-E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"/>
              </a:rPr>
              <a:t>Ejemplos:</a:t>
            </a:r>
          </a:p>
          <a:p>
            <a:pPr marL="0" lvl="0" indent="0">
              <a:buClr>
                <a:schemeClr val="accent4"/>
              </a:buClr>
              <a:buSzPts val="1260"/>
              <a:buNone/>
            </a:pPr>
            <a:endParaRPr lang="es-E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463152" lvl="1" indent="-4857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367904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334565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357179" lvl="1" indent="-9937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  <a:p>
            <a:pPr marL="357179" lvl="1" indent="-9937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1260"/>
              <a:buNone/>
            </a:pPr>
            <a:endParaRPr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Lato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ADDA1C0-8C66-2D4F-9B32-75A02477467F}"/>
              </a:ext>
            </a:extLst>
          </p:cNvPr>
          <p:cNvGrpSpPr/>
          <p:nvPr/>
        </p:nvGrpSpPr>
        <p:grpSpPr>
          <a:xfrm>
            <a:off x="273206" y="3567134"/>
            <a:ext cx="5239277" cy="1174288"/>
            <a:chOff x="79256" y="3951885"/>
            <a:chExt cx="5239277" cy="117428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35252A4-E2FF-5440-AB0E-3DE8B1F2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8558" y="4003243"/>
              <a:ext cx="1384502" cy="290809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1BD3406-1804-5B42-93FF-186835F9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022" y="4546170"/>
              <a:ext cx="1437317" cy="24323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8F1432B-0267-EA42-9CD5-5A6DCAB2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5097" y="4331602"/>
              <a:ext cx="631406" cy="48423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456B57C-CAF1-074D-BCB0-4FFFFAF0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148" y="4734850"/>
              <a:ext cx="919751" cy="36431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EDD250-7673-0249-9FC7-35B2B335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895" y="3970308"/>
              <a:ext cx="1082516" cy="23130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78D2636-A382-5F47-A882-A4A9F739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9679" y="4826682"/>
              <a:ext cx="1101444" cy="272171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332C467-851B-D14D-8F5C-88851503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14" y="4021857"/>
              <a:ext cx="1360119" cy="253582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C0FC6CC-DA98-EF44-B15B-F29A277A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16458" y="4826682"/>
              <a:ext cx="602075" cy="29786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C3BA658-D8C4-2D44-BFEA-89036442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14" y="4338589"/>
              <a:ext cx="1248159" cy="46323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80E7763-2988-0F4E-8AB3-C717A629A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26910" y="4331602"/>
              <a:ext cx="1416249" cy="246499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E93CEB3-BB51-264C-AC02-5075C6AE5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13197" y="4571639"/>
              <a:ext cx="552227" cy="22822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A626B202-AB66-0F47-B7BD-3298883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873339" y="4153828"/>
              <a:ext cx="966124" cy="150957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F8D09F5-0C83-614E-935C-114A143E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32871" y="3951885"/>
              <a:ext cx="1044768" cy="2255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3AD5B92-9FC6-5747-BBF7-B4D97920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98238" y="4281738"/>
              <a:ext cx="780624" cy="232527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DB0ABE0-EC60-C341-9691-04C91A3CE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9256" y="4873672"/>
              <a:ext cx="2239932" cy="252501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AD82FE1-FFDD-7742-910F-3B7B502C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495563" y="4272239"/>
              <a:ext cx="602675" cy="198022"/>
            </a:xfrm>
            <a:prstGeom prst="rect">
              <a:avLst/>
            </a:prstGeom>
          </p:spPr>
        </p:pic>
      </p:grpSp>
      <p:pic>
        <p:nvPicPr>
          <p:cNvPr id="1028" name="Picture 4" descr="DevExtreme ASP.NET MVC Controls – Improvements &amp;amp; New Features in Data  Sources (coming soon in v17.2)">
            <a:extLst>
              <a:ext uri="{FF2B5EF4-FFF2-40B4-BE49-F238E27FC236}">
                <a16:creationId xmlns:a16="http://schemas.microsoft.com/office/drawing/2014/main" id="{1F191E89-6E7B-2B46-8409-A812862B9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91" y="783694"/>
            <a:ext cx="2139984" cy="13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2E45DC15-8FE8-1245-9833-297D2D1128D0}"/>
              </a:ext>
            </a:extLst>
          </p:cNvPr>
          <p:cNvGrpSpPr/>
          <p:nvPr/>
        </p:nvGrpSpPr>
        <p:grpSpPr>
          <a:xfrm>
            <a:off x="6139234" y="3619886"/>
            <a:ext cx="2551423" cy="657417"/>
            <a:chOff x="5706350" y="4090145"/>
            <a:chExt cx="3307758" cy="852300"/>
          </a:xfrm>
        </p:grpSpPr>
        <p:pic>
          <p:nvPicPr>
            <p:cNvPr id="1032" name="Picture 8" descr="Foro Bloomberg reunirá a líderes mundiales y empresariales para trabajar en  “una Nueva Economía” – Business Empresarial">
              <a:extLst>
                <a:ext uri="{FF2B5EF4-FFF2-40B4-BE49-F238E27FC236}">
                  <a16:creationId xmlns:a16="http://schemas.microsoft.com/office/drawing/2014/main" id="{46BEBECD-D12E-284C-B052-FDC2B1BC26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t="35927" r="17729" b="34426"/>
            <a:stretch/>
          </p:blipFill>
          <p:spPr bwMode="auto">
            <a:xfrm>
              <a:off x="5736830" y="4090145"/>
              <a:ext cx="1257300" cy="2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CF6A6A52-20C0-F04E-9319-8125B137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706350" y="4434576"/>
              <a:ext cx="1590431" cy="507869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078C455-347C-7D49-888E-EB02F1CBF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720" y="4090145"/>
              <a:ext cx="963951" cy="332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CE794E8-0E18-8C44-9452-F5A2ABF77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528" y="4117199"/>
              <a:ext cx="591580" cy="53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xperian - Wikipedia, la enciclopedia libre">
              <a:extLst>
                <a:ext uri="{FF2B5EF4-FFF2-40B4-BE49-F238E27FC236}">
                  <a16:creationId xmlns:a16="http://schemas.microsoft.com/office/drawing/2014/main" id="{BD396B8C-0B5B-4E45-B7B3-0BCC3A481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759" y="4514211"/>
              <a:ext cx="1045791" cy="348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EE9B492-498F-7544-9DC1-FC4309249C2A}"/>
              </a:ext>
            </a:extLst>
          </p:cNvPr>
          <p:cNvSpPr txBox="1"/>
          <p:nvPr/>
        </p:nvSpPr>
        <p:spPr>
          <a:xfrm>
            <a:off x="5770097" y="4837376"/>
            <a:ext cx="175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Datos propietarios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F05E1E-8B5D-2F48-A30F-F92643F6AA74}"/>
              </a:ext>
            </a:extLst>
          </p:cNvPr>
          <p:cNvSpPr txBox="1"/>
          <p:nvPr/>
        </p:nvSpPr>
        <p:spPr>
          <a:xfrm>
            <a:off x="95769" y="4819423"/>
            <a:ext cx="175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00B05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Datos Abiertos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344EAFE-1CCE-1C49-B302-953295B87BFD}"/>
              </a:ext>
            </a:extLst>
          </p:cNvPr>
          <p:cNvSpPr/>
          <p:nvPr/>
        </p:nvSpPr>
        <p:spPr>
          <a:xfrm>
            <a:off x="234160" y="3508795"/>
            <a:ext cx="5443615" cy="1301341"/>
          </a:xfrm>
          <a:prstGeom prst="rect">
            <a:avLst/>
          </a:prstGeom>
          <a:ln w="28575">
            <a:solidFill>
              <a:srgbClr val="00B05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85723" indent="0" algn="r">
              <a:buNone/>
            </a:pPr>
            <a:endParaRPr lang="es-CL" sz="1200" dirty="0" err="1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C9AFCB8-04E9-7C4F-811E-CC96139F4BC9}"/>
              </a:ext>
            </a:extLst>
          </p:cNvPr>
          <p:cNvSpPr/>
          <p:nvPr/>
        </p:nvSpPr>
        <p:spPr>
          <a:xfrm>
            <a:off x="5799137" y="3508795"/>
            <a:ext cx="3051599" cy="1301341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85723" indent="0" algn="r">
              <a:buNone/>
            </a:pPr>
            <a:endParaRPr lang="es-CL" sz="1200" dirty="0" err="1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8A7692-25D2-934D-A80D-B52E20C6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DATA EN LA WEB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7672-57D8-C647-8BBB-15AB34DB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4"/>
              </a:buClr>
            </a:pP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Hay 3 formas de extraer datos de la web: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r>
              <a:rPr lang="es-CL" sz="14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Wingdings" pitchFamily="2" charset="2"/>
              </a:rPr>
              <a:t>URL: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 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apertura y descarga de datos a partir de Universal 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Resources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Locator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(link)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r>
              <a:rPr lang="es-CL" sz="14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API: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Application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Programming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Interface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r>
              <a:rPr lang="es-CL" sz="1400" b="1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Scraping</a:t>
            </a:r>
            <a:r>
              <a:rPr lang="es-CL" sz="14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técnica para extraer información de sitios web en forma automática y almacenarla en un formato estructurado.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00000"/>
              </a:lnSpc>
              <a:buClr>
                <a:schemeClr val="accent4"/>
              </a:buClr>
            </a:pP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Para acceder a data en la web por estas 3 vías, utilizaremos algunas </a:t>
            </a:r>
            <a:r>
              <a:rPr lang="es-CL" sz="14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librerías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específicas de Python (hay varias otras):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r>
              <a:rPr lang="es-CL" sz="1400" dirty="0" err="1"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requests</a:t>
            </a:r>
            <a:r>
              <a:rPr lang="es-CL" sz="1400" dirty="0"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https://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docs.python-requests.org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/en/master/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r>
              <a:rPr lang="es-CL" sz="1400" dirty="0" err="1"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BeautifulSoup</a:t>
            </a:r>
            <a:r>
              <a:rPr lang="es-CL" sz="1400" dirty="0"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https://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pypi.org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/beautifulsoup4/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1057275" lvl="2" indent="-285750">
              <a:lnSpc>
                <a:spcPct val="100000"/>
              </a:lnSpc>
              <a:buClr>
                <a:schemeClr val="accent4"/>
              </a:buClr>
            </a:pPr>
            <a:endParaRPr lang="es-CL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>
              <a:lnSpc>
                <a:spcPct val="100000"/>
              </a:lnSpc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8A7692-25D2-934D-A80D-B52E20C6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DATA EN LA WEB - API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7672-57D8-C647-8BBB-15AB34DB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6" y="717550"/>
            <a:ext cx="5473699" cy="4205288"/>
          </a:xfrm>
        </p:spPr>
        <p:txBody>
          <a:bodyPr>
            <a:noAutofit/>
          </a:bodyPr>
          <a:lstStyle/>
          <a:p>
            <a:pPr marL="7938" indent="0">
              <a:buClr>
                <a:schemeClr val="accent4"/>
              </a:buClr>
              <a:buNone/>
            </a:pPr>
            <a:r>
              <a:rPr lang="es-CL" sz="13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API: </a:t>
            </a:r>
            <a:r>
              <a:rPr lang="es-CL" sz="13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Application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CL" sz="13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Programming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Interface</a:t>
            </a:r>
          </a:p>
          <a:p>
            <a:pPr marL="7938" indent="0">
              <a:buClr>
                <a:schemeClr val="accent4"/>
              </a:buClr>
              <a:buNone/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179388" lvl="1" indent="-179388">
              <a:buClr>
                <a:schemeClr val="accent4"/>
              </a:buClr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Conjunto de protocolos y rutinas para interactuar con aplicaciones de software ( o entre softwares)</a:t>
            </a:r>
          </a:p>
          <a:p>
            <a:pPr marL="179388" lvl="1" indent="-179388">
              <a:buClr>
                <a:schemeClr val="accent4"/>
              </a:buClr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Reciben </a:t>
            </a:r>
            <a:r>
              <a:rPr lang="es-CL" sz="1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solicitudes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 entregan datos en formato leíble por máquinas (JSON).</a:t>
            </a:r>
          </a:p>
          <a:p>
            <a:pPr marL="179388" lvl="1" indent="-179388">
              <a:buClr>
                <a:schemeClr val="accent4"/>
              </a:buClr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179388" lvl="1" indent="-179388">
              <a:buClr>
                <a:schemeClr val="accent4"/>
              </a:buClr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Para obtener datos de una API:</a:t>
            </a:r>
          </a:p>
          <a:p>
            <a:pPr marL="406400" lvl="2" indent="-227013">
              <a:buClr>
                <a:schemeClr val="accent4"/>
              </a:buClr>
              <a:buFont typeface="+mj-lt"/>
              <a:buAutoNum type="arabicPeriod"/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Obtener </a:t>
            </a:r>
            <a:r>
              <a:rPr lang="es-CL" sz="13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key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 credenciales de acceso (si se requiere)</a:t>
            </a:r>
          </a:p>
          <a:p>
            <a:pPr marL="406400" lvl="2" indent="-227013">
              <a:buClr>
                <a:schemeClr val="accent4"/>
              </a:buClr>
              <a:buFont typeface="+mj-lt"/>
              <a:buAutoNum type="arabicPeriod"/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Entender cómo hacer consultas a la API 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 </a:t>
            </a:r>
            <a:r>
              <a:rPr lang="es-CL" sz="13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query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 </a:t>
            </a:r>
            <a:r>
              <a:rPr lang="es-CL" sz="13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string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 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escrito de acuerdo a la documentación de cada API.</a:t>
            </a:r>
          </a:p>
          <a:p>
            <a:pPr marL="406400" lvl="2" indent="-227013">
              <a:buClr>
                <a:schemeClr val="accent4"/>
              </a:buClr>
              <a:buFont typeface="+mj-lt"/>
              <a:buAutoNum type="arabicPeriod"/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Wingdings" pitchFamily="2" charset="2"/>
            </a:endParaRPr>
          </a:p>
          <a:p>
            <a:pPr marL="406400" lvl="2" indent="-227013">
              <a:buClr>
                <a:schemeClr val="accent4"/>
              </a:buClr>
              <a:buFont typeface="+mj-lt"/>
              <a:buAutoNum type="arabicPeriod"/>
            </a:pP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Enviar solicitud a la API mediante </a:t>
            </a:r>
            <a:r>
              <a:rPr lang="es-CL" sz="1300" dirty="0" err="1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requests.get</a:t>
            </a:r>
            <a:r>
              <a:rPr lang="es-CL" sz="1300" dirty="0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()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itchFamily="2" charset="2"/>
              </a:rPr>
              <a:t> indicando:</a:t>
            </a:r>
          </a:p>
          <a:p>
            <a:pPr marL="671513" lvl="3" indent="-131763">
              <a:buClr>
                <a:schemeClr val="accent4"/>
              </a:buClr>
            </a:pPr>
            <a:r>
              <a:rPr lang="es-CL" sz="1300" b="1" dirty="0" err="1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url</a:t>
            </a:r>
            <a:r>
              <a:rPr lang="es-CL" sz="1300" b="1" dirty="0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dirección del recurso + </a:t>
            </a:r>
            <a:r>
              <a:rPr lang="es-CL" sz="1300" b="1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string</a:t>
            </a:r>
            <a:r>
              <a:rPr lang="es-CL" sz="13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de </a:t>
            </a:r>
            <a:r>
              <a:rPr lang="es-CL" sz="1300" b="1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query</a:t>
            </a: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71513" lvl="3" indent="-131763">
              <a:buClr>
                <a:schemeClr val="accent4"/>
              </a:buClr>
            </a:pPr>
            <a:r>
              <a:rPr lang="es-CL" sz="1300" b="1" dirty="0" err="1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params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diccionario con nombres y valores de parámetros para personalizar peticiones a la API</a:t>
            </a:r>
          </a:p>
          <a:p>
            <a:pPr marL="671513" lvl="3" indent="-131763">
              <a:buClr>
                <a:schemeClr val="accent4"/>
              </a:buClr>
            </a:pPr>
            <a:r>
              <a:rPr lang="es-CL" sz="1300" b="1" dirty="0" err="1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headers</a:t>
            </a:r>
            <a:r>
              <a:rPr lang="es-CL" sz="1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diccionario de cabeceras HTTP pasadas a la API, por ejemplo para autenticación del usuario.</a:t>
            </a:r>
          </a:p>
          <a:p>
            <a:pPr marL="671513" lvl="1" indent="-131763">
              <a:buClr>
                <a:schemeClr val="accent4"/>
              </a:buClr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71513" lvl="1" indent="-131763">
              <a:buClr>
                <a:schemeClr val="accent4"/>
              </a:buClr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>
              <a:buClr>
                <a:schemeClr val="accent4"/>
              </a:buClr>
            </a:pPr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/>
            <a:endParaRPr lang="es-CL" sz="13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422435-F6F3-054A-B24B-A959D29F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88" y="244636"/>
            <a:ext cx="2783312" cy="18438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2A2C8D-3EB9-934A-A31E-A1CC9D202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77"/>
          <a:stretch/>
        </p:blipFill>
        <p:spPr>
          <a:xfrm>
            <a:off x="5984293" y="2086624"/>
            <a:ext cx="3047419" cy="13519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7E3D17-B6BB-6649-9C4B-2F7810E07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046" y="3617995"/>
            <a:ext cx="3018666" cy="13941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D8E5FD8-E9FC-1240-B21C-80F3CBE499F9}"/>
              </a:ext>
            </a:extLst>
          </p:cNvPr>
          <p:cNvSpPr/>
          <p:nvPr/>
        </p:nvSpPr>
        <p:spPr>
          <a:xfrm>
            <a:off x="5984293" y="2368710"/>
            <a:ext cx="3047419" cy="2030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</p:spTree>
    <p:extLst>
      <p:ext uri="{BB962C8B-B14F-4D97-AF65-F5344CB8AC3E}">
        <p14:creationId xmlns:p14="http://schemas.microsoft.com/office/powerpoint/2010/main" val="1268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8A7692-25D2-934D-A80D-B52E20C6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DATA EN LA WEB - API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7672-57D8-C647-8BBB-15AB34DB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6" y="717550"/>
            <a:ext cx="5473699" cy="4205288"/>
          </a:xfrm>
        </p:spPr>
        <p:txBody>
          <a:bodyPr>
            <a:noAutofit/>
          </a:bodyPr>
          <a:lstStyle/>
          <a:p>
            <a:pPr marL="179388" lvl="1" indent="-179388"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179388" lvl="1" indent="-179388">
              <a:buClr>
                <a:schemeClr val="accent4"/>
              </a:buClr>
            </a:pP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Resultado: objeto </a:t>
            </a:r>
            <a:r>
              <a:rPr lang="es-CL" sz="1400" b="1" dirty="0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response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que contiene los datos en formato JSON y la </a:t>
            </a:r>
            <a:r>
              <a:rPr lang="es-CL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metadata</a:t>
            </a:r>
            <a:r>
              <a:rPr lang="es-CL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</a:p>
          <a:p>
            <a:pPr marL="636588" lvl="2" indent="-179388">
              <a:buClr>
                <a:schemeClr val="accent4"/>
              </a:buClr>
            </a:pPr>
            <a:r>
              <a:rPr lang="es-CL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Método </a:t>
            </a:r>
            <a:r>
              <a:rPr lang="es-CL" dirty="0" err="1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response.json</a:t>
            </a:r>
            <a:r>
              <a:rPr lang="es-CL" dirty="0">
                <a:solidFill>
                  <a:srgbClr val="0432FF"/>
                </a:solidFill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() </a:t>
            </a:r>
            <a:r>
              <a:rPr lang="es-CL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permite acceder solamente a los datos.</a:t>
            </a:r>
          </a:p>
          <a:p>
            <a:pPr marL="636588" lvl="2" indent="-179388">
              <a:buClr>
                <a:schemeClr val="accent4"/>
              </a:buClr>
            </a:pPr>
            <a:r>
              <a:rPr lang="es-CL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Luego podemos transformar el objeto JSON en un </a:t>
            </a:r>
            <a:r>
              <a:rPr lang="es-CL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DataFrame</a:t>
            </a:r>
            <a:r>
              <a:rPr lang="es-CL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usando </a:t>
            </a:r>
            <a:r>
              <a:rPr lang="es-CL" dirty="0">
                <a:latin typeface="Courier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pandas.</a:t>
            </a:r>
          </a:p>
          <a:p>
            <a:pPr lvl="1"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>
              <a:buClr>
                <a:schemeClr val="accent4"/>
              </a:buClr>
            </a:pPr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1"/>
            <a:endParaRPr lang="es-CL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422435-F6F3-054A-B24B-A959D29F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88" y="244636"/>
            <a:ext cx="2783312" cy="18438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2A2C8D-3EB9-934A-A31E-A1CC9D202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77"/>
          <a:stretch/>
        </p:blipFill>
        <p:spPr>
          <a:xfrm>
            <a:off x="5984293" y="2086624"/>
            <a:ext cx="3047419" cy="13519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7E3D17-B6BB-6649-9C4B-2F7810E07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046" y="3617995"/>
            <a:ext cx="3018666" cy="13941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D8E5FD8-E9FC-1240-B21C-80F3CBE499F9}"/>
              </a:ext>
            </a:extLst>
          </p:cNvPr>
          <p:cNvSpPr/>
          <p:nvPr/>
        </p:nvSpPr>
        <p:spPr>
          <a:xfrm>
            <a:off x="5984293" y="2368710"/>
            <a:ext cx="3047419" cy="2030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</p:spTree>
    <p:extLst>
      <p:ext uri="{BB962C8B-B14F-4D97-AF65-F5344CB8AC3E}">
        <p14:creationId xmlns:p14="http://schemas.microsoft.com/office/powerpoint/2010/main" val="202090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/>
          <p:nvPr/>
        </p:nvSpPr>
        <p:spPr>
          <a:xfrm rot="-5400000" flipH="1">
            <a:off x="4370063" y="538181"/>
            <a:ext cx="403875" cy="2985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 txBox="1">
            <a:spLocks noGrp="1"/>
          </p:cNvSpPr>
          <p:nvPr>
            <p:ph type="title"/>
          </p:nvPr>
        </p:nvSpPr>
        <p:spPr>
          <a:xfrm>
            <a:off x="576649" y="1765875"/>
            <a:ext cx="7900086" cy="855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s-CL" sz="4000" dirty="0">
                <a:solidFill>
                  <a:srgbClr val="1C2B1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 </a:t>
            </a:r>
            <a:r>
              <a:rPr lang="es-CL" sz="4000" dirty="0" err="1">
                <a:solidFill>
                  <a:srgbClr val="1C2B1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Scrapping</a:t>
            </a:r>
            <a:endParaRPr sz="4000" dirty="0">
              <a:solidFill>
                <a:srgbClr val="1C2B1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7268-5B39-F542-98E5-3B162456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WEBSCRAPPING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FD1AA-D2F8-2942-AD2E-59C8DCA58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es-CL" dirty="0"/>
              <a:t>Automatización del proceso de búsqueda y extracción de datos de una página web.</a:t>
            </a:r>
          </a:p>
          <a:p>
            <a:pPr marL="125730" indent="0">
              <a:buNone/>
            </a:pPr>
            <a:endParaRPr lang="es-CL" dirty="0"/>
          </a:p>
          <a:p>
            <a:pPr marL="125730" indent="0">
              <a:buNone/>
            </a:pPr>
            <a:r>
              <a:rPr lang="es-CL" dirty="0"/>
              <a:t>¿Es legal? Sí</a:t>
            </a:r>
          </a:p>
          <a:p>
            <a:pPr marL="125730" indent="0">
              <a:buNone/>
            </a:pPr>
            <a:endParaRPr lang="es-CL" dirty="0"/>
          </a:p>
          <a:p>
            <a:pPr marL="125730" indent="0">
              <a:buNone/>
            </a:pPr>
            <a:r>
              <a:rPr lang="es-CL" dirty="0"/>
              <a:t>El </a:t>
            </a:r>
            <a:r>
              <a:rPr lang="es-CL" dirty="0" err="1"/>
              <a:t>scrapping</a:t>
            </a:r>
            <a:r>
              <a:rPr lang="es-CL" dirty="0"/>
              <a:t> aumenta el tráfico de un sitio web y puede causar  la caída del servidor. Por lo tanto, no todos los sitios permiten </a:t>
            </a:r>
            <a:r>
              <a:rPr lang="es-CL" dirty="0" err="1"/>
              <a:t>scrapping</a:t>
            </a:r>
            <a:r>
              <a:rPr lang="es-CL" dirty="0"/>
              <a:t>.</a:t>
            </a:r>
          </a:p>
          <a:p>
            <a:pPr marL="125730" indent="0">
              <a:buNone/>
            </a:pPr>
            <a:endParaRPr lang="es-CL" dirty="0"/>
          </a:p>
          <a:p>
            <a:pPr>
              <a:buFont typeface="Wingdings" pitchFamily="2" charset="2"/>
              <a:buChar char="è"/>
            </a:pPr>
            <a:r>
              <a:rPr lang="es-CL" dirty="0"/>
              <a:t>Ver </a:t>
            </a:r>
            <a:r>
              <a:rPr lang="es-CL" dirty="0" err="1">
                <a:latin typeface="Courier" pitchFamily="2" charset="0"/>
              </a:rPr>
              <a:t>robots.txt</a:t>
            </a:r>
            <a:endParaRPr lang="es-CL" dirty="0">
              <a:latin typeface="Courier" pitchFamily="2" charset="0"/>
            </a:endParaRPr>
          </a:p>
          <a:p>
            <a:pPr marL="492125" indent="0">
              <a:buNone/>
            </a:pPr>
            <a:r>
              <a:rPr lang="es-CL" b="1" dirty="0" err="1">
                <a:latin typeface="Avenir Black" panose="02000503020000020003" pitchFamily="2" charset="0"/>
              </a:rPr>
              <a:t>Ej</a:t>
            </a:r>
            <a:r>
              <a:rPr lang="es-CL" b="1" dirty="0">
                <a:latin typeface="Avenir Black" panose="02000503020000020003" pitchFamily="2" charset="0"/>
              </a:rPr>
              <a:t>:</a:t>
            </a:r>
            <a:r>
              <a:rPr lang="es-CL" dirty="0">
                <a:latin typeface="Courier" pitchFamily="2" charset="0"/>
              </a:rPr>
              <a:t> </a:t>
            </a:r>
            <a:r>
              <a:rPr lang="es-CL" dirty="0" err="1">
                <a:latin typeface="Courier" pitchFamily="2" charset="0"/>
              </a:rPr>
              <a:t>www.wikipedia.com</a:t>
            </a:r>
            <a:r>
              <a:rPr lang="es-CL" dirty="0">
                <a:latin typeface="Courier" pitchFamily="2" charset="0"/>
              </a:rPr>
              <a:t>/</a:t>
            </a:r>
            <a:r>
              <a:rPr lang="es-CL" dirty="0" err="1">
                <a:latin typeface="Courier" pitchFamily="2" charset="0"/>
              </a:rPr>
              <a:t>robots.txt</a:t>
            </a:r>
            <a:endParaRPr lang="es-C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7268-5B39-F542-98E5-3B162456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WEBSCRAPPING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FD1AA-D2F8-2942-AD2E-59C8DCA58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5730" indent="0">
              <a:buNone/>
            </a:pPr>
            <a:r>
              <a:rPr lang="es-CL" sz="1400" dirty="0"/>
              <a:t>Automatización del proceso de búsqueda y extracción de datos de una página web.</a:t>
            </a:r>
          </a:p>
          <a:p>
            <a:pPr marL="125730" indent="0">
              <a:buNone/>
            </a:pPr>
            <a:endParaRPr lang="es-CL" sz="1400" dirty="0"/>
          </a:p>
          <a:p>
            <a:pPr marL="468630" indent="-342900">
              <a:buAutoNum type="arabicPeriod"/>
            </a:pPr>
            <a:endParaRPr lang="es-CL" sz="1400" dirty="0"/>
          </a:p>
          <a:p>
            <a:pPr marL="468630" indent="-342900">
              <a:buAutoNum type="arabicPeriod"/>
            </a:pPr>
            <a:endParaRPr lang="es-CL" sz="1400" dirty="0"/>
          </a:p>
          <a:p>
            <a:pPr marL="468630" indent="-342900">
              <a:buAutoNum type="arabicPeriod"/>
            </a:pPr>
            <a:endParaRPr lang="es-CL" sz="1400" dirty="0"/>
          </a:p>
          <a:p>
            <a:pPr marL="468630" indent="-342900">
              <a:buAutoNum type="arabicPeriod"/>
            </a:pPr>
            <a:endParaRPr lang="es-CL" sz="1400" dirty="0"/>
          </a:p>
          <a:p>
            <a:pPr marL="468630" indent="-342900">
              <a:buAutoNum type="arabicPeriod"/>
            </a:pPr>
            <a:endParaRPr lang="es-CL" sz="1400" dirty="0"/>
          </a:p>
          <a:p>
            <a:pPr marL="125730" indent="0">
              <a:buNone/>
            </a:pPr>
            <a:endParaRPr lang="es-CL" sz="1400" dirty="0"/>
          </a:p>
          <a:p>
            <a:pPr marL="468630" indent="-342900">
              <a:buClr>
                <a:schemeClr val="accent2"/>
              </a:buClr>
              <a:buAutoNum type="arabicPeriod"/>
            </a:pPr>
            <a:r>
              <a:rPr lang="es-CL" sz="1400" dirty="0"/>
              <a:t>Inspeccionar la página web y su código HTML</a:t>
            </a:r>
          </a:p>
          <a:p>
            <a:pPr marL="468630" indent="-342900">
              <a:buClr>
                <a:schemeClr val="accent2"/>
              </a:buClr>
              <a:buAutoNum type="arabicPeriod"/>
            </a:pPr>
            <a:r>
              <a:rPr lang="es-CL" sz="1400" dirty="0"/>
              <a:t>Acceder a la URL de la página y bajar todo el código HTML </a:t>
            </a:r>
            <a:r>
              <a:rPr lang="es-CL" sz="1400" dirty="0">
                <a:sym typeface="Wingdings" pitchFamily="2" charset="2"/>
              </a:rPr>
              <a:t> </a:t>
            </a:r>
            <a:r>
              <a:rPr lang="es-CL" sz="1400" dirty="0" err="1">
                <a:latin typeface="Courier" pitchFamily="2" charset="0"/>
                <a:sym typeface="Wingdings" pitchFamily="2" charset="2"/>
              </a:rPr>
              <a:t>requests</a:t>
            </a:r>
            <a:endParaRPr lang="es-CL" sz="1400" dirty="0">
              <a:latin typeface="Courier" pitchFamily="2" charset="0"/>
            </a:endParaRPr>
          </a:p>
          <a:p>
            <a:pPr marL="468630" indent="-342900">
              <a:buClr>
                <a:schemeClr val="accent2"/>
              </a:buClr>
              <a:buAutoNum type="arabicPeriod"/>
            </a:pPr>
            <a:r>
              <a:rPr lang="es-CL" sz="1400" dirty="0"/>
              <a:t>Formatear el código HTML en un formato ”leíble” (</a:t>
            </a:r>
            <a:r>
              <a:rPr lang="es-CL" sz="1400" dirty="0" err="1"/>
              <a:t>parse</a:t>
            </a:r>
            <a:r>
              <a:rPr lang="es-CL" sz="1400" dirty="0"/>
              <a:t>)</a:t>
            </a:r>
          </a:p>
          <a:p>
            <a:pPr marL="468630" indent="-342900">
              <a:buClr>
                <a:schemeClr val="accent2"/>
              </a:buClr>
              <a:buAutoNum type="arabicPeriod"/>
            </a:pPr>
            <a:r>
              <a:rPr lang="es-CL" sz="1400" dirty="0"/>
              <a:t>Extraer información útil y guardarla en un formato estructurado </a:t>
            </a:r>
            <a:r>
              <a:rPr lang="es-CL" sz="1400" dirty="0">
                <a:sym typeface="Wingdings" pitchFamily="2" charset="2"/>
              </a:rPr>
              <a:t> </a:t>
            </a:r>
            <a:r>
              <a:rPr lang="es-CL" sz="1400" dirty="0" err="1">
                <a:latin typeface="Courier" pitchFamily="2" charset="0"/>
                <a:sym typeface="Wingdings" pitchFamily="2" charset="2"/>
              </a:rPr>
              <a:t>BeautifulSoup</a:t>
            </a:r>
            <a:endParaRPr lang="es-CL" sz="1400" dirty="0">
              <a:latin typeface="Courier" pitchFamily="2" charset="0"/>
            </a:endParaRPr>
          </a:p>
          <a:p>
            <a:pPr marL="468630" indent="-342900">
              <a:buClr>
                <a:schemeClr val="accent2"/>
              </a:buClr>
              <a:buAutoNum type="arabicPeriod"/>
            </a:pPr>
            <a:r>
              <a:rPr lang="es-CL" sz="1400" dirty="0"/>
              <a:t>Si la información está contenida en múltiples páginas del sitio, repetir pasos 2-4.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FA6C5F4-2DF0-414F-937B-FFAB8B84F658}"/>
              </a:ext>
            </a:extLst>
          </p:cNvPr>
          <p:cNvGrpSpPr/>
          <p:nvPr/>
        </p:nvGrpSpPr>
        <p:grpSpPr>
          <a:xfrm>
            <a:off x="1153293" y="1149451"/>
            <a:ext cx="6657207" cy="2017226"/>
            <a:chOff x="410343" y="1387576"/>
            <a:chExt cx="7542264" cy="22854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26952-C76C-4B4E-B39C-E85F5AFAF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3" t="38293"/>
            <a:stretch/>
          </p:blipFill>
          <p:spPr bwMode="auto">
            <a:xfrm>
              <a:off x="4181475" y="1924540"/>
              <a:ext cx="2486025" cy="10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1A42713-2F9E-D649-9E61-9328A8400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558"/>
            <a:stretch/>
          </p:blipFill>
          <p:spPr bwMode="auto">
            <a:xfrm>
              <a:off x="410343" y="1387577"/>
              <a:ext cx="3771132" cy="228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F26C1F5-FE34-2243-AB83-345E1D863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7" r="-353"/>
            <a:stretch/>
          </p:blipFill>
          <p:spPr bwMode="auto">
            <a:xfrm>
              <a:off x="6671109" y="1387576"/>
              <a:ext cx="1281498" cy="228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DBB04912-ACE3-584D-BD5D-4AFAD0C9680B}"/>
              </a:ext>
            </a:extLst>
          </p:cNvPr>
          <p:cNvSpPr/>
          <p:nvPr/>
        </p:nvSpPr>
        <p:spPr>
          <a:xfrm>
            <a:off x="1820183" y="1415534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b="1" dirty="0" err="1">
                <a:solidFill>
                  <a:srgbClr val="0432FF"/>
                </a:solidFill>
                <a:latin typeface="Courier" pitchFamily="2" charset="0"/>
                <a:sym typeface="Wingdings" pitchFamily="2" charset="2"/>
              </a:rPr>
              <a:t>requests.get</a:t>
            </a:r>
            <a:r>
              <a:rPr lang="es-CL" sz="1200" b="1" dirty="0">
                <a:solidFill>
                  <a:srgbClr val="0432FF"/>
                </a:solidFill>
                <a:latin typeface="Courier" pitchFamily="2" charset="0"/>
                <a:sym typeface="Wingdings" pitchFamily="2" charset="2"/>
              </a:rPr>
              <a:t>()</a:t>
            </a:r>
            <a:endParaRPr lang="es-CL" sz="1200" b="1" dirty="0">
              <a:solidFill>
                <a:srgbClr val="0432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1407AD-D479-E14F-AAE4-62D12AA3EE3C}"/>
              </a:ext>
            </a:extLst>
          </p:cNvPr>
          <p:cNvSpPr/>
          <p:nvPr/>
        </p:nvSpPr>
        <p:spPr>
          <a:xfrm>
            <a:off x="4882381" y="257554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b="1" dirty="0" err="1">
                <a:solidFill>
                  <a:srgbClr val="0432FF"/>
                </a:solidFill>
                <a:latin typeface="Courier" pitchFamily="2" charset="0"/>
                <a:sym typeface="Wingdings" pitchFamily="2" charset="2"/>
              </a:rPr>
              <a:t>BeautifulSoup</a:t>
            </a:r>
            <a:endParaRPr lang="es-CL" sz="12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0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3B6C-9ACC-E64D-87EB-E1BB6961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WEBSCRAPPING-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7A163-F146-984B-BC85-C766D8C8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s-CL" sz="1400" dirty="0"/>
              <a:t>HTML: lenguaje usado por navegadores web para representar y desplegar el contenido de un sitio web.</a:t>
            </a:r>
          </a:p>
          <a:p>
            <a:pPr>
              <a:buClr>
                <a:schemeClr val="accent4"/>
              </a:buClr>
            </a:pPr>
            <a:r>
              <a:rPr lang="es-CL" sz="1400" dirty="0"/>
              <a:t>Código HTML está definido por </a:t>
            </a:r>
            <a:r>
              <a:rPr lang="es-CL" sz="1400" dirty="0" err="1"/>
              <a:t>tags</a:t>
            </a:r>
            <a:r>
              <a:rPr lang="es-CL" sz="1400" dirty="0"/>
              <a:t>: &lt; &gt;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6B33AF-7E94-364B-9FB8-C68D9B7BF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r="22693"/>
          <a:stretch/>
        </p:blipFill>
        <p:spPr bwMode="auto">
          <a:xfrm>
            <a:off x="1044782" y="1470049"/>
            <a:ext cx="3892138" cy="33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DB3D2-9D22-F34C-B952-9CEF0FA0A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r="28210" b="76931"/>
          <a:stretch/>
        </p:blipFill>
        <p:spPr bwMode="auto">
          <a:xfrm>
            <a:off x="6313714" y="1160112"/>
            <a:ext cx="2686050" cy="6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85D80F3-C68D-9640-A7D9-DDE22BCF658D}"/>
              </a:ext>
            </a:extLst>
          </p:cNvPr>
          <p:cNvGrpSpPr/>
          <p:nvPr/>
        </p:nvGrpSpPr>
        <p:grpSpPr>
          <a:xfrm>
            <a:off x="6629400" y="1878505"/>
            <a:ext cx="2209800" cy="3044333"/>
            <a:chOff x="6321426" y="935843"/>
            <a:chExt cx="2686050" cy="370043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F572575-BD15-E343-8FDB-1354F9407B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22" t="39486"/>
            <a:stretch/>
          </p:blipFill>
          <p:spPr bwMode="auto">
            <a:xfrm>
              <a:off x="6321426" y="3010043"/>
              <a:ext cx="2686050" cy="162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C6D641A-19F2-4D44-BBF9-3974F154B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16" t="22806"/>
            <a:stretch/>
          </p:blipFill>
          <p:spPr bwMode="auto">
            <a:xfrm>
              <a:off x="6321426" y="935843"/>
              <a:ext cx="2686050" cy="207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1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marL="85723" indent="0" algn="r">
          <a:buNone/>
          <a:defRPr sz="1200" dirty="0" err="1"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7847</TotalTime>
  <Words>579</Words>
  <Application>Microsoft Macintosh PowerPoint</Application>
  <PresentationFormat>Presentación en pantalla (16:9)</PresentationFormat>
  <Paragraphs>99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4" baseType="lpstr">
      <vt:lpstr>Arial</vt:lpstr>
      <vt:lpstr>Avenir Black</vt:lpstr>
      <vt:lpstr>Calibri</vt:lpstr>
      <vt:lpstr>Calibri Light</vt:lpstr>
      <vt:lpstr>Century Gothic</vt:lpstr>
      <vt:lpstr>Courier</vt:lpstr>
      <vt:lpstr>Lato</vt:lpstr>
      <vt:lpstr>Lato Black</vt:lpstr>
      <vt:lpstr>Lato Light</vt:lpstr>
      <vt:lpstr>Lato Semibold</vt:lpstr>
      <vt:lpstr>Montserrat</vt:lpstr>
      <vt:lpstr>Montserrat SemiBold</vt:lpstr>
      <vt:lpstr>Wingdings</vt:lpstr>
      <vt:lpstr>Tema de Office</vt:lpstr>
      <vt:lpstr>APIs Y WEBSCRAPPING</vt:lpstr>
      <vt:lpstr>FUENTES DE DATOS</vt:lpstr>
      <vt:lpstr>DATA EN LA WEB</vt:lpstr>
      <vt:lpstr>DATA EN LA WEB - API</vt:lpstr>
      <vt:lpstr>DATA EN LA WEB - API</vt:lpstr>
      <vt:lpstr>Web Scrapping</vt:lpstr>
      <vt:lpstr>WEBSCRAPPING</vt:lpstr>
      <vt:lpstr>WEBSCRAPPING</vt:lpstr>
      <vt:lpstr>WEBSCRAPPING- HTML</vt:lpstr>
      <vt:lpstr>WEBSCRAPPING-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Aguirre</dc:creator>
  <cp:lastModifiedBy>Paula Aguirre</cp:lastModifiedBy>
  <cp:revision>25</cp:revision>
  <dcterms:created xsi:type="dcterms:W3CDTF">2021-06-23T16:21:49Z</dcterms:created>
  <dcterms:modified xsi:type="dcterms:W3CDTF">2022-08-30T01:31:15Z</dcterms:modified>
</cp:coreProperties>
</file>