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8" r:id="rId2"/>
    <p:sldId id="279" r:id="rId3"/>
    <p:sldId id="257" r:id="rId4"/>
    <p:sldId id="258" r:id="rId5"/>
    <p:sldId id="259" r:id="rId6"/>
    <p:sldId id="280" r:id="rId7"/>
    <p:sldId id="261" r:id="rId8"/>
    <p:sldId id="262" r:id="rId9"/>
    <p:sldId id="263" r:id="rId10"/>
    <p:sldId id="281" r:id="rId11"/>
    <p:sldId id="264" r:id="rId12"/>
    <p:sldId id="265" r:id="rId13"/>
    <p:sldId id="266" r:id="rId14"/>
    <p:sldId id="267" r:id="rId15"/>
    <p:sldId id="268" r:id="rId16"/>
    <p:sldId id="285" r:id="rId17"/>
    <p:sldId id="286" r:id="rId18"/>
    <p:sldId id="269" r:id="rId19"/>
    <p:sldId id="271" r:id="rId20"/>
    <p:sldId id="272" r:id="rId21"/>
    <p:sldId id="273" r:id="rId22"/>
    <p:sldId id="293" r:id="rId23"/>
    <p:sldId id="294" r:id="rId24"/>
    <p:sldId id="282" r:id="rId25"/>
    <p:sldId id="283" r:id="rId26"/>
    <p:sldId id="274" r:id="rId27"/>
    <p:sldId id="275" r:id="rId28"/>
    <p:sldId id="276" r:id="rId29"/>
    <p:sldId id="277" r:id="rId30"/>
    <p:sldId id="284" r:id="rId31"/>
    <p:sldId id="290" r:id="rId32"/>
    <p:sldId id="291" r:id="rId33"/>
    <p:sldId id="288" r:id="rId34"/>
    <p:sldId id="292" r:id="rId35"/>
  </p:sldIdLst>
  <p:sldSz cx="9144000" cy="6858000" type="screen4x3"/>
  <p:notesSz cx="6858000" cy="9144000"/>
  <p:defaultTextStyle>
    <a:defPPr>
      <a:defRPr lang="zh-TW"/>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9" d="100"/>
          <a:sy n="79" d="100"/>
        </p:scale>
        <p:origin x="1013"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A8433-2B68-4B79-92DD-6431743D4E2E}" type="datetimeFigureOut">
              <a:rPr lang="zh-TW" altLang="en-US" smtClean="0"/>
              <a:t>2022/7/23</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7A835-566B-415E-8D48-D0094302CA29}" type="slidenum">
              <a:rPr lang="zh-TW" altLang="en-US" smtClean="0"/>
              <a:t>‹#›</a:t>
            </a:fld>
            <a:endParaRPr lang="zh-TW" altLang="en-US"/>
          </a:p>
        </p:txBody>
      </p:sp>
    </p:spTree>
    <p:extLst>
      <p:ext uri="{BB962C8B-B14F-4D97-AF65-F5344CB8AC3E}">
        <p14:creationId xmlns:p14="http://schemas.microsoft.com/office/powerpoint/2010/main" val="17131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ybernetic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eriod"/>
            </a:pPr>
            <a:r>
              <a:rPr lang="en-US" altLang="zh-TW" sz="1200" b="0" i="0" kern="1200" dirty="0">
                <a:solidFill>
                  <a:schemeClr val="tx1"/>
                </a:solidFill>
                <a:effectLst/>
                <a:latin typeface="+mn-lt"/>
                <a:ea typeface="+mn-ea"/>
                <a:cs typeface="+mn-cs"/>
              </a:rPr>
              <a:t>Warren Sturgis McCulloch (November 16, 1898 – September 24, 1969) was an American neurophysiologist and </a:t>
            </a:r>
            <a:r>
              <a:rPr lang="en-US" altLang="zh-TW" sz="1200" b="0" i="0" u="none" strike="noStrike" kern="1200" dirty="0">
                <a:solidFill>
                  <a:schemeClr val="tx1"/>
                </a:solidFill>
                <a:effectLst/>
                <a:latin typeface="+mn-lt"/>
                <a:ea typeface="+mn-ea"/>
                <a:cs typeface="+mn-cs"/>
                <a:hlinkClick r:id="rId3" tooltip="Cybernetics"/>
              </a:rPr>
              <a:t>cybernetician</a:t>
            </a:r>
            <a:r>
              <a:rPr lang="en-US" altLang="zh-TW" sz="1200" b="0" i="0" kern="1200" dirty="0">
                <a:solidFill>
                  <a:schemeClr val="tx1"/>
                </a:solidFill>
                <a:effectLst/>
                <a:latin typeface="+mn-lt"/>
                <a:ea typeface="+mn-ea"/>
                <a:cs typeface="+mn-cs"/>
              </a:rPr>
              <a:t>, known for his work on the foundation for certain brain theories and his contribution to the cybernetics movement.</a:t>
            </a:r>
          </a:p>
          <a:p>
            <a:pPr marL="228600" indent="-228600">
              <a:buAutoNum type="arabicPeriod"/>
            </a:pPr>
            <a:r>
              <a:rPr lang="en-US" altLang="zh-TW" sz="1200" b="0" i="0" kern="1200" dirty="0">
                <a:solidFill>
                  <a:schemeClr val="tx1"/>
                </a:solidFill>
                <a:effectLst/>
                <a:latin typeface="+mn-lt"/>
                <a:ea typeface="+mn-ea"/>
                <a:cs typeface="+mn-cs"/>
              </a:rPr>
              <a:t>Walter Harry Pitts, Jr. (23 April 1923 – 14 May 1969) was a </a:t>
            </a:r>
            <a:r>
              <a:rPr lang="en-US" altLang="zh-TW" sz="1200" b="0" i="0" u="none" strike="noStrike" kern="1200" dirty="0">
                <a:solidFill>
                  <a:schemeClr val="tx1"/>
                </a:solidFill>
                <a:effectLst/>
                <a:latin typeface="+mn-lt"/>
                <a:ea typeface="+mn-ea"/>
                <a:cs typeface="+mn-cs"/>
              </a:rPr>
              <a:t>logician</a:t>
            </a:r>
            <a:r>
              <a:rPr lang="en-US" altLang="zh-TW" sz="1200" b="0" i="0" kern="1200" dirty="0">
                <a:solidFill>
                  <a:schemeClr val="tx1"/>
                </a:solidFill>
                <a:effectLst/>
                <a:latin typeface="+mn-lt"/>
                <a:ea typeface="+mn-ea"/>
                <a:cs typeface="+mn-cs"/>
              </a:rPr>
              <a:t> who worked in the field of </a:t>
            </a:r>
            <a:r>
              <a:rPr lang="en-US" altLang="zh-TW" sz="1200" b="0" i="0" u="none" strike="noStrike" kern="1200" dirty="0">
                <a:solidFill>
                  <a:schemeClr val="tx1"/>
                </a:solidFill>
                <a:effectLst/>
                <a:latin typeface="+mn-lt"/>
                <a:ea typeface="+mn-ea"/>
                <a:cs typeface="+mn-cs"/>
              </a:rPr>
              <a:t>computational neuroscience</a:t>
            </a:r>
            <a:r>
              <a:rPr lang="en-US" altLang="zh-TW" sz="1200" b="0" i="0" kern="1200" dirty="0">
                <a:solidFill>
                  <a:schemeClr val="tx1"/>
                </a:solidFill>
                <a:effectLst/>
                <a:latin typeface="+mn-lt"/>
                <a:ea typeface="+mn-ea"/>
                <a:cs typeface="+mn-cs"/>
              </a:rPr>
              <a:t>.</a:t>
            </a:r>
          </a:p>
          <a:p>
            <a:pPr marL="228600" indent="-228600">
              <a:buAutoNum type="arabicPeriod"/>
            </a:pPr>
            <a:r>
              <a:rPr lang="en-US" altLang="zh-TW" sz="1200" b="0" i="0" kern="1200" dirty="0">
                <a:solidFill>
                  <a:schemeClr val="tx1"/>
                </a:solidFill>
                <a:effectLst/>
                <a:latin typeface="+mn-lt"/>
                <a:ea typeface="+mn-ea"/>
                <a:cs typeface="+mn-cs"/>
              </a:rPr>
              <a:t>Frank Rosenblatt (July 11, 1928 – July 11, 1971) was an American psychologist notable in the field of </a:t>
            </a:r>
            <a:r>
              <a:rPr lang="en-US" altLang="zh-TW" sz="1200" b="0" i="0" u="sng" kern="1200" dirty="0">
                <a:solidFill>
                  <a:schemeClr val="tx1"/>
                </a:solidFill>
                <a:effectLst/>
                <a:latin typeface="+mn-lt"/>
                <a:ea typeface="+mn-ea"/>
                <a:cs typeface="+mn-cs"/>
              </a:rPr>
              <a:t>artificial intelligence</a:t>
            </a:r>
            <a:r>
              <a:rPr lang="en-US" altLang="zh-TW" sz="1200" b="0" i="0" kern="1200" dirty="0">
                <a:solidFill>
                  <a:schemeClr val="tx1"/>
                </a:solidFill>
                <a:effectLst/>
                <a:latin typeface="+mn-lt"/>
                <a:ea typeface="+mn-ea"/>
                <a:cs typeface="+mn-cs"/>
              </a:rPr>
              <a:t>. </a:t>
            </a:r>
          </a:p>
          <a:p>
            <a:pPr marL="228600" indent="-228600">
              <a:buAutoNum type="arabicPeriod"/>
            </a:pPr>
            <a:r>
              <a:rPr lang="zh-TW" altLang="en-US" sz="1200" b="0" i="0" kern="1200" dirty="0">
                <a:solidFill>
                  <a:schemeClr val="tx1"/>
                </a:solidFill>
                <a:effectLst/>
                <a:latin typeface="+mn-lt"/>
                <a:ea typeface="+mn-ea"/>
                <a:cs typeface="+mn-cs"/>
              </a:rPr>
              <a:t>唐納德</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赫布，（英語：</a:t>
            </a:r>
            <a:r>
              <a:rPr lang="en-US" altLang="zh-TW" sz="1200" b="0" i="0" kern="1200" dirty="0">
                <a:solidFill>
                  <a:schemeClr val="tx1"/>
                </a:solidFill>
                <a:effectLst/>
                <a:latin typeface="+mn-lt"/>
                <a:ea typeface="+mn-ea"/>
                <a:cs typeface="+mn-cs"/>
              </a:rPr>
              <a:t>Donald </a:t>
            </a:r>
            <a:r>
              <a:rPr lang="en-US" altLang="zh-TW" sz="1200" b="0" i="0" kern="1200" dirty="0" err="1">
                <a:solidFill>
                  <a:schemeClr val="tx1"/>
                </a:solidFill>
                <a:effectLst/>
                <a:latin typeface="+mn-lt"/>
                <a:ea typeface="+mn-ea"/>
                <a:cs typeface="+mn-cs"/>
              </a:rPr>
              <a:t>Olding</a:t>
            </a:r>
            <a:r>
              <a:rPr lang="en-US" altLang="zh-TW" sz="1200" b="0" i="0" kern="1200" dirty="0">
                <a:solidFill>
                  <a:schemeClr val="tx1"/>
                </a:solidFill>
                <a:effectLst/>
                <a:latin typeface="+mn-lt"/>
                <a:ea typeface="+mn-ea"/>
                <a:cs typeface="+mn-cs"/>
              </a:rPr>
              <a:t> Hebb</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1904</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7</a:t>
            </a:r>
            <a:r>
              <a:rPr lang="zh-TW" altLang="en-US" sz="1200" b="0" i="0" kern="1200" dirty="0">
                <a:solidFill>
                  <a:schemeClr val="tx1"/>
                </a:solidFill>
                <a:effectLst/>
                <a:latin typeface="+mn-lt"/>
                <a:ea typeface="+mn-ea"/>
                <a:cs typeface="+mn-cs"/>
              </a:rPr>
              <a:t>月</a:t>
            </a:r>
            <a:r>
              <a:rPr lang="en-US" altLang="zh-TW" sz="1200" b="0" i="0" kern="1200" dirty="0">
                <a:solidFill>
                  <a:schemeClr val="tx1"/>
                </a:solidFill>
                <a:effectLst/>
                <a:latin typeface="+mn-lt"/>
                <a:ea typeface="+mn-ea"/>
                <a:cs typeface="+mn-cs"/>
              </a:rPr>
              <a:t>22</a:t>
            </a:r>
            <a:r>
              <a:rPr lang="zh-TW" altLang="en-US" sz="1200" b="0" i="0" kern="1200" dirty="0">
                <a:solidFill>
                  <a:schemeClr val="tx1"/>
                </a:solidFill>
                <a:effectLst/>
                <a:latin typeface="+mn-lt"/>
                <a:ea typeface="+mn-ea"/>
                <a:cs typeface="+mn-cs"/>
              </a:rPr>
              <a:t>日－</a:t>
            </a:r>
            <a:r>
              <a:rPr lang="en-US" altLang="zh-TW" sz="1200" b="0" i="0" kern="1200" dirty="0">
                <a:solidFill>
                  <a:schemeClr val="tx1"/>
                </a:solidFill>
                <a:effectLst/>
                <a:latin typeface="+mn-lt"/>
                <a:ea typeface="+mn-ea"/>
                <a:cs typeface="+mn-cs"/>
              </a:rPr>
              <a:t>1985</a:t>
            </a:r>
            <a:r>
              <a:rPr lang="zh-TW" altLang="en-US" sz="1200" b="0" i="0" kern="1200" dirty="0">
                <a:solidFill>
                  <a:schemeClr val="tx1"/>
                </a:solidFill>
                <a:effectLst/>
                <a:latin typeface="+mn-lt"/>
                <a:ea typeface="+mn-ea"/>
                <a:cs typeface="+mn-cs"/>
              </a:rPr>
              <a:t>年</a:t>
            </a:r>
            <a:r>
              <a:rPr lang="en-US" altLang="zh-TW" sz="1200" b="0" i="0" kern="1200" dirty="0">
                <a:solidFill>
                  <a:schemeClr val="tx1"/>
                </a:solidFill>
                <a:effectLst/>
                <a:latin typeface="+mn-lt"/>
                <a:ea typeface="+mn-ea"/>
                <a:cs typeface="+mn-cs"/>
              </a:rPr>
              <a:t>8</a:t>
            </a:r>
            <a:r>
              <a:rPr lang="zh-TW" altLang="en-US" sz="1200" b="0" i="0" kern="1200" dirty="0">
                <a:solidFill>
                  <a:schemeClr val="tx1"/>
                </a:solidFill>
                <a:effectLst/>
                <a:latin typeface="+mn-lt"/>
                <a:ea typeface="+mn-ea"/>
                <a:cs typeface="+mn-cs"/>
              </a:rPr>
              <a:t>月</a:t>
            </a:r>
            <a:r>
              <a:rPr lang="en-US" altLang="zh-TW" sz="1200" b="0" i="0" kern="1200" dirty="0">
                <a:solidFill>
                  <a:schemeClr val="tx1"/>
                </a:solidFill>
                <a:effectLst/>
                <a:latin typeface="+mn-lt"/>
                <a:ea typeface="+mn-ea"/>
                <a:cs typeface="+mn-cs"/>
              </a:rPr>
              <a:t>20</a:t>
            </a:r>
            <a:r>
              <a:rPr lang="zh-TW" altLang="en-US" sz="1200" b="0" i="0" kern="1200" dirty="0">
                <a:solidFill>
                  <a:schemeClr val="tx1"/>
                </a:solidFill>
                <a:effectLst/>
                <a:latin typeface="+mn-lt"/>
                <a:ea typeface="+mn-ea"/>
                <a:cs typeface="+mn-cs"/>
              </a:rPr>
              <a:t>日），加拿大</a:t>
            </a:r>
            <a:r>
              <a:rPr lang="zh-TW" altLang="en-US" sz="1200" b="0" i="0" u="none" strike="noStrike" kern="1200" dirty="0">
                <a:solidFill>
                  <a:schemeClr val="tx1"/>
                </a:solidFill>
                <a:effectLst/>
                <a:latin typeface="+mn-lt"/>
                <a:ea typeface="+mn-ea"/>
                <a:cs typeface="+mn-cs"/>
              </a:rPr>
              <a:t>心理學家</a:t>
            </a:r>
            <a:r>
              <a:rPr lang="zh-TW" altLang="en-US" sz="1200" b="0" i="0" kern="1200" dirty="0">
                <a:solidFill>
                  <a:schemeClr val="tx1"/>
                </a:solidFill>
                <a:effectLst/>
                <a:latin typeface="+mn-lt"/>
                <a:ea typeface="+mn-ea"/>
                <a:cs typeface="+mn-cs"/>
              </a:rPr>
              <a:t>，在</a:t>
            </a:r>
            <a:r>
              <a:rPr lang="zh-TW" altLang="en-US" sz="1200" b="0" i="0" u="none" strike="noStrike" kern="1200" dirty="0">
                <a:solidFill>
                  <a:schemeClr val="tx1"/>
                </a:solidFill>
                <a:effectLst/>
                <a:latin typeface="+mn-lt"/>
                <a:ea typeface="+mn-ea"/>
                <a:cs typeface="+mn-cs"/>
              </a:rPr>
              <a:t>神經心理學</a:t>
            </a:r>
            <a:r>
              <a:rPr lang="zh-TW" altLang="en-US" sz="1200" b="0" i="0" kern="1200" dirty="0">
                <a:solidFill>
                  <a:schemeClr val="tx1"/>
                </a:solidFill>
                <a:effectLst/>
                <a:latin typeface="+mn-lt"/>
                <a:ea typeface="+mn-ea"/>
                <a:cs typeface="+mn-cs"/>
              </a:rPr>
              <a:t>領域有重要貢獻，致力於研究</a:t>
            </a:r>
            <a:r>
              <a:rPr lang="zh-TW" altLang="en-US" sz="1200" b="0" i="0" u="none" strike="noStrike" kern="1200" dirty="0">
                <a:solidFill>
                  <a:schemeClr val="tx1"/>
                </a:solidFill>
                <a:effectLst/>
                <a:latin typeface="+mn-lt"/>
                <a:ea typeface="+mn-ea"/>
                <a:cs typeface="+mn-cs"/>
              </a:rPr>
              <a:t>神經元</a:t>
            </a:r>
            <a:r>
              <a:rPr lang="zh-TW" altLang="en-US" sz="1200" b="0" i="0" kern="1200" dirty="0">
                <a:solidFill>
                  <a:schemeClr val="tx1"/>
                </a:solidFill>
                <a:effectLst/>
                <a:latin typeface="+mn-lt"/>
                <a:ea typeface="+mn-ea"/>
                <a:cs typeface="+mn-cs"/>
              </a:rPr>
              <a:t>在心理過程中的作用。他被認為是神經心理學與</a:t>
            </a:r>
            <a:r>
              <a:rPr lang="zh-TW" altLang="en-US" sz="1200" b="0" i="0" u="none" strike="noStrike" kern="1200" dirty="0">
                <a:solidFill>
                  <a:schemeClr val="tx1"/>
                </a:solidFill>
                <a:effectLst/>
                <a:latin typeface="+mn-lt"/>
                <a:ea typeface="+mn-ea"/>
                <a:cs typeface="+mn-cs"/>
              </a:rPr>
              <a:t>神經網絡</a:t>
            </a:r>
            <a:r>
              <a:rPr lang="zh-TW" altLang="en-US" sz="1200" b="0" i="0" kern="1200" dirty="0">
                <a:solidFill>
                  <a:schemeClr val="tx1"/>
                </a:solidFill>
                <a:effectLst/>
                <a:latin typeface="+mn-lt"/>
                <a:ea typeface="+mn-ea"/>
                <a:cs typeface="+mn-cs"/>
              </a:rPr>
              <a:t>之父。</a:t>
            </a:r>
            <a:endParaRPr lang="zh-TW" altLang="en-US" dirty="0"/>
          </a:p>
        </p:txBody>
      </p:sp>
      <p:sp>
        <p:nvSpPr>
          <p:cNvPr id="4" name="投影片編號版面配置區 3"/>
          <p:cNvSpPr>
            <a:spLocks noGrp="1"/>
          </p:cNvSpPr>
          <p:nvPr>
            <p:ph type="sldNum" sz="quarter" idx="5"/>
          </p:nvPr>
        </p:nvSpPr>
        <p:spPr/>
        <p:txBody>
          <a:bodyPr/>
          <a:lstStyle/>
          <a:p>
            <a:fld id="{24B7A835-566B-415E-8D48-D0094302CA29}" type="slidenum">
              <a:rPr lang="zh-TW" altLang="en-US" smtClean="0"/>
              <a:t>2</a:t>
            </a:fld>
            <a:endParaRPr lang="zh-TW" altLang="en-US"/>
          </a:p>
        </p:txBody>
      </p:sp>
    </p:spTree>
    <p:extLst>
      <p:ext uri="{BB962C8B-B14F-4D97-AF65-F5344CB8AC3E}">
        <p14:creationId xmlns:p14="http://schemas.microsoft.com/office/powerpoint/2010/main" val="293278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a:extLst>
              <a:ext uri="{FF2B5EF4-FFF2-40B4-BE49-F238E27FC236}">
                <a16:creationId xmlns:a16="http://schemas.microsoft.com/office/drawing/2014/main" id="{2324B598-501D-4FDD-B5E5-B5CD7781115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E7620F3-7715-49A2-81F7-FCE3A764F37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098CA6D6-5F03-4CAF-B820-7AD8A9F5EAB9}"/>
              </a:ext>
            </a:extLst>
          </p:cNvPr>
          <p:cNvSpPr>
            <a:spLocks noGrp="1" noChangeArrowheads="1"/>
          </p:cNvSpPr>
          <p:nvPr>
            <p:ph type="sldNum" sz="quarter" idx="12"/>
          </p:nvPr>
        </p:nvSpPr>
        <p:spPr>
          <a:ln/>
        </p:spPr>
        <p:txBody>
          <a:bodyPr/>
          <a:lstStyle>
            <a:lvl1pPr>
              <a:defRPr/>
            </a:lvl1pPr>
          </a:lstStyle>
          <a:p>
            <a:pPr>
              <a:defRPr/>
            </a:pPr>
            <a:fld id="{9FAA4B8F-9AC2-4F3E-8031-CB9F0698E1C9}" type="slidenum">
              <a:rPr lang="en-US" altLang="zh-TW"/>
              <a:pPr>
                <a:defRPr/>
              </a:pPr>
              <a:t>‹#›</a:t>
            </a:fld>
            <a:endParaRPr lang="en-US" altLang="zh-TW"/>
          </a:p>
        </p:txBody>
      </p:sp>
    </p:spTree>
    <p:extLst>
      <p:ext uri="{BB962C8B-B14F-4D97-AF65-F5344CB8AC3E}">
        <p14:creationId xmlns:p14="http://schemas.microsoft.com/office/powerpoint/2010/main" val="296366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B1669285-E507-49A8-B7C6-6B812E7D178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A20AF59-19CF-48A7-BDE0-B8A2D96E0F2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225E9C47-8181-41CA-9CAC-2E5C0149A082}"/>
              </a:ext>
            </a:extLst>
          </p:cNvPr>
          <p:cNvSpPr>
            <a:spLocks noGrp="1" noChangeArrowheads="1"/>
          </p:cNvSpPr>
          <p:nvPr>
            <p:ph type="sldNum" sz="quarter" idx="12"/>
          </p:nvPr>
        </p:nvSpPr>
        <p:spPr>
          <a:ln/>
        </p:spPr>
        <p:txBody>
          <a:bodyPr/>
          <a:lstStyle>
            <a:lvl1pPr>
              <a:defRPr/>
            </a:lvl1pPr>
          </a:lstStyle>
          <a:p>
            <a:pPr>
              <a:defRPr/>
            </a:pPr>
            <a:fld id="{8E1503F3-02B7-4E7F-805C-08A3D07D58E0}" type="slidenum">
              <a:rPr lang="en-US" altLang="zh-TW"/>
              <a:pPr>
                <a:defRPr/>
              </a:pPr>
              <a:t>‹#›</a:t>
            </a:fld>
            <a:endParaRPr lang="en-US" altLang="zh-TW"/>
          </a:p>
        </p:txBody>
      </p:sp>
    </p:spTree>
    <p:extLst>
      <p:ext uri="{BB962C8B-B14F-4D97-AF65-F5344CB8AC3E}">
        <p14:creationId xmlns:p14="http://schemas.microsoft.com/office/powerpoint/2010/main" val="1766366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87EA193E-1342-41EB-BC31-489E3608FA8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A7955DC4-B801-4716-BB3D-F1296CFA79D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A334B47D-4CCF-4C84-AD14-32CD743F3766}"/>
              </a:ext>
            </a:extLst>
          </p:cNvPr>
          <p:cNvSpPr>
            <a:spLocks noGrp="1" noChangeArrowheads="1"/>
          </p:cNvSpPr>
          <p:nvPr>
            <p:ph type="sldNum" sz="quarter" idx="12"/>
          </p:nvPr>
        </p:nvSpPr>
        <p:spPr>
          <a:ln/>
        </p:spPr>
        <p:txBody>
          <a:bodyPr/>
          <a:lstStyle>
            <a:lvl1pPr>
              <a:defRPr/>
            </a:lvl1pPr>
          </a:lstStyle>
          <a:p>
            <a:pPr>
              <a:defRPr/>
            </a:pPr>
            <a:fld id="{E8F57297-3F39-4EF3-BF74-E2B46146CD84}" type="slidenum">
              <a:rPr lang="en-US" altLang="zh-TW"/>
              <a:pPr>
                <a:defRPr/>
              </a:pPr>
              <a:t>‹#›</a:t>
            </a:fld>
            <a:endParaRPr lang="en-US" altLang="zh-TW"/>
          </a:p>
        </p:txBody>
      </p:sp>
    </p:spTree>
    <p:extLst>
      <p:ext uri="{BB962C8B-B14F-4D97-AF65-F5344CB8AC3E}">
        <p14:creationId xmlns:p14="http://schemas.microsoft.com/office/powerpoint/2010/main" val="335047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9D1CA7E3-7161-4AF1-B5A8-2ACDF662107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45A21D8D-A132-4359-8186-F8ABA08C0C6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C263ACEF-6BB7-4F75-AB52-D5D54A379EAA}"/>
              </a:ext>
            </a:extLst>
          </p:cNvPr>
          <p:cNvSpPr>
            <a:spLocks noGrp="1" noChangeArrowheads="1"/>
          </p:cNvSpPr>
          <p:nvPr>
            <p:ph type="sldNum" sz="quarter" idx="12"/>
          </p:nvPr>
        </p:nvSpPr>
        <p:spPr>
          <a:ln/>
        </p:spPr>
        <p:txBody>
          <a:bodyPr/>
          <a:lstStyle>
            <a:lvl1pPr>
              <a:defRPr/>
            </a:lvl1pPr>
          </a:lstStyle>
          <a:p>
            <a:pPr>
              <a:defRPr/>
            </a:pPr>
            <a:fld id="{5EB08229-0D7E-4F55-91CA-1DA673ACFF59}" type="slidenum">
              <a:rPr lang="en-US" altLang="zh-TW"/>
              <a:pPr>
                <a:defRPr/>
              </a:pPr>
              <a:t>‹#›</a:t>
            </a:fld>
            <a:endParaRPr lang="en-US" altLang="zh-TW"/>
          </a:p>
        </p:txBody>
      </p:sp>
    </p:spTree>
    <p:extLst>
      <p:ext uri="{BB962C8B-B14F-4D97-AF65-F5344CB8AC3E}">
        <p14:creationId xmlns:p14="http://schemas.microsoft.com/office/powerpoint/2010/main" val="26916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4BDCD4FA-B839-4CCE-A159-BFE6C7A2BEF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D3D91BAA-F117-4B6E-98DE-2F47E3E6138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8913F7E5-936C-4273-A05E-D490A1BE7FE9}"/>
              </a:ext>
            </a:extLst>
          </p:cNvPr>
          <p:cNvSpPr>
            <a:spLocks noGrp="1" noChangeArrowheads="1"/>
          </p:cNvSpPr>
          <p:nvPr>
            <p:ph type="sldNum" sz="quarter" idx="12"/>
          </p:nvPr>
        </p:nvSpPr>
        <p:spPr>
          <a:ln/>
        </p:spPr>
        <p:txBody>
          <a:bodyPr/>
          <a:lstStyle>
            <a:lvl1pPr>
              <a:defRPr/>
            </a:lvl1pPr>
          </a:lstStyle>
          <a:p>
            <a:pPr>
              <a:defRPr/>
            </a:pPr>
            <a:fld id="{EAE55F45-5E00-4DEC-9A6B-837EDBA696C3}" type="slidenum">
              <a:rPr lang="en-US" altLang="zh-TW"/>
              <a:pPr>
                <a:defRPr/>
              </a:pPr>
              <a:t>‹#›</a:t>
            </a:fld>
            <a:endParaRPr lang="en-US" altLang="zh-TW"/>
          </a:p>
        </p:txBody>
      </p:sp>
    </p:spTree>
    <p:extLst>
      <p:ext uri="{BB962C8B-B14F-4D97-AF65-F5344CB8AC3E}">
        <p14:creationId xmlns:p14="http://schemas.microsoft.com/office/powerpoint/2010/main" val="277725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E7265C6D-B148-4615-80D5-4F5D71CC0B1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C81B495B-F660-4BB4-960B-30BB13F6B37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176AF3AB-44CF-47DE-9B62-7E4593F312CF}"/>
              </a:ext>
            </a:extLst>
          </p:cNvPr>
          <p:cNvSpPr>
            <a:spLocks noGrp="1" noChangeArrowheads="1"/>
          </p:cNvSpPr>
          <p:nvPr>
            <p:ph type="sldNum" sz="quarter" idx="12"/>
          </p:nvPr>
        </p:nvSpPr>
        <p:spPr>
          <a:ln/>
        </p:spPr>
        <p:txBody>
          <a:bodyPr/>
          <a:lstStyle>
            <a:lvl1pPr>
              <a:defRPr/>
            </a:lvl1pPr>
          </a:lstStyle>
          <a:p>
            <a:pPr>
              <a:defRPr/>
            </a:pPr>
            <a:fld id="{40376F94-653B-43BB-80A3-9BE0097B544F}" type="slidenum">
              <a:rPr lang="en-US" altLang="zh-TW"/>
              <a:pPr>
                <a:defRPr/>
              </a:pPr>
              <a:t>‹#›</a:t>
            </a:fld>
            <a:endParaRPr lang="en-US" altLang="zh-TW"/>
          </a:p>
        </p:txBody>
      </p:sp>
    </p:spTree>
    <p:extLst>
      <p:ext uri="{BB962C8B-B14F-4D97-AF65-F5344CB8AC3E}">
        <p14:creationId xmlns:p14="http://schemas.microsoft.com/office/powerpoint/2010/main" val="407745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7969E5CA-F791-4C0D-BA16-95F483AAD40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05E18CD4-6E1D-44BF-A5CE-492B48F30C8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8A4CB86B-B80D-488E-92EA-B0007A58239A}"/>
              </a:ext>
            </a:extLst>
          </p:cNvPr>
          <p:cNvSpPr>
            <a:spLocks noGrp="1" noChangeArrowheads="1"/>
          </p:cNvSpPr>
          <p:nvPr>
            <p:ph type="sldNum" sz="quarter" idx="12"/>
          </p:nvPr>
        </p:nvSpPr>
        <p:spPr>
          <a:ln/>
        </p:spPr>
        <p:txBody>
          <a:bodyPr/>
          <a:lstStyle>
            <a:lvl1pPr>
              <a:defRPr/>
            </a:lvl1pPr>
          </a:lstStyle>
          <a:p>
            <a:pPr>
              <a:defRPr/>
            </a:pPr>
            <a:fld id="{DC253A67-B04D-4C72-B5C9-265EFA2BC0B2}" type="slidenum">
              <a:rPr lang="en-US" altLang="zh-TW"/>
              <a:pPr>
                <a:defRPr/>
              </a:pPr>
              <a:t>‹#›</a:t>
            </a:fld>
            <a:endParaRPr lang="en-US" altLang="zh-TW"/>
          </a:p>
        </p:txBody>
      </p:sp>
    </p:spTree>
    <p:extLst>
      <p:ext uri="{BB962C8B-B14F-4D97-AF65-F5344CB8AC3E}">
        <p14:creationId xmlns:p14="http://schemas.microsoft.com/office/powerpoint/2010/main" val="323675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82661D22-E3FA-4B29-9229-6CDE3F860E7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8F942DC8-8D9C-40FF-A5A6-A8C758482E7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E2788527-47F3-45D6-A6DF-D212BB096DE7}"/>
              </a:ext>
            </a:extLst>
          </p:cNvPr>
          <p:cNvSpPr>
            <a:spLocks noGrp="1" noChangeArrowheads="1"/>
          </p:cNvSpPr>
          <p:nvPr>
            <p:ph type="sldNum" sz="quarter" idx="12"/>
          </p:nvPr>
        </p:nvSpPr>
        <p:spPr>
          <a:ln/>
        </p:spPr>
        <p:txBody>
          <a:bodyPr/>
          <a:lstStyle>
            <a:lvl1pPr>
              <a:defRPr/>
            </a:lvl1pPr>
          </a:lstStyle>
          <a:p>
            <a:pPr>
              <a:defRPr/>
            </a:pPr>
            <a:fld id="{368DC6B6-43DA-4F3E-9D85-06569BCEF02C}" type="slidenum">
              <a:rPr lang="en-US" altLang="zh-TW"/>
              <a:pPr>
                <a:defRPr/>
              </a:pPr>
              <a:t>‹#›</a:t>
            </a:fld>
            <a:endParaRPr lang="en-US" altLang="zh-TW"/>
          </a:p>
        </p:txBody>
      </p:sp>
    </p:spTree>
    <p:extLst>
      <p:ext uri="{BB962C8B-B14F-4D97-AF65-F5344CB8AC3E}">
        <p14:creationId xmlns:p14="http://schemas.microsoft.com/office/powerpoint/2010/main" val="986797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0C6A070-7B93-4C9B-BB3A-884A1D64FA0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DFA986CC-B635-4CAA-9510-9320C02F360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3E95AAF8-D606-41F5-A696-2DE4DA5EC1FD}"/>
              </a:ext>
            </a:extLst>
          </p:cNvPr>
          <p:cNvSpPr>
            <a:spLocks noGrp="1" noChangeArrowheads="1"/>
          </p:cNvSpPr>
          <p:nvPr>
            <p:ph type="sldNum" sz="quarter" idx="12"/>
          </p:nvPr>
        </p:nvSpPr>
        <p:spPr>
          <a:ln/>
        </p:spPr>
        <p:txBody>
          <a:bodyPr/>
          <a:lstStyle>
            <a:lvl1pPr>
              <a:defRPr/>
            </a:lvl1pPr>
          </a:lstStyle>
          <a:p>
            <a:pPr>
              <a:defRPr/>
            </a:pPr>
            <a:fld id="{0427360D-BBFB-49A9-926F-E6898E4FA722}" type="slidenum">
              <a:rPr lang="en-US" altLang="zh-TW"/>
              <a:pPr>
                <a:defRPr/>
              </a:pPr>
              <a:t>‹#›</a:t>
            </a:fld>
            <a:endParaRPr lang="en-US" altLang="zh-TW"/>
          </a:p>
        </p:txBody>
      </p:sp>
    </p:spTree>
    <p:extLst>
      <p:ext uri="{BB962C8B-B14F-4D97-AF65-F5344CB8AC3E}">
        <p14:creationId xmlns:p14="http://schemas.microsoft.com/office/powerpoint/2010/main" val="171333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678A8ACA-CB35-4B74-A3BC-21C3E4E461FE}"/>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72B81B1F-28EA-4151-ABE7-FB69D7CC3A9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8A810F22-2113-4019-A185-37D98323229D}"/>
              </a:ext>
            </a:extLst>
          </p:cNvPr>
          <p:cNvSpPr>
            <a:spLocks noGrp="1" noChangeArrowheads="1"/>
          </p:cNvSpPr>
          <p:nvPr>
            <p:ph type="sldNum" sz="quarter" idx="12"/>
          </p:nvPr>
        </p:nvSpPr>
        <p:spPr>
          <a:ln/>
        </p:spPr>
        <p:txBody>
          <a:bodyPr/>
          <a:lstStyle>
            <a:lvl1pPr>
              <a:defRPr/>
            </a:lvl1pPr>
          </a:lstStyle>
          <a:p>
            <a:pPr>
              <a:defRPr/>
            </a:pPr>
            <a:fld id="{2A3D42B6-7135-4AD4-B5E0-032BF24532B0}" type="slidenum">
              <a:rPr lang="en-US" altLang="zh-TW"/>
              <a:pPr>
                <a:defRPr/>
              </a:pPr>
              <a:t>‹#›</a:t>
            </a:fld>
            <a:endParaRPr lang="en-US" altLang="zh-TW"/>
          </a:p>
        </p:txBody>
      </p:sp>
    </p:spTree>
    <p:extLst>
      <p:ext uri="{BB962C8B-B14F-4D97-AF65-F5344CB8AC3E}">
        <p14:creationId xmlns:p14="http://schemas.microsoft.com/office/powerpoint/2010/main" val="130858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419F79E4-968F-4155-B2F5-BD0D08D40BE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80C15059-EEDB-49B5-870B-F4897F50BAA9}"/>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CBA09258-BB83-4C9B-B699-382BF96F5910}"/>
              </a:ext>
            </a:extLst>
          </p:cNvPr>
          <p:cNvSpPr>
            <a:spLocks noGrp="1" noChangeArrowheads="1"/>
          </p:cNvSpPr>
          <p:nvPr>
            <p:ph type="sldNum" sz="quarter" idx="12"/>
          </p:nvPr>
        </p:nvSpPr>
        <p:spPr>
          <a:ln/>
        </p:spPr>
        <p:txBody>
          <a:bodyPr/>
          <a:lstStyle>
            <a:lvl1pPr>
              <a:defRPr/>
            </a:lvl1pPr>
          </a:lstStyle>
          <a:p>
            <a:pPr>
              <a:defRPr/>
            </a:pPr>
            <a:fld id="{0110636E-D452-4B29-9CB5-9F6AE1EC5AF0}" type="slidenum">
              <a:rPr lang="en-US" altLang="zh-TW"/>
              <a:pPr>
                <a:defRPr/>
              </a:pPr>
              <a:t>‹#›</a:t>
            </a:fld>
            <a:endParaRPr lang="en-US" altLang="zh-TW"/>
          </a:p>
        </p:txBody>
      </p:sp>
    </p:spTree>
    <p:extLst>
      <p:ext uri="{BB962C8B-B14F-4D97-AF65-F5344CB8AC3E}">
        <p14:creationId xmlns:p14="http://schemas.microsoft.com/office/powerpoint/2010/main" val="404726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0ABD3A7-5847-4D2D-A4A5-FDA3B197856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a:extLst>
              <a:ext uri="{FF2B5EF4-FFF2-40B4-BE49-F238E27FC236}">
                <a16:creationId xmlns:a16="http://schemas.microsoft.com/office/drawing/2014/main" id="{075E2701-E5AD-4CC1-9E05-DF12B048B874}"/>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28" name="Rectangle 4">
            <a:extLst>
              <a:ext uri="{FF2B5EF4-FFF2-40B4-BE49-F238E27FC236}">
                <a16:creationId xmlns:a16="http://schemas.microsoft.com/office/drawing/2014/main" id="{D58E96EF-774B-46C2-BC2B-3CE563D616E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TW"/>
          </a:p>
        </p:txBody>
      </p:sp>
      <p:sp>
        <p:nvSpPr>
          <p:cNvPr id="1029" name="Rectangle 5">
            <a:extLst>
              <a:ext uri="{FF2B5EF4-FFF2-40B4-BE49-F238E27FC236}">
                <a16:creationId xmlns:a16="http://schemas.microsoft.com/office/drawing/2014/main" id="{55C81721-2F62-4B52-8839-223AB37435E7}"/>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TW"/>
          </a:p>
        </p:txBody>
      </p:sp>
      <p:sp>
        <p:nvSpPr>
          <p:cNvPr id="1030" name="Rectangle 6">
            <a:extLst>
              <a:ext uri="{FF2B5EF4-FFF2-40B4-BE49-F238E27FC236}">
                <a16:creationId xmlns:a16="http://schemas.microsoft.com/office/drawing/2014/main" id="{4A671894-F03F-492A-B46B-5816705D05FC}"/>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1981ED9D-B8E6-4631-BE90-8F786A24D47E}"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2pPr>
      <a:lvl3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3pPr>
      <a:lvl4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4pPr>
      <a:lvl5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8.wmf"/></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44.wmf"/><Relationship Id="rId2" Type="http://schemas.openxmlformats.org/officeDocument/2006/relationships/slideLayout" Target="../slideLayouts/slideLayout2.xml"/><Relationship Id="rId16" Type="http://schemas.openxmlformats.org/officeDocument/2006/relationships/image" Target="../media/image46.wmf"/><Relationship Id="rId1" Type="http://schemas.openxmlformats.org/officeDocument/2006/relationships/vmlDrawing" Target="../drawings/vmlDrawing9.vml"/><Relationship Id="rId6" Type="http://schemas.openxmlformats.org/officeDocument/2006/relationships/image" Target="../media/image41.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28.bin"/><Relationship Id="rId14" Type="http://schemas.openxmlformats.org/officeDocument/2006/relationships/image" Target="../media/image45.wmf"/></Relationships>
</file>

<file path=ppt/slides/_rels/slide13.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37.bin"/><Relationship Id="rId18" Type="http://schemas.openxmlformats.org/officeDocument/2006/relationships/image" Target="../media/image54.wmf"/><Relationship Id="rId3" Type="http://schemas.openxmlformats.org/officeDocument/2006/relationships/oleObject" Target="../embeddings/oleObject32.bin"/><Relationship Id="rId21" Type="http://schemas.openxmlformats.org/officeDocument/2006/relationships/oleObject" Target="../embeddings/oleObject41.bin"/><Relationship Id="rId7" Type="http://schemas.openxmlformats.org/officeDocument/2006/relationships/oleObject" Target="../embeddings/oleObject34.bin"/><Relationship Id="rId12" Type="http://schemas.openxmlformats.org/officeDocument/2006/relationships/image" Target="../media/image51.wmf"/><Relationship Id="rId17"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10.vml"/><Relationship Id="rId6" Type="http://schemas.openxmlformats.org/officeDocument/2006/relationships/image" Target="../media/image48.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50.wmf"/><Relationship Id="rId19" Type="http://schemas.openxmlformats.org/officeDocument/2006/relationships/oleObject" Target="../embeddings/oleObject40.bin"/><Relationship Id="rId4" Type="http://schemas.openxmlformats.org/officeDocument/2006/relationships/image" Target="../media/image47.wmf"/><Relationship Id="rId9" Type="http://schemas.openxmlformats.org/officeDocument/2006/relationships/oleObject" Target="../embeddings/oleObject35.bin"/><Relationship Id="rId14" Type="http://schemas.openxmlformats.org/officeDocument/2006/relationships/image" Target="../media/image52.wmf"/><Relationship Id="rId22" Type="http://schemas.openxmlformats.org/officeDocument/2006/relationships/image" Target="../media/image56.wmf"/></Relationships>
</file>

<file path=ppt/slides/_rels/slide14.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8.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45.bin"/><Relationship Id="rId14" Type="http://schemas.openxmlformats.org/officeDocument/2006/relationships/image" Target="../media/image62.wmf"/></Relationships>
</file>

<file path=ppt/slides/_rels/slide15.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7.wmf"/><Relationship Id="rId2" Type="http://schemas.openxmlformats.org/officeDocument/2006/relationships/slideLayout" Target="../slideLayouts/slideLayout2.xml"/><Relationship Id="rId16" Type="http://schemas.openxmlformats.org/officeDocument/2006/relationships/image" Target="../media/image69.wmf"/><Relationship Id="rId1" Type="http://schemas.openxmlformats.org/officeDocument/2006/relationships/vmlDrawing" Target="../drawings/vmlDrawing12.vml"/><Relationship Id="rId6" Type="http://schemas.openxmlformats.org/officeDocument/2006/relationships/image" Target="../media/image64.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1.bin"/><Relationship Id="rId14" Type="http://schemas.openxmlformats.org/officeDocument/2006/relationships/image" Target="../media/image6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1.wmf"/><Relationship Id="rId5" Type="http://schemas.openxmlformats.org/officeDocument/2006/relationships/oleObject" Target="../embeddings/oleObject56.bin"/><Relationship Id="rId4" Type="http://schemas.openxmlformats.org/officeDocument/2006/relationships/image" Target="../media/image70.wmf"/></Relationships>
</file>

<file path=ppt/slides/_rels/slide1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3.wmf"/><Relationship Id="rId5" Type="http://schemas.openxmlformats.org/officeDocument/2006/relationships/oleObject" Target="../embeddings/oleObject58.bin"/><Relationship Id="rId4" Type="http://schemas.openxmlformats.org/officeDocument/2006/relationships/image" Target="../media/image72.wmf"/><Relationship Id="rId9" Type="http://schemas.openxmlformats.org/officeDocument/2006/relationships/image" Target="../media/image68.png"/></Relationships>
</file>

<file path=ppt/slides/_rels/slide1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68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5.jpeg"/><Relationship Id="rId4" Type="http://schemas.openxmlformats.org/officeDocument/2006/relationships/image" Target="../media/image74.png"/><Relationship Id="rId9" Type="http://schemas.openxmlformats.org/officeDocument/2006/relationships/image" Target="../media/image78.png"/></Relationships>
</file>

<file path=ppt/slides/_rels/slide19.xml.rels><?xml version="1.0" encoding="UTF-8" standalone="yes"?>
<Relationships xmlns="http://schemas.openxmlformats.org/package/2006/relationships"><Relationship Id="rId3" Type="http://schemas.openxmlformats.org/officeDocument/2006/relationships/image" Target="../media/image770.png"/><Relationship Id="rId2" Type="http://schemas.openxmlformats.org/officeDocument/2006/relationships/image" Target="../media/image760.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0.png"/></Relationships>
</file>

<file path=ppt/slides/_rels/slide2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86.wmf"/></Relationships>
</file>

<file path=ppt/slides/_rels/slide2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90.wmf"/><Relationship Id="rId5" Type="http://schemas.openxmlformats.org/officeDocument/2006/relationships/oleObject" Target="../embeddings/oleObject61.bin"/><Relationship Id="rId4" Type="http://schemas.openxmlformats.org/officeDocument/2006/relationships/image" Target="../media/image89.wmf"/><Relationship Id="rId9" Type="http://schemas.openxmlformats.org/officeDocument/2006/relationships/image" Target="../media/image92.png"/></Relationships>
</file>

<file path=ppt/slides/_rels/slide27.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69.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oleObject" Target="../embeddings/oleObject68.bin"/><Relationship Id="rId2" Type="http://schemas.openxmlformats.org/officeDocument/2006/relationships/slideLayout" Target="../slideLayouts/slideLayout2.xml"/><Relationship Id="rId16" Type="http://schemas.openxmlformats.org/officeDocument/2006/relationships/image" Target="../media/image98.wmf"/><Relationship Id="rId1" Type="http://schemas.openxmlformats.org/officeDocument/2006/relationships/vmlDrawing" Target="../drawings/vmlDrawing17.vml"/><Relationship Id="rId6" Type="http://schemas.openxmlformats.org/officeDocument/2006/relationships/image" Target="../media/image94.wmf"/><Relationship Id="rId11" Type="http://schemas.openxmlformats.org/officeDocument/2006/relationships/image" Target="../media/image96.wmf"/><Relationship Id="rId5" Type="http://schemas.openxmlformats.org/officeDocument/2006/relationships/oleObject" Target="../embeddings/oleObject64.bin"/><Relationship Id="rId15" Type="http://schemas.openxmlformats.org/officeDocument/2006/relationships/oleObject" Target="../embeddings/oleObject70.bin"/><Relationship Id="rId10" Type="http://schemas.openxmlformats.org/officeDocument/2006/relationships/oleObject" Target="../embeddings/oleObject67.bin"/><Relationship Id="rId4" Type="http://schemas.openxmlformats.org/officeDocument/2006/relationships/image" Target="../media/image93.wmf"/><Relationship Id="rId9" Type="http://schemas.openxmlformats.org/officeDocument/2006/relationships/oleObject" Target="../embeddings/oleObject66.bin"/><Relationship Id="rId14" Type="http://schemas.openxmlformats.org/officeDocument/2006/relationships/image" Target="../media/image9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99.wmf"/></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0.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2.bin"/><Relationship Id="rId1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4.wmf"/><Relationship Id="rId9" Type="http://schemas.openxmlformats.org/officeDocument/2006/relationships/image" Target="../media/image8.png"/><Relationship Id="rId1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5.bin"/><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wmf"/></Relationships>
</file>

<file path=ppt/slides/_rels/slide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1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2.png"/><Relationship Id="rId4" Type="http://schemas.openxmlformats.org/officeDocument/2006/relationships/image" Target="../media/image2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11.bin"/><Relationship Id="rId4" Type="http://schemas.openxmlformats.org/officeDocument/2006/relationships/image" Target="../media/image23.wmf"/></Relationships>
</file>

<file path=ppt/slides/_rels/slide8.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17.bin"/><Relationship Id="rId18" Type="http://schemas.openxmlformats.org/officeDocument/2006/relationships/image" Target="../media/image32.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9.wmf"/><Relationship Id="rId17"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31.wmf"/><Relationship Id="rId1" Type="http://schemas.openxmlformats.org/officeDocument/2006/relationships/vmlDrawing" Target="../drawings/vmlDrawing6.vml"/><Relationship Id="rId6" Type="http://schemas.openxmlformats.org/officeDocument/2006/relationships/image" Target="../media/image26.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5.bin"/><Relationship Id="rId14" Type="http://schemas.openxmlformats.org/officeDocument/2006/relationships/image" Target="../media/image30.wmf"/></Relationships>
</file>

<file path=ppt/slides/_rels/slide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4.wmf"/><Relationship Id="rId11" Type="http://schemas.openxmlformats.org/officeDocument/2006/relationships/image" Target="../media/image37.png"/><Relationship Id="rId5" Type="http://schemas.openxmlformats.org/officeDocument/2006/relationships/oleObject" Target="../embeddings/oleObject21.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090B50F-5F88-46C1-87A4-F6C18C637388}"/>
              </a:ext>
            </a:extLst>
          </p:cNvPr>
          <p:cNvSpPr>
            <a:spLocks noGrp="1" noChangeArrowheads="1"/>
          </p:cNvSpPr>
          <p:nvPr>
            <p:ph type="ctrTitle"/>
          </p:nvPr>
        </p:nvSpPr>
        <p:spPr>
          <a:xfrm>
            <a:off x="685800" y="2286000"/>
            <a:ext cx="7772400" cy="1143000"/>
          </a:xfrm>
        </p:spPr>
        <p:txBody>
          <a:bodyPr/>
          <a:lstStyle/>
          <a:p>
            <a:pPr eaLnBrk="1" hangingPunct="1"/>
            <a:r>
              <a:rPr lang="zh-TW" altLang="en-US" sz="6600">
                <a:ea typeface="華康隸書體" charset="-120"/>
              </a:rPr>
              <a:t>第二章</a:t>
            </a:r>
          </a:p>
        </p:txBody>
      </p:sp>
      <p:sp>
        <p:nvSpPr>
          <p:cNvPr id="2051" name="Rectangle 3">
            <a:extLst>
              <a:ext uri="{FF2B5EF4-FFF2-40B4-BE49-F238E27FC236}">
                <a16:creationId xmlns:a16="http://schemas.microsoft.com/office/drawing/2014/main" id="{AE5CBBAB-D75C-43F2-B89F-E202D96BCB9F}"/>
              </a:ext>
            </a:extLst>
          </p:cNvPr>
          <p:cNvSpPr>
            <a:spLocks noGrp="1" noChangeArrowheads="1"/>
          </p:cNvSpPr>
          <p:nvPr>
            <p:ph type="subTitle" idx="1"/>
          </p:nvPr>
        </p:nvSpPr>
        <p:spPr/>
        <p:txBody>
          <a:bodyPr/>
          <a:lstStyle/>
          <a:p>
            <a:pPr eaLnBrk="1" hangingPunct="1"/>
            <a:r>
              <a:rPr lang="zh-TW" altLang="en-US" sz="4400">
                <a:ea typeface="華康隸書體" charset="-120"/>
              </a:rPr>
              <a:t>感知機</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FE39FB-1179-439B-A15E-B3099B08ED3A}"/>
              </a:ext>
            </a:extLst>
          </p:cNvPr>
          <p:cNvSpPr>
            <a:spLocks noGrp="1" noChangeArrowheads="1"/>
          </p:cNvSpPr>
          <p:nvPr>
            <p:ph type="title"/>
          </p:nvPr>
        </p:nvSpPr>
        <p:spPr/>
        <p:txBody>
          <a:bodyPr/>
          <a:lstStyle/>
          <a:p>
            <a:pPr eaLnBrk="1" hangingPunct="1"/>
            <a:r>
              <a:rPr lang="zh-TW" altLang="en-US" b="1">
                <a:ea typeface="細明體" panose="02020509000000000000" pitchFamily="49" charset="-120"/>
              </a:rPr>
              <a:t>範例</a:t>
            </a:r>
            <a:r>
              <a:rPr lang="en-US" altLang="zh-TW" b="1">
                <a:ea typeface="細明體" panose="02020509000000000000" pitchFamily="49" charset="-120"/>
              </a:rPr>
              <a:t>2.1</a:t>
            </a:r>
            <a:r>
              <a:rPr lang="zh-TW" altLang="en-US" b="1">
                <a:ea typeface="細明體" panose="02020509000000000000" pitchFamily="49" charset="-120"/>
              </a:rPr>
              <a:t>：感知機</a:t>
            </a:r>
            <a:r>
              <a:rPr lang="zh-TW" altLang="en-US">
                <a:ea typeface="細明體" panose="02020509000000000000" pitchFamily="49" charset="-120"/>
              </a:rPr>
              <a:t> </a:t>
            </a:r>
            <a:r>
              <a:rPr lang="en-US" altLang="zh-TW"/>
              <a:t>(2)</a:t>
            </a:r>
          </a:p>
        </p:txBody>
      </p:sp>
      <p:sp>
        <p:nvSpPr>
          <p:cNvPr id="11267" name="Rectangle 3">
            <a:extLst>
              <a:ext uri="{FF2B5EF4-FFF2-40B4-BE49-F238E27FC236}">
                <a16:creationId xmlns:a16="http://schemas.microsoft.com/office/drawing/2014/main" id="{C5297846-2E29-4FEF-A08A-D5C13DAF9281}"/>
              </a:ext>
            </a:extLst>
          </p:cNvPr>
          <p:cNvSpPr>
            <a:spLocks noGrp="1" noChangeArrowheads="1"/>
          </p:cNvSpPr>
          <p:nvPr>
            <p:ph type="body" idx="1"/>
          </p:nvPr>
        </p:nvSpPr>
        <p:spPr/>
        <p:txBody>
          <a:bodyPr/>
          <a:lstStyle/>
          <a:p>
            <a:pPr eaLnBrk="1" hangingPunct="1">
              <a:lnSpc>
                <a:spcPct val="90000"/>
              </a:lnSpc>
            </a:pPr>
            <a:r>
              <a:rPr lang="en-US" altLang="zh-TW" sz="2800">
                <a:ea typeface="細明體" panose="02020509000000000000" pitchFamily="49" charset="-120"/>
              </a:rPr>
              <a:t> </a:t>
            </a:r>
            <a:r>
              <a:rPr lang="zh-TW" altLang="en-US" sz="2400">
                <a:latin typeface="細明體" panose="02020509000000000000" pitchFamily="49" charset="-120"/>
                <a:ea typeface="細明體" panose="02020509000000000000" pitchFamily="49" charset="-120"/>
              </a:rPr>
              <a:t>假設當初學習率</a:t>
            </a:r>
            <a:r>
              <a:rPr lang="zh-TW" altLang="en-US" sz="2400">
                <a:ea typeface="細明體" panose="02020509000000000000" pitchFamily="49" charset="-120"/>
              </a:rPr>
              <a:t> </a:t>
            </a:r>
            <a:r>
              <a:rPr lang="zh-TW" altLang="en-US" sz="2400">
                <a:ea typeface="細明體" panose="02020509000000000000" pitchFamily="49" charset="-120"/>
                <a:sym typeface="Symbol" panose="05050102010706020507" pitchFamily="18" charset="2"/>
              </a:rPr>
              <a:t></a:t>
            </a:r>
            <a:r>
              <a:rPr lang="zh-TW" altLang="en-US" sz="2400">
                <a:ea typeface="細明體" panose="02020509000000000000" pitchFamily="49" charset="-120"/>
              </a:rPr>
              <a:t> </a:t>
            </a:r>
            <a:r>
              <a:rPr lang="zh-TW" altLang="en-US" sz="2400">
                <a:latin typeface="細明體" panose="02020509000000000000" pitchFamily="49" charset="-120"/>
                <a:ea typeface="細明體" panose="02020509000000000000" pitchFamily="49" charset="-120"/>
              </a:rPr>
              <a:t>設定為</a:t>
            </a:r>
            <a:r>
              <a:rPr lang="zh-TW" altLang="en-US" sz="2400">
                <a:ea typeface="細明體" panose="02020509000000000000" pitchFamily="49" charset="-120"/>
              </a:rPr>
              <a:t> </a:t>
            </a:r>
            <a:r>
              <a:rPr lang="en-US" altLang="zh-TW" sz="2400">
                <a:ea typeface="細明體" panose="02020509000000000000" pitchFamily="49" charset="-120"/>
              </a:rPr>
              <a:t>0.1</a:t>
            </a:r>
            <a:r>
              <a:rPr lang="zh-TW" altLang="en-US" sz="2400">
                <a:latin typeface="細明體" panose="02020509000000000000" pitchFamily="49" charset="-120"/>
                <a:ea typeface="細明體" panose="02020509000000000000" pitchFamily="49" charset="-120"/>
              </a:rPr>
              <a:t>，那麼的修正量會不同：</a:t>
            </a:r>
            <a:r>
              <a:rPr lang="zh-TW" altLang="en-US" sz="2400"/>
              <a:t> </a:t>
            </a:r>
          </a:p>
          <a:p>
            <a:pPr eaLnBrk="1" hangingPunct="1">
              <a:lnSpc>
                <a:spcPct val="90000"/>
              </a:lnSpc>
            </a:pPr>
            <a:endParaRPr lang="zh-TW" altLang="en-US" sz="2400"/>
          </a:p>
          <a:p>
            <a:pPr eaLnBrk="1" hangingPunct="1">
              <a:lnSpc>
                <a:spcPct val="90000"/>
              </a:lnSpc>
            </a:pPr>
            <a:endParaRPr lang="zh-TW" altLang="en-US" sz="2400">
              <a:latin typeface="細明體" panose="02020509000000000000" pitchFamily="49" charset="-120"/>
              <a:ea typeface="細明體" panose="02020509000000000000" pitchFamily="49" charset="-120"/>
            </a:endParaRPr>
          </a:p>
          <a:p>
            <a:pPr eaLnBrk="1" hangingPunct="1">
              <a:lnSpc>
                <a:spcPct val="90000"/>
              </a:lnSpc>
            </a:pPr>
            <a:endParaRPr lang="zh-TW" altLang="en-US" sz="2400">
              <a:latin typeface="細明體" panose="02020509000000000000" pitchFamily="49" charset="-120"/>
              <a:ea typeface="細明體" panose="02020509000000000000" pitchFamily="49" charset="-120"/>
            </a:endParaRPr>
          </a:p>
          <a:p>
            <a:pPr eaLnBrk="1" hangingPunct="1">
              <a:lnSpc>
                <a:spcPct val="90000"/>
              </a:lnSpc>
            </a:pPr>
            <a:endParaRPr lang="zh-TW" altLang="en-US" sz="2400">
              <a:latin typeface="細明體" panose="02020509000000000000" pitchFamily="49" charset="-120"/>
              <a:ea typeface="細明體" panose="02020509000000000000" pitchFamily="49" charset="-120"/>
            </a:endParaRPr>
          </a:p>
          <a:p>
            <a:pPr eaLnBrk="1" hangingPunct="1">
              <a:lnSpc>
                <a:spcPct val="90000"/>
              </a:lnSpc>
            </a:pPr>
            <a:r>
              <a:rPr lang="zh-TW" altLang="en-US" sz="2400">
                <a:latin typeface="細明體" panose="02020509000000000000" pitchFamily="49" charset="-120"/>
                <a:ea typeface="細明體" panose="02020509000000000000" pitchFamily="49" charset="-120"/>
              </a:rPr>
              <a:t>此時若將相同的輸入測試此新的鍵結值向量，會發現期望輸出值為</a:t>
            </a:r>
            <a:r>
              <a:rPr lang="zh-TW" altLang="en-US" sz="2400">
                <a:ea typeface="細明體" panose="02020509000000000000" pitchFamily="49" charset="-120"/>
              </a:rPr>
              <a:t> </a:t>
            </a:r>
            <a:r>
              <a:rPr lang="en-US" altLang="zh-TW" sz="2400">
                <a:ea typeface="細明體" panose="02020509000000000000" pitchFamily="49" charset="-120"/>
              </a:rPr>
              <a:t>-1</a:t>
            </a:r>
            <a:r>
              <a:rPr lang="zh-TW" altLang="en-US" sz="2400">
                <a:latin typeface="細明體" panose="02020509000000000000" pitchFamily="49" charset="-120"/>
                <a:ea typeface="細明體" panose="02020509000000000000" pitchFamily="49" charset="-120"/>
              </a:rPr>
              <a:t>，但感知機輸出值為</a:t>
            </a:r>
            <a:r>
              <a:rPr lang="zh-TW" altLang="en-US" sz="2400">
                <a:ea typeface="細明體" panose="02020509000000000000" pitchFamily="49" charset="-120"/>
              </a:rPr>
              <a:t> </a:t>
            </a:r>
            <a:r>
              <a:rPr lang="en-US" altLang="zh-TW" sz="2400">
                <a:ea typeface="細明體" panose="02020509000000000000" pitchFamily="49" charset="-120"/>
              </a:rPr>
              <a:t>1</a:t>
            </a:r>
            <a:r>
              <a:rPr lang="zh-TW" altLang="en-US" sz="2400">
                <a:latin typeface="細明體" panose="02020509000000000000" pitchFamily="49" charset="-120"/>
                <a:ea typeface="細明體" panose="02020509000000000000" pitchFamily="49" charset="-120"/>
              </a:rPr>
              <a:t>，分類錯誤，因此仍需修正感知機的鍵結值向量。</a:t>
            </a:r>
          </a:p>
          <a:p>
            <a:pPr eaLnBrk="1" hangingPunct="1">
              <a:lnSpc>
                <a:spcPct val="90000"/>
              </a:lnSpc>
            </a:pPr>
            <a:r>
              <a:rPr lang="zh-TW" altLang="en-US" sz="2400">
                <a:latin typeface="細明體" panose="02020509000000000000" pitchFamily="49" charset="-120"/>
                <a:ea typeface="細明體" panose="02020509000000000000" pitchFamily="49" charset="-120"/>
              </a:rPr>
              <a:t>也就是說，感知機的學習過程並不保證一次就學會；有時更會發生為了學新的輸入卻將原先已正確分類的資料給誤判了。</a:t>
            </a:r>
            <a:endParaRPr lang="zh-TW" altLang="en-US" sz="2400"/>
          </a:p>
        </p:txBody>
      </p:sp>
      <p:sp>
        <p:nvSpPr>
          <p:cNvPr id="11268" name="Rectangle 5">
            <a:extLst>
              <a:ext uri="{FF2B5EF4-FFF2-40B4-BE49-F238E27FC236}">
                <a16:creationId xmlns:a16="http://schemas.microsoft.com/office/drawing/2014/main" id="{DAAC51D7-0DD6-4A78-AEFF-918CEBDAA86C}"/>
              </a:ext>
            </a:extLst>
          </p:cNvPr>
          <p:cNvSpPr>
            <a:spLocks noChangeArrowheads="1"/>
          </p:cNvSpPr>
          <p:nvPr/>
        </p:nvSpPr>
        <p:spPr bwMode="auto">
          <a:xfrm>
            <a:off x="3090863" y="31099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11269" name="Object 4">
            <a:extLst>
              <a:ext uri="{FF2B5EF4-FFF2-40B4-BE49-F238E27FC236}">
                <a16:creationId xmlns:a16="http://schemas.microsoft.com/office/drawing/2014/main" id="{F0809250-CF37-4474-AFA1-1C6962A2C530}"/>
              </a:ext>
            </a:extLst>
          </p:cNvPr>
          <p:cNvGraphicFramePr>
            <a:graphicFrameLocks noChangeAspect="1"/>
          </p:cNvGraphicFramePr>
          <p:nvPr/>
        </p:nvGraphicFramePr>
        <p:xfrm>
          <a:off x="1676400" y="2667000"/>
          <a:ext cx="4910138" cy="1057275"/>
        </p:xfrm>
        <a:graphic>
          <a:graphicData uri="http://schemas.openxmlformats.org/presentationml/2006/ole">
            <mc:AlternateContent xmlns:mc="http://schemas.openxmlformats.org/markup-compatibility/2006">
              <mc:Choice xmlns:v="urn:schemas-microsoft-com:vml" Requires="v">
                <p:oleObj spid="_x0000_s11289" r:id="rId3" imgW="2959100" imgH="635000" progId="Equation.3">
                  <p:embed/>
                </p:oleObj>
              </mc:Choice>
              <mc:Fallback>
                <p:oleObj r:id="rId3" imgW="2959100" imgH="635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667000"/>
                        <a:ext cx="49101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23838CF-20E3-40C6-BF28-C049F510162E}"/>
              </a:ext>
            </a:extLst>
          </p:cNvPr>
          <p:cNvSpPr>
            <a:spLocks noGrp="1" noChangeArrowheads="1"/>
          </p:cNvSpPr>
          <p:nvPr>
            <p:ph type="title"/>
          </p:nvPr>
        </p:nvSpPr>
        <p:spPr>
          <a:xfrm>
            <a:off x="609600" y="0"/>
            <a:ext cx="7772400" cy="762000"/>
          </a:xfrm>
        </p:spPr>
        <p:txBody>
          <a:bodyPr/>
          <a:lstStyle/>
          <a:p>
            <a:pPr eaLnBrk="1" hangingPunct="1"/>
            <a:r>
              <a:rPr lang="en-US" altLang="zh-TW">
                <a:ea typeface="細明體" panose="02020509000000000000" pitchFamily="49" charset="-120"/>
              </a:rPr>
              <a:t>2.4	Widrow-Hoff </a:t>
            </a:r>
            <a:r>
              <a:rPr lang="zh-TW" altLang="en-US">
                <a:ea typeface="細明體" panose="02020509000000000000" pitchFamily="49" charset="-120"/>
              </a:rPr>
              <a:t>法則</a:t>
            </a:r>
            <a:r>
              <a:rPr lang="zh-TW" altLang="en-US"/>
              <a:t> </a:t>
            </a:r>
            <a:r>
              <a:rPr lang="en-US" altLang="zh-TW"/>
              <a:t>(1)</a:t>
            </a:r>
          </a:p>
        </p:txBody>
      </p:sp>
      <p:sp>
        <p:nvSpPr>
          <p:cNvPr id="12291" name="Rectangle 3">
            <a:extLst>
              <a:ext uri="{FF2B5EF4-FFF2-40B4-BE49-F238E27FC236}">
                <a16:creationId xmlns:a16="http://schemas.microsoft.com/office/drawing/2014/main" id="{46C0B6E1-1EAC-4660-8AEA-C2E9B1DC3FFD}"/>
              </a:ext>
            </a:extLst>
          </p:cNvPr>
          <p:cNvSpPr>
            <a:spLocks noGrp="1" noChangeArrowheads="1"/>
          </p:cNvSpPr>
          <p:nvPr>
            <p:ph type="body" idx="1"/>
          </p:nvPr>
        </p:nvSpPr>
        <p:spPr>
          <a:xfrm>
            <a:off x="609600" y="762000"/>
            <a:ext cx="7772400" cy="4114800"/>
          </a:xfrm>
        </p:spPr>
        <p:txBody>
          <a:bodyPr/>
          <a:lstStyle/>
          <a:p>
            <a:pPr algn="just" eaLnBrk="1" hangingPunct="1"/>
            <a:r>
              <a:rPr lang="zh-TW" altLang="en-US" sz="2400" dirty="0">
                <a:ea typeface="細明體" panose="02020509000000000000" pitchFamily="49" charset="-120"/>
              </a:rPr>
              <a:t>此種由 </a:t>
            </a:r>
            <a:r>
              <a:rPr lang="en-US" altLang="zh-TW" sz="2400" dirty="0" err="1">
                <a:ea typeface="細明體" panose="02020509000000000000" pitchFamily="49" charset="-120"/>
              </a:rPr>
              <a:t>Widrow</a:t>
            </a:r>
            <a:r>
              <a:rPr lang="en-US" altLang="zh-TW" sz="2400" dirty="0">
                <a:ea typeface="細明體" panose="02020509000000000000" pitchFamily="49" charset="-120"/>
              </a:rPr>
              <a:t> </a:t>
            </a:r>
            <a:r>
              <a:rPr lang="zh-TW" altLang="en-US" sz="2400" dirty="0">
                <a:ea typeface="細明體" panose="02020509000000000000" pitchFamily="49" charset="-120"/>
              </a:rPr>
              <a:t>和 </a:t>
            </a:r>
            <a:r>
              <a:rPr lang="en-US" altLang="zh-TW" sz="2400" dirty="0">
                <a:ea typeface="細明體" panose="02020509000000000000" pitchFamily="49" charset="-120"/>
              </a:rPr>
              <a:t>Hoff </a:t>
            </a:r>
            <a:r>
              <a:rPr lang="zh-TW" altLang="en-US" sz="2400" dirty="0">
                <a:ea typeface="細明體" panose="02020509000000000000" pitchFamily="49" charset="-120"/>
              </a:rPr>
              <a:t>於</a:t>
            </a:r>
            <a:r>
              <a:rPr lang="en-US" altLang="zh-TW" sz="2400" dirty="0">
                <a:ea typeface="細明體" panose="02020509000000000000" pitchFamily="49" charset="-120"/>
              </a:rPr>
              <a:t>1960</a:t>
            </a:r>
            <a:r>
              <a:rPr lang="zh-TW" altLang="en-US" sz="2400" dirty="0">
                <a:ea typeface="細明體" panose="02020509000000000000" pitchFamily="49" charset="-120"/>
              </a:rPr>
              <a:t>年提出訓練所謂“適應線性元件” </a:t>
            </a:r>
            <a:r>
              <a:rPr lang="en-US" altLang="zh-TW" sz="2400" dirty="0">
                <a:ea typeface="細明體" panose="02020509000000000000" pitchFamily="49" charset="-120"/>
              </a:rPr>
              <a:t>(Adaptive Linear Element </a:t>
            </a:r>
            <a:r>
              <a:rPr lang="zh-TW" altLang="en-US" sz="2400" dirty="0">
                <a:ea typeface="細明體" panose="02020509000000000000" pitchFamily="49" charset="-120"/>
              </a:rPr>
              <a:t>簡稱為 </a:t>
            </a:r>
            <a:r>
              <a:rPr lang="en-US" altLang="zh-TW" sz="2400" dirty="0">
                <a:ea typeface="細明體" panose="02020509000000000000" pitchFamily="49" charset="-120"/>
              </a:rPr>
              <a:t>Adaline) </a:t>
            </a:r>
            <a:r>
              <a:rPr lang="zh-TW" altLang="en-US" sz="2400" dirty="0">
                <a:ea typeface="細明體" panose="02020509000000000000" pitchFamily="49" charset="-120"/>
              </a:rPr>
              <a:t>的學習規則，被稱做 </a:t>
            </a:r>
            <a:r>
              <a:rPr lang="en-US" altLang="zh-TW" sz="2400" dirty="0" err="1">
                <a:ea typeface="細明體" panose="02020509000000000000" pitchFamily="49" charset="-120"/>
              </a:rPr>
              <a:t>Widrow</a:t>
            </a:r>
            <a:r>
              <a:rPr lang="en-US" altLang="zh-TW" sz="2400" dirty="0">
                <a:ea typeface="細明體" panose="02020509000000000000" pitchFamily="49" charset="-120"/>
              </a:rPr>
              <a:t>-Hoff </a:t>
            </a:r>
            <a:r>
              <a:rPr lang="zh-TW" altLang="en-US" sz="2400" dirty="0">
                <a:ea typeface="細明體" panose="02020509000000000000" pitchFamily="49" charset="-120"/>
              </a:rPr>
              <a:t>法則或最小均方誤差法 。</a:t>
            </a:r>
          </a:p>
          <a:p>
            <a:pPr algn="just" eaLnBrk="1" hangingPunct="1"/>
            <a:r>
              <a:rPr lang="zh-TW" altLang="en-US" sz="2400" dirty="0">
                <a:ea typeface="細明體" panose="02020509000000000000" pitchFamily="49" charset="-120"/>
              </a:rPr>
              <a:t>基本上 </a:t>
            </a:r>
            <a:r>
              <a:rPr lang="en-US" altLang="zh-TW" sz="2400" dirty="0">
                <a:ea typeface="細明體" panose="02020509000000000000" pitchFamily="49" charset="-120"/>
              </a:rPr>
              <a:t>Adaline </a:t>
            </a:r>
            <a:r>
              <a:rPr lang="zh-TW" altLang="en-US" sz="2400" dirty="0">
                <a:ea typeface="細明體" panose="02020509000000000000" pitchFamily="49" charset="-120"/>
              </a:rPr>
              <a:t>和感知機的架構是一樣的，主要的差別在於訓練法則的不同，感知機的訓練目標是減少分類錯誤，而 </a:t>
            </a:r>
            <a:r>
              <a:rPr lang="en-US" altLang="zh-TW" sz="2400" dirty="0">
                <a:ea typeface="細明體" panose="02020509000000000000" pitchFamily="49" charset="-120"/>
              </a:rPr>
              <a:t>Adaline </a:t>
            </a:r>
            <a:r>
              <a:rPr lang="zh-TW" altLang="en-US" sz="2400" dirty="0">
                <a:ea typeface="細明體" panose="02020509000000000000" pitchFamily="49" charset="-120"/>
              </a:rPr>
              <a:t>是減少類神經元的真實輸出與期望輸出間的均方誤差。</a:t>
            </a:r>
            <a:r>
              <a:rPr lang="zh-TW" altLang="en-US" dirty="0"/>
              <a:t> </a:t>
            </a:r>
          </a:p>
        </p:txBody>
      </p:sp>
      <p:pic>
        <p:nvPicPr>
          <p:cNvPr id="12292" name="Picture 4" descr="E:\教材\類神經網路\FIG2\FIG2-6.BMP">
            <a:extLst>
              <a:ext uri="{FF2B5EF4-FFF2-40B4-BE49-F238E27FC236}">
                <a16:creationId xmlns:a16="http://schemas.microsoft.com/office/drawing/2014/main" id="{4E40F9AC-4804-4E5F-8FC9-47013644D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81400"/>
            <a:ext cx="471487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5">
            <a:extLst>
              <a:ext uri="{FF2B5EF4-FFF2-40B4-BE49-F238E27FC236}">
                <a16:creationId xmlns:a16="http://schemas.microsoft.com/office/drawing/2014/main" id="{E9ACA69E-F310-4C8D-9A45-04F69235783F}"/>
              </a:ext>
            </a:extLst>
          </p:cNvPr>
          <p:cNvSpPr txBox="1">
            <a:spLocks noChangeArrowheads="1"/>
          </p:cNvSpPr>
          <p:nvPr/>
        </p:nvSpPr>
        <p:spPr bwMode="auto">
          <a:xfrm>
            <a:off x="2667000" y="6096000"/>
            <a:ext cx="442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2.6</a:t>
            </a:r>
            <a:r>
              <a:rPr lang="zh-TW" altLang="en-US" sz="2400">
                <a:ea typeface="細明體" panose="02020509000000000000" pitchFamily="49" charset="-120"/>
              </a:rPr>
              <a:t>：</a:t>
            </a:r>
            <a:r>
              <a:rPr lang="en-US" altLang="zh-TW" sz="2400">
                <a:ea typeface="細明體" panose="02020509000000000000" pitchFamily="49" charset="-120"/>
              </a:rPr>
              <a:t>Adaline </a:t>
            </a:r>
            <a:r>
              <a:rPr lang="zh-TW" altLang="en-US" sz="2400">
                <a:ea typeface="細明體" panose="02020509000000000000" pitchFamily="49" charset="-120"/>
              </a:rPr>
              <a:t>之架構方塊圖。</a:t>
            </a:r>
            <a:r>
              <a:rPr lang="zh-TW" altLang="en-US" sz="2400"/>
              <a:t>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536D3E2-6850-4021-9B4F-1C715FF42F30}"/>
              </a:ext>
            </a:extLst>
          </p:cNvPr>
          <p:cNvSpPr>
            <a:spLocks noGrp="1" noChangeArrowheads="1"/>
          </p:cNvSpPr>
          <p:nvPr>
            <p:ph type="title"/>
          </p:nvPr>
        </p:nvSpPr>
        <p:spPr/>
        <p:txBody>
          <a:bodyPr/>
          <a:lstStyle/>
          <a:p>
            <a:pPr eaLnBrk="1" hangingPunct="1"/>
            <a:r>
              <a:rPr lang="en-US" altLang="zh-TW">
                <a:ea typeface="細明體" panose="02020509000000000000" pitchFamily="49" charset="-120"/>
              </a:rPr>
              <a:t>2.4	Widrow-Hoff </a:t>
            </a:r>
            <a:r>
              <a:rPr lang="zh-TW" altLang="en-US">
                <a:ea typeface="細明體" panose="02020509000000000000" pitchFamily="49" charset="-120"/>
              </a:rPr>
              <a:t>法則</a:t>
            </a:r>
            <a:r>
              <a:rPr lang="zh-TW" altLang="en-US"/>
              <a:t> </a:t>
            </a:r>
            <a:r>
              <a:rPr lang="en-US" altLang="zh-TW"/>
              <a:t>(2)</a:t>
            </a:r>
          </a:p>
        </p:txBody>
      </p:sp>
      <p:sp>
        <p:nvSpPr>
          <p:cNvPr id="13315" name="Rectangle 3">
            <a:extLst>
              <a:ext uri="{FF2B5EF4-FFF2-40B4-BE49-F238E27FC236}">
                <a16:creationId xmlns:a16="http://schemas.microsoft.com/office/drawing/2014/main" id="{837454F3-4AE5-4DCA-AD32-4AE7C6B5FA94}"/>
              </a:ext>
            </a:extLst>
          </p:cNvPr>
          <p:cNvSpPr>
            <a:spLocks noGrp="1" noChangeArrowheads="1"/>
          </p:cNvSpPr>
          <p:nvPr>
            <p:ph type="body" idx="1"/>
          </p:nvPr>
        </p:nvSpPr>
        <p:spPr/>
        <p:txBody>
          <a:bodyPr/>
          <a:lstStyle/>
          <a:p>
            <a:pPr algn="just" eaLnBrk="1" hangingPunct="1">
              <a:lnSpc>
                <a:spcPct val="90000"/>
              </a:lnSpc>
            </a:pPr>
            <a:r>
              <a:rPr lang="zh-TW" altLang="en-US" sz="2000">
                <a:ea typeface="細明體" panose="02020509000000000000" pitchFamily="49" charset="-120"/>
              </a:rPr>
              <a:t>給定一組輸入</a:t>
            </a:r>
            <a:r>
              <a:rPr lang="en-US" altLang="zh-TW" sz="2000">
                <a:ea typeface="細明體" panose="02020509000000000000" pitchFamily="49" charset="-120"/>
              </a:rPr>
              <a:t>/</a:t>
            </a:r>
            <a:r>
              <a:rPr lang="zh-TW" altLang="en-US" sz="2000">
                <a:ea typeface="細明體" panose="02020509000000000000" pitchFamily="49" charset="-120"/>
              </a:rPr>
              <a:t>輸出對，                               ，    代表網路的期望輸出值。</a:t>
            </a:r>
          </a:p>
          <a:p>
            <a:pPr algn="just" eaLnBrk="1" hangingPunct="1">
              <a:lnSpc>
                <a:spcPct val="90000"/>
              </a:lnSpc>
            </a:pPr>
            <a:r>
              <a:rPr lang="zh-TW" altLang="en-US" sz="2000">
                <a:ea typeface="細明體" panose="02020509000000000000" pitchFamily="49" charset="-120"/>
              </a:rPr>
              <a:t>用來訓練 </a:t>
            </a:r>
            <a:r>
              <a:rPr lang="en-US" altLang="zh-TW" sz="2000">
                <a:ea typeface="細明體" panose="02020509000000000000" pitchFamily="49" charset="-120"/>
              </a:rPr>
              <a:t>Adaline </a:t>
            </a:r>
            <a:r>
              <a:rPr lang="zh-TW" altLang="en-US" sz="2000">
                <a:ea typeface="細明體" panose="02020509000000000000" pitchFamily="49" charset="-120"/>
              </a:rPr>
              <a:t>的 </a:t>
            </a:r>
            <a:r>
              <a:rPr lang="en-US" altLang="zh-TW" sz="2000">
                <a:ea typeface="細明體" panose="02020509000000000000" pitchFamily="49" charset="-120"/>
              </a:rPr>
              <a:t>LMS </a:t>
            </a:r>
            <a:r>
              <a:rPr lang="zh-TW" altLang="en-US" sz="2000">
                <a:ea typeface="細明體" panose="02020509000000000000" pitchFamily="49" charset="-120"/>
              </a:rPr>
              <a:t>法則就是想辦法找出一個鍵結值向量         ，它可以使得誤差                        的均方值 </a:t>
            </a:r>
            <a:r>
              <a:rPr lang="en-US" altLang="zh-TW" sz="2000">
                <a:ea typeface="細明體" panose="02020509000000000000" pitchFamily="49" charset="-120"/>
              </a:rPr>
              <a:t>(mean square) </a:t>
            </a:r>
            <a:r>
              <a:rPr lang="zh-TW" altLang="en-US" sz="2000">
                <a:ea typeface="細明體" panose="02020509000000000000" pitchFamily="49" charset="-120"/>
              </a:rPr>
              <a:t>最小，其中                                     。這個問題的答案在於所謂的 </a:t>
            </a:r>
            <a:r>
              <a:rPr lang="en-US" altLang="zh-TW" sz="2000">
                <a:ea typeface="細明體" panose="02020509000000000000" pitchFamily="49" charset="-120"/>
              </a:rPr>
              <a:t>Wiener-Hoff </a:t>
            </a:r>
            <a:r>
              <a:rPr lang="zh-TW" altLang="en-US" sz="2000">
                <a:ea typeface="細明體" panose="02020509000000000000" pitchFamily="49" charset="-120"/>
              </a:rPr>
              <a:t>方程式 。</a:t>
            </a:r>
            <a:r>
              <a:rPr lang="zh-TW" altLang="en-US" sz="2000"/>
              <a:t> </a:t>
            </a:r>
          </a:p>
          <a:p>
            <a:pPr algn="just" eaLnBrk="1" hangingPunct="1">
              <a:lnSpc>
                <a:spcPct val="90000"/>
              </a:lnSpc>
            </a:pPr>
            <a:r>
              <a:rPr lang="zh-TW" altLang="en-US" sz="2000">
                <a:ea typeface="細明體" panose="02020509000000000000" pitchFamily="49" charset="-120"/>
              </a:rPr>
              <a:t>定義均方誤差 </a:t>
            </a:r>
            <a:r>
              <a:rPr lang="en-US" altLang="zh-TW" sz="2000">
                <a:ea typeface="細明體" panose="02020509000000000000" pitchFamily="49" charset="-120"/>
              </a:rPr>
              <a:t>(mean-square error) </a:t>
            </a:r>
            <a:r>
              <a:rPr lang="zh-TW" altLang="en-US" sz="2000">
                <a:ea typeface="細明體" panose="02020509000000000000" pitchFamily="49" charset="-120"/>
              </a:rPr>
              <a:t>為：</a:t>
            </a:r>
            <a:r>
              <a:rPr lang="zh-TW" altLang="en-US" sz="2000"/>
              <a:t> </a:t>
            </a:r>
          </a:p>
          <a:p>
            <a:pPr algn="just" eaLnBrk="1" hangingPunct="1">
              <a:lnSpc>
                <a:spcPct val="90000"/>
              </a:lnSpc>
            </a:pPr>
            <a:endParaRPr lang="zh-TW" altLang="en-US" sz="2000"/>
          </a:p>
          <a:p>
            <a:pPr algn="just" eaLnBrk="1" hangingPunct="1">
              <a:lnSpc>
                <a:spcPct val="90000"/>
              </a:lnSpc>
            </a:pPr>
            <a:endParaRPr lang="zh-TW" altLang="en-US" sz="2000"/>
          </a:p>
          <a:p>
            <a:pPr algn="just" eaLnBrk="1" hangingPunct="1">
              <a:lnSpc>
                <a:spcPct val="90000"/>
              </a:lnSpc>
            </a:pPr>
            <a:endParaRPr lang="zh-TW" altLang="en-US" sz="2000">
              <a:ea typeface="細明體" panose="02020509000000000000" pitchFamily="49" charset="-120"/>
            </a:endParaRPr>
          </a:p>
          <a:p>
            <a:pPr algn="just" eaLnBrk="1" hangingPunct="1">
              <a:lnSpc>
                <a:spcPct val="90000"/>
              </a:lnSpc>
            </a:pPr>
            <a:endParaRPr lang="zh-TW" altLang="en-US" sz="2000">
              <a:ea typeface="細明體" panose="02020509000000000000" pitchFamily="49" charset="-120"/>
            </a:endParaRPr>
          </a:p>
          <a:p>
            <a:pPr algn="just" eaLnBrk="1" hangingPunct="1">
              <a:lnSpc>
                <a:spcPct val="90000"/>
              </a:lnSpc>
            </a:pPr>
            <a:r>
              <a:rPr lang="zh-TW" altLang="en-US" sz="2000">
                <a:ea typeface="細明體" panose="02020509000000000000" pitchFamily="49" charset="-120"/>
              </a:rPr>
              <a:t>其中  </a:t>
            </a:r>
            <a:r>
              <a:rPr lang="en-US" altLang="zh-TW" sz="2000" i="1">
                <a:ea typeface="細明體" panose="02020509000000000000" pitchFamily="49" charset="-120"/>
              </a:rPr>
              <a:t>E</a:t>
            </a:r>
            <a:r>
              <a:rPr lang="en-US" altLang="zh-TW" sz="2000">
                <a:ea typeface="細明體" panose="02020509000000000000" pitchFamily="49" charset="-120"/>
              </a:rPr>
              <a:t> [.] </a:t>
            </a:r>
            <a:r>
              <a:rPr lang="zh-TW" altLang="en-US" sz="2000">
                <a:ea typeface="細明體" panose="02020509000000000000" pitchFamily="49" charset="-120"/>
              </a:rPr>
              <a:t>是機率期望值運算子。</a:t>
            </a:r>
            <a:r>
              <a:rPr lang="zh-TW" altLang="en-US" sz="2000"/>
              <a:t> </a:t>
            </a:r>
          </a:p>
        </p:txBody>
      </p:sp>
      <p:graphicFrame>
        <p:nvGraphicFramePr>
          <p:cNvPr id="13316" name="Object 4">
            <a:extLst>
              <a:ext uri="{FF2B5EF4-FFF2-40B4-BE49-F238E27FC236}">
                <a16:creationId xmlns:a16="http://schemas.microsoft.com/office/drawing/2014/main" id="{7B8E093D-6D99-4093-97F4-C3E6E9A5FAAD}"/>
              </a:ext>
            </a:extLst>
          </p:cNvPr>
          <p:cNvGraphicFramePr>
            <a:graphicFrameLocks noChangeAspect="1"/>
          </p:cNvGraphicFramePr>
          <p:nvPr/>
        </p:nvGraphicFramePr>
        <p:xfrm>
          <a:off x="1524000" y="2819400"/>
          <a:ext cx="304800" cy="355600"/>
        </p:xfrm>
        <a:graphic>
          <a:graphicData uri="http://schemas.openxmlformats.org/presentationml/2006/ole">
            <mc:AlternateContent xmlns:mc="http://schemas.openxmlformats.org/markup-compatibility/2006">
              <mc:Choice xmlns:v="urn:schemas-microsoft-com:vml" Requires="v">
                <p:oleObj spid="_x0000_s13457" name="Equation" r:id="rId3" imgW="304536" imgH="355292" progId="Equation.3">
                  <p:embed/>
                </p:oleObj>
              </mc:Choice>
              <mc:Fallback>
                <p:oleObj name="Equation" r:id="rId3" imgW="304536" imgH="35529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819400"/>
                        <a:ext cx="304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a:extLst>
              <a:ext uri="{FF2B5EF4-FFF2-40B4-BE49-F238E27FC236}">
                <a16:creationId xmlns:a16="http://schemas.microsoft.com/office/drawing/2014/main" id="{138A0971-9F95-44DA-A2F7-81FFD3FC44A6}"/>
              </a:ext>
            </a:extLst>
          </p:cNvPr>
          <p:cNvGraphicFramePr>
            <a:graphicFrameLocks noChangeAspect="1"/>
          </p:cNvGraphicFramePr>
          <p:nvPr/>
        </p:nvGraphicFramePr>
        <p:xfrm>
          <a:off x="4114800" y="2819400"/>
          <a:ext cx="1244600" cy="368300"/>
        </p:xfrm>
        <a:graphic>
          <a:graphicData uri="http://schemas.openxmlformats.org/presentationml/2006/ole">
            <mc:AlternateContent xmlns:mc="http://schemas.openxmlformats.org/markup-compatibility/2006">
              <mc:Choice xmlns:v="urn:schemas-microsoft-com:vml" Requires="v">
                <p:oleObj spid="_x0000_s13458" name="Equation" r:id="rId5" imgW="1244600" imgH="368300" progId="Equation.3">
                  <p:embed/>
                </p:oleObj>
              </mc:Choice>
              <mc:Fallback>
                <p:oleObj name="Equation" r:id="rId5" imgW="1244600" imgH="368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819400"/>
                        <a:ext cx="124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a:extLst>
              <a:ext uri="{FF2B5EF4-FFF2-40B4-BE49-F238E27FC236}">
                <a16:creationId xmlns:a16="http://schemas.microsoft.com/office/drawing/2014/main" id="{FE61A87D-8D2C-42C6-BD47-40AE23DD2AF9}"/>
              </a:ext>
            </a:extLst>
          </p:cNvPr>
          <p:cNvGraphicFramePr>
            <a:graphicFrameLocks noChangeAspect="1"/>
          </p:cNvGraphicFramePr>
          <p:nvPr/>
        </p:nvGraphicFramePr>
        <p:xfrm>
          <a:off x="2438400" y="3124200"/>
          <a:ext cx="2159000" cy="431800"/>
        </p:xfrm>
        <a:graphic>
          <a:graphicData uri="http://schemas.openxmlformats.org/presentationml/2006/ole">
            <mc:AlternateContent xmlns:mc="http://schemas.openxmlformats.org/markup-compatibility/2006">
              <mc:Choice xmlns:v="urn:schemas-microsoft-com:vml" Requires="v">
                <p:oleObj spid="_x0000_s13459" name="Equation" r:id="rId7" imgW="2159000" imgH="431800" progId="Equation.3">
                  <p:embed/>
                </p:oleObj>
              </mc:Choice>
              <mc:Fallback>
                <p:oleObj name="Equation" r:id="rId7" imgW="21590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3124200"/>
                        <a:ext cx="2159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a:extLst>
              <a:ext uri="{FF2B5EF4-FFF2-40B4-BE49-F238E27FC236}">
                <a16:creationId xmlns:a16="http://schemas.microsoft.com/office/drawing/2014/main" id="{7BD4BD41-EB56-406A-90AB-7B9029DE7937}"/>
              </a:ext>
            </a:extLst>
          </p:cNvPr>
          <p:cNvGraphicFramePr>
            <a:graphicFrameLocks noChangeAspect="1"/>
          </p:cNvGraphicFramePr>
          <p:nvPr/>
        </p:nvGraphicFramePr>
        <p:xfrm>
          <a:off x="3733800" y="1981200"/>
          <a:ext cx="2108200" cy="330200"/>
        </p:xfrm>
        <a:graphic>
          <a:graphicData uri="http://schemas.openxmlformats.org/presentationml/2006/ole">
            <mc:AlternateContent xmlns:mc="http://schemas.openxmlformats.org/markup-compatibility/2006">
              <mc:Choice xmlns:v="urn:schemas-microsoft-com:vml" Requires="v">
                <p:oleObj spid="_x0000_s13460" name="Equation" r:id="rId9" imgW="2108200" imgH="330200" progId="Equation.3">
                  <p:embed/>
                </p:oleObj>
              </mc:Choice>
              <mc:Fallback>
                <p:oleObj name="Equation" r:id="rId9" imgW="2108200" imgH="330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1981200"/>
                        <a:ext cx="21082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0" name="Object 8">
            <a:extLst>
              <a:ext uri="{FF2B5EF4-FFF2-40B4-BE49-F238E27FC236}">
                <a16:creationId xmlns:a16="http://schemas.microsoft.com/office/drawing/2014/main" id="{55E98227-7954-47E2-B697-9053CDBD8778}"/>
              </a:ext>
            </a:extLst>
          </p:cNvPr>
          <p:cNvGraphicFramePr>
            <a:graphicFrameLocks noChangeAspect="1"/>
          </p:cNvGraphicFramePr>
          <p:nvPr/>
        </p:nvGraphicFramePr>
        <p:xfrm>
          <a:off x="6096000" y="1981200"/>
          <a:ext cx="241300" cy="330200"/>
        </p:xfrm>
        <a:graphic>
          <a:graphicData uri="http://schemas.openxmlformats.org/presentationml/2006/ole">
            <mc:AlternateContent xmlns:mc="http://schemas.openxmlformats.org/markup-compatibility/2006">
              <mc:Choice xmlns:v="urn:schemas-microsoft-com:vml" Requires="v">
                <p:oleObj spid="_x0000_s13461" name="Equation" r:id="rId11" imgW="241195" imgH="330057" progId="Equation.3">
                  <p:embed/>
                </p:oleObj>
              </mc:Choice>
              <mc:Fallback>
                <p:oleObj name="Equation" r:id="rId11" imgW="241195" imgH="33005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0" y="1981200"/>
                        <a:ext cx="2413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9">
            <a:extLst>
              <a:ext uri="{FF2B5EF4-FFF2-40B4-BE49-F238E27FC236}">
                <a16:creationId xmlns:a16="http://schemas.microsoft.com/office/drawing/2014/main" id="{733C4DC9-3115-4263-9EB6-56BB53564A88}"/>
              </a:ext>
            </a:extLst>
          </p:cNvPr>
          <p:cNvGraphicFramePr>
            <a:graphicFrameLocks noChangeAspect="1"/>
          </p:cNvGraphicFramePr>
          <p:nvPr/>
        </p:nvGraphicFramePr>
        <p:xfrm>
          <a:off x="2362200" y="4191000"/>
          <a:ext cx="1231900" cy="609600"/>
        </p:xfrm>
        <a:graphic>
          <a:graphicData uri="http://schemas.openxmlformats.org/presentationml/2006/ole">
            <mc:AlternateContent xmlns:mc="http://schemas.openxmlformats.org/markup-compatibility/2006">
              <mc:Choice xmlns:v="urn:schemas-microsoft-com:vml" Requires="v">
                <p:oleObj spid="_x0000_s13462" name="Equation" r:id="rId13" imgW="1231366" imgH="609336" progId="Equation.3">
                  <p:embed/>
                </p:oleObj>
              </mc:Choice>
              <mc:Fallback>
                <p:oleObj name="Equation" r:id="rId13" imgW="1231366" imgH="609336"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4191000"/>
                        <a:ext cx="1231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10">
            <a:extLst>
              <a:ext uri="{FF2B5EF4-FFF2-40B4-BE49-F238E27FC236}">
                <a16:creationId xmlns:a16="http://schemas.microsoft.com/office/drawing/2014/main" id="{FAE55DE8-1B42-4383-A337-862B91C79A11}"/>
              </a:ext>
            </a:extLst>
          </p:cNvPr>
          <p:cNvGraphicFramePr>
            <a:graphicFrameLocks noChangeAspect="1"/>
          </p:cNvGraphicFramePr>
          <p:nvPr/>
        </p:nvGraphicFramePr>
        <p:xfrm>
          <a:off x="2590800" y="4800600"/>
          <a:ext cx="1587500" cy="609600"/>
        </p:xfrm>
        <a:graphic>
          <a:graphicData uri="http://schemas.openxmlformats.org/presentationml/2006/ole">
            <mc:AlternateContent xmlns:mc="http://schemas.openxmlformats.org/markup-compatibility/2006">
              <mc:Choice xmlns:v="urn:schemas-microsoft-com:vml" Requires="v">
                <p:oleObj spid="_x0000_s13463" name="Equation" r:id="rId15" imgW="1587500" imgH="609600" progId="Equation.3">
                  <p:embed/>
                </p:oleObj>
              </mc:Choice>
              <mc:Fallback>
                <p:oleObj name="Equation" r:id="rId15" imgW="1587500" imgH="609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0" y="4800600"/>
                        <a:ext cx="1587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Text Box 11">
            <a:extLst>
              <a:ext uri="{FF2B5EF4-FFF2-40B4-BE49-F238E27FC236}">
                <a16:creationId xmlns:a16="http://schemas.microsoft.com/office/drawing/2014/main" id="{00369B86-634D-4A81-873F-6BAD5E676B2B}"/>
              </a:ext>
            </a:extLst>
          </p:cNvPr>
          <p:cNvSpPr txBox="1">
            <a:spLocks noChangeArrowheads="1"/>
          </p:cNvSpPr>
          <p:nvPr/>
        </p:nvSpPr>
        <p:spPr bwMode="auto">
          <a:xfrm>
            <a:off x="6308725" y="44608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(2.17)</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00A2AC7-45E6-423F-85E3-B4A469F8DA7F}"/>
              </a:ext>
            </a:extLst>
          </p:cNvPr>
          <p:cNvSpPr>
            <a:spLocks noGrp="1" noChangeArrowheads="1"/>
          </p:cNvSpPr>
          <p:nvPr>
            <p:ph type="title"/>
          </p:nvPr>
        </p:nvSpPr>
        <p:spPr>
          <a:xfrm>
            <a:off x="609600" y="0"/>
            <a:ext cx="7772400" cy="1143000"/>
          </a:xfrm>
        </p:spPr>
        <p:txBody>
          <a:bodyPr/>
          <a:lstStyle/>
          <a:p>
            <a:pPr eaLnBrk="1" hangingPunct="1"/>
            <a:r>
              <a:rPr lang="en-US" altLang="zh-TW">
                <a:ea typeface="細明體" panose="02020509000000000000" pitchFamily="49" charset="-120"/>
              </a:rPr>
              <a:t>2.4	Widrow-Hoff </a:t>
            </a:r>
            <a:r>
              <a:rPr lang="zh-TW" altLang="en-US">
                <a:ea typeface="細明體" panose="02020509000000000000" pitchFamily="49" charset="-120"/>
              </a:rPr>
              <a:t>法則</a:t>
            </a:r>
            <a:r>
              <a:rPr lang="zh-TW" altLang="en-US"/>
              <a:t> </a:t>
            </a:r>
            <a:r>
              <a:rPr lang="en-US" altLang="zh-TW"/>
              <a:t>(3)</a:t>
            </a:r>
          </a:p>
        </p:txBody>
      </p:sp>
      <p:sp>
        <p:nvSpPr>
          <p:cNvPr id="14339" name="Rectangle 3">
            <a:extLst>
              <a:ext uri="{FF2B5EF4-FFF2-40B4-BE49-F238E27FC236}">
                <a16:creationId xmlns:a16="http://schemas.microsoft.com/office/drawing/2014/main" id="{A73498E7-AAB5-4C76-8260-107295B33A4C}"/>
              </a:ext>
            </a:extLst>
          </p:cNvPr>
          <p:cNvSpPr>
            <a:spLocks noGrp="1" noChangeArrowheads="1"/>
          </p:cNvSpPr>
          <p:nvPr>
            <p:ph type="body" idx="1"/>
          </p:nvPr>
        </p:nvSpPr>
        <p:spPr>
          <a:xfrm>
            <a:off x="609600" y="1066800"/>
            <a:ext cx="7772400" cy="4114800"/>
          </a:xfrm>
        </p:spPr>
        <p:txBody>
          <a:bodyPr/>
          <a:lstStyle/>
          <a:p>
            <a:pPr algn="just" eaLnBrk="1" hangingPunct="1">
              <a:lnSpc>
                <a:spcPct val="90000"/>
              </a:lnSpc>
            </a:pPr>
            <a:r>
              <a:rPr lang="zh-TW" altLang="en-US" sz="2000">
                <a:ea typeface="細明體" panose="02020509000000000000" pitchFamily="49" charset="-120"/>
              </a:rPr>
              <a:t>首先將                          代入式</a:t>
            </a:r>
            <a:r>
              <a:rPr lang="en-US" altLang="zh-TW" sz="2000">
                <a:ea typeface="細明體" panose="02020509000000000000" pitchFamily="49" charset="-120"/>
              </a:rPr>
              <a:t>(2.17)</a:t>
            </a:r>
            <a:r>
              <a:rPr lang="zh-TW" altLang="en-US" sz="2000">
                <a:ea typeface="細明體" panose="02020509000000000000" pitchFamily="49" charset="-120"/>
              </a:rPr>
              <a:t>並且展開可得：</a:t>
            </a:r>
          </a:p>
          <a:p>
            <a:pPr algn="just" eaLnBrk="1" hangingPunct="1">
              <a:lnSpc>
                <a:spcPct val="90000"/>
              </a:lnSpc>
            </a:pPr>
            <a:endParaRPr lang="zh-TW" altLang="en-US" sz="2000">
              <a:ea typeface="細明體" panose="02020509000000000000" pitchFamily="49" charset="-120"/>
            </a:endParaRPr>
          </a:p>
          <a:p>
            <a:pPr algn="just" eaLnBrk="1" hangingPunct="1">
              <a:lnSpc>
                <a:spcPct val="90000"/>
              </a:lnSpc>
            </a:pPr>
            <a:endParaRPr lang="zh-TW" altLang="en-US" sz="2000">
              <a:ea typeface="細明體" panose="02020509000000000000" pitchFamily="49" charset="-120"/>
            </a:endParaRPr>
          </a:p>
          <a:p>
            <a:pPr algn="just" eaLnBrk="1" hangingPunct="1">
              <a:lnSpc>
                <a:spcPct val="90000"/>
              </a:lnSpc>
            </a:pPr>
            <a:endParaRPr lang="zh-TW" altLang="en-US" sz="2000">
              <a:ea typeface="細明體" panose="02020509000000000000" pitchFamily="49" charset="-120"/>
            </a:endParaRPr>
          </a:p>
          <a:p>
            <a:pPr algn="just" eaLnBrk="1" hangingPunct="1">
              <a:lnSpc>
                <a:spcPct val="90000"/>
              </a:lnSpc>
            </a:pPr>
            <a:r>
              <a:rPr lang="zh-TW" altLang="en-US" sz="2000">
                <a:ea typeface="細明體" panose="02020509000000000000" pitchFamily="49" charset="-120"/>
              </a:rPr>
              <a:t>我們另外定義式</a:t>
            </a:r>
            <a:r>
              <a:rPr lang="en-US" altLang="zh-TW" sz="2000">
                <a:ea typeface="細明體" panose="02020509000000000000" pitchFamily="49" charset="-120"/>
              </a:rPr>
              <a:t>(2.19)</a:t>
            </a:r>
            <a:r>
              <a:rPr lang="zh-TW" altLang="en-US" sz="2000">
                <a:ea typeface="細明體" panose="02020509000000000000" pitchFamily="49" charset="-120"/>
              </a:rPr>
              <a:t>中的三個期望值運算如下：</a:t>
            </a:r>
            <a:r>
              <a:rPr lang="zh-TW" altLang="en-US" sz="2000"/>
              <a:t>  </a:t>
            </a:r>
          </a:p>
          <a:p>
            <a:pPr algn="just" eaLnBrk="1" hangingPunct="1">
              <a:lnSpc>
                <a:spcPct val="90000"/>
              </a:lnSpc>
              <a:buFontTx/>
              <a:buNone/>
            </a:pPr>
            <a:r>
              <a:rPr lang="en-US" altLang="zh-TW" sz="2000">
                <a:ea typeface="細明體" panose="02020509000000000000" pitchFamily="49" charset="-120"/>
              </a:rPr>
              <a:t>1.           </a:t>
            </a:r>
            <a:r>
              <a:rPr lang="zh-TW" altLang="en-US" sz="2000">
                <a:ea typeface="細明體" panose="02020509000000000000" pitchFamily="49" charset="-120"/>
              </a:rPr>
              <a:t>是期望輸出 </a:t>
            </a:r>
            <a:r>
              <a:rPr lang="en-US" altLang="zh-TW" sz="2000" i="1">
                <a:ea typeface="細明體" panose="02020509000000000000" pitchFamily="49" charset="-120"/>
              </a:rPr>
              <a:t>d </a:t>
            </a:r>
            <a:r>
              <a:rPr lang="zh-TW" altLang="en-US" sz="2000">
                <a:ea typeface="細明體" panose="02020509000000000000" pitchFamily="49" charset="-120"/>
              </a:rPr>
              <a:t>的「均方值」</a:t>
            </a:r>
            <a:r>
              <a:rPr lang="en-US" altLang="zh-TW" sz="2000">
                <a:ea typeface="細明體" panose="02020509000000000000" pitchFamily="49" charset="-120"/>
              </a:rPr>
              <a:t>(mean-square value)</a:t>
            </a:r>
            <a:r>
              <a:rPr lang="zh-TW" altLang="en-US" sz="2000">
                <a:ea typeface="細明體" panose="02020509000000000000" pitchFamily="49" charset="-120"/>
              </a:rPr>
              <a:t>；令</a:t>
            </a:r>
            <a:r>
              <a:rPr lang="zh-TW" altLang="en-US" sz="2000"/>
              <a:t> </a:t>
            </a:r>
          </a:p>
          <a:p>
            <a:pPr algn="just" eaLnBrk="1" hangingPunct="1">
              <a:lnSpc>
                <a:spcPct val="90000"/>
              </a:lnSpc>
              <a:buFontTx/>
              <a:buNone/>
            </a:pPr>
            <a:endParaRPr lang="zh-TW" altLang="en-US" sz="2000">
              <a:ea typeface="細明體" panose="02020509000000000000" pitchFamily="49" charset="-120"/>
            </a:endParaRPr>
          </a:p>
          <a:p>
            <a:pPr algn="just" eaLnBrk="1" hangingPunct="1">
              <a:lnSpc>
                <a:spcPct val="90000"/>
              </a:lnSpc>
              <a:buFontTx/>
              <a:buNone/>
            </a:pPr>
            <a:endParaRPr lang="zh-TW" altLang="en-US" sz="2000">
              <a:ea typeface="細明體" panose="02020509000000000000" pitchFamily="49" charset="-120"/>
            </a:endParaRPr>
          </a:p>
          <a:p>
            <a:pPr algn="just" eaLnBrk="1" hangingPunct="1">
              <a:lnSpc>
                <a:spcPct val="90000"/>
              </a:lnSpc>
              <a:buFontTx/>
              <a:buNone/>
            </a:pPr>
            <a:r>
              <a:rPr lang="en-US" altLang="zh-TW" sz="2000">
                <a:ea typeface="細明體" panose="02020509000000000000" pitchFamily="49" charset="-120"/>
              </a:rPr>
              <a:t>2.      </a:t>
            </a:r>
            <a:r>
              <a:rPr lang="zh-TW" altLang="en-US" sz="2000">
                <a:ea typeface="細明體" panose="02020509000000000000" pitchFamily="49" charset="-120"/>
              </a:rPr>
              <a:t>是期望輸出 </a:t>
            </a:r>
            <a:r>
              <a:rPr lang="en-US" altLang="zh-TW" sz="2000" i="1">
                <a:ea typeface="細明體" panose="02020509000000000000" pitchFamily="49" charset="-120"/>
              </a:rPr>
              <a:t>d </a:t>
            </a:r>
            <a:r>
              <a:rPr lang="zh-TW" altLang="en-US" sz="2000">
                <a:ea typeface="細明體" panose="02020509000000000000" pitchFamily="49" charset="-120"/>
              </a:rPr>
              <a:t>與輸入信號  的「交互相關函數」 </a:t>
            </a:r>
            <a:r>
              <a:rPr lang="en-US" altLang="zh-TW" sz="2000">
                <a:ea typeface="細明體" panose="02020509000000000000" pitchFamily="49" charset="-120"/>
              </a:rPr>
              <a:t>(cross-correlation function)</a:t>
            </a:r>
            <a:r>
              <a:rPr lang="zh-TW" altLang="en-US" sz="2000">
                <a:ea typeface="細明體" panose="02020509000000000000" pitchFamily="49" charset="-120"/>
              </a:rPr>
              <a:t>；令</a:t>
            </a:r>
            <a:r>
              <a:rPr lang="zh-TW" altLang="en-US" sz="2000"/>
              <a:t> </a:t>
            </a:r>
          </a:p>
          <a:p>
            <a:pPr algn="just" eaLnBrk="1" hangingPunct="1">
              <a:lnSpc>
                <a:spcPct val="90000"/>
              </a:lnSpc>
              <a:buFontTx/>
              <a:buNone/>
            </a:pPr>
            <a:endParaRPr lang="zh-TW" altLang="en-US" sz="2000">
              <a:ea typeface="細明體" panose="02020509000000000000" pitchFamily="49" charset="-120"/>
            </a:endParaRPr>
          </a:p>
          <a:p>
            <a:pPr algn="just" eaLnBrk="1" hangingPunct="1">
              <a:lnSpc>
                <a:spcPct val="90000"/>
              </a:lnSpc>
              <a:buFontTx/>
              <a:buNone/>
            </a:pPr>
            <a:endParaRPr lang="zh-TW" altLang="en-US" sz="2000">
              <a:ea typeface="細明體" panose="02020509000000000000" pitchFamily="49" charset="-120"/>
            </a:endParaRPr>
          </a:p>
          <a:p>
            <a:pPr algn="just" eaLnBrk="1" hangingPunct="1">
              <a:lnSpc>
                <a:spcPct val="90000"/>
              </a:lnSpc>
              <a:buFontTx/>
              <a:buNone/>
            </a:pPr>
            <a:r>
              <a:rPr lang="en-US" altLang="zh-TW" sz="2000">
                <a:ea typeface="細明體" panose="02020509000000000000" pitchFamily="49" charset="-120"/>
              </a:rPr>
              <a:t>3.        </a:t>
            </a:r>
            <a:r>
              <a:rPr lang="zh-TW" altLang="en-US" sz="2000">
                <a:ea typeface="細明體" panose="02020509000000000000" pitchFamily="49" charset="-120"/>
              </a:rPr>
              <a:t>是輸入信號      與         彼此間的「自相關函數」 </a:t>
            </a:r>
            <a:r>
              <a:rPr lang="en-US" altLang="zh-TW" sz="2000">
                <a:ea typeface="細明體" panose="02020509000000000000" pitchFamily="49" charset="-120"/>
              </a:rPr>
              <a:t>(autocorrelation function)</a:t>
            </a:r>
            <a:r>
              <a:rPr lang="zh-TW" altLang="en-US" sz="2000">
                <a:ea typeface="細明體" panose="02020509000000000000" pitchFamily="49" charset="-120"/>
              </a:rPr>
              <a:t>；令</a:t>
            </a:r>
            <a:r>
              <a:rPr lang="zh-TW" altLang="en-US" sz="2000"/>
              <a:t> </a:t>
            </a:r>
          </a:p>
        </p:txBody>
      </p:sp>
      <p:graphicFrame>
        <p:nvGraphicFramePr>
          <p:cNvPr id="14340" name="Object 4">
            <a:extLst>
              <a:ext uri="{FF2B5EF4-FFF2-40B4-BE49-F238E27FC236}">
                <a16:creationId xmlns:a16="http://schemas.microsoft.com/office/drawing/2014/main" id="{4F08248E-86BC-4364-AC86-712F1497619B}"/>
              </a:ext>
            </a:extLst>
          </p:cNvPr>
          <p:cNvGraphicFramePr>
            <a:graphicFrameLocks noChangeAspect="1"/>
          </p:cNvGraphicFramePr>
          <p:nvPr/>
        </p:nvGraphicFramePr>
        <p:xfrm>
          <a:off x="1905000" y="1066800"/>
          <a:ext cx="1574800" cy="381000"/>
        </p:xfrm>
        <a:graphic>
          <a:graphicData uri="http://schemas.openxmlformats.org/presentationml/2006/ole">
            <mc:AlternateContent xmlns:mc="http://schemas.openxmlformats.org/markup-compatibility/2006">
              <mc:Choice xmlns:v="urn:schemas-microsoft-com:vml" Requires="v">
                <p:oleObj spid="_x0000_s14544" name="Equation" r:id="rId3" imgW="1574800" imgH="381000" progId="Equation.3">
                  <p:embed/>
                </p:oleObj>
              </mc:Choice>
              <mc:Fallback>
                <p:oleObj name="Equation" r:id="rId3" imgW="1574800" imgH="381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066800"/>
                        <a:ext cx="15748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a:extLst>
              <a:ext uri="{FF2B5EF4-FFF2-40B4-BE49-F238E27FC236}">
                <a16:creationId xmlns:a16="http://schemas.microsoft.com/office/drawing/2014/main" id="{4D77A42E-7558-45A6-8E43-D872C7B1C650}"/>
              </a:ext>
            </a:extLst>
          </p:cNvPr>
          <p:cNvGraphicFramePr>
            <a:graphicFrameLocks noChangeAspect="1"/>
          </p:cNvGraphicFramePr>
          <p:nvPr/>
        </p:nvGraphicFramePr>
        <p:xfrm>
          <a:off x="1752600" y="1524000"/>
          <a:ext cx="5194300" cy="685800"/>
        </p:xfrm>
        <a:graphic>
          <a:graphicData uri="http://schemas.openxmlformats.org/presentationml/2006/ole">
            <mc:AlternateContent xmlns:mc="http://schemas.openxmlformats.org/markup-compatibility/2006">
              <mc:Choice xmlns:v="urn:schemas-microsoft-com:vml" Requires="v">
                <p:oleObj spid="_x0000_s14545" name="Equation" r:id="rId5" imgW="5194300" imgH="685800" progId="Equation.3">
                  <p:embed/>
                </p:oleObj>
              </mc:Choice>
              <mc:Fallback>
                <p:oleObj name="Equation" r:id="rId5" imgW="5194300" imgH="685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524000"/>
                        <a:ext cx="5194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a:extLst>
              <a:ext uri="{FF2B5EF4-FFF2-40B4-BE49-F238E27FC236}">
                <a16:creationId xmlns:a16="http://schemas.microsoft.com/office/drawing/2014/main" id="{B84ADED6-FB01-4588-9D14-E371441E1964}"/>
              </a:ext>
            </a:extLst>
          </p:cNvPr>
          <p:cNvGraphicFramePr>
            <a:graphicFrameLocks noChangeAspect="1"/>
          </p:cNvGraphicFramePr>
          <p:nvPr/>
        </p:nvGraphicFramePr>
        <p:xfrm>
          <a:off x="914400" y="2743200"/>
          <a:ext cx="673100" cy="368300"/>
        </p:xfrm>
        <a:graphic>
          <a:graphicData uri="http://schemas.openxmlformats.org/presentationml/2006/ole">
            <mc:AlternateContent xmlns:mc="http://schemas.openxmlformats.org/markup-compatibility/2006">
              <mc:Choice xmlns:v="urn:schemas-microsoft-com:vml" Requires="v">
                <p:oleObj spid="_x0000_s14546" name="Equation" r:id="rId7" imgW="672808" imgH="368140" progId="Equation.3">
                  <p:embed/>
                </p:oleObj>
              </mc:Choice>
              <mc:Fallback>
                <p:oleObj name="Equation" r:id="rId7" imgW="672808" imgH="3681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2743200"/>
                        <a:ext cx="673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a:extLst>
              <a:ext uri="{FF2B5EF4-FFF2-40B4-BE49-F238E27FC236}">
                <a16:creationId xmlns:a16="http://schemas.microsoft.com/office/drawing/2014/main" id="{B9E98976-2F24-4FFC-A4EA-C54548A7ADB1}"/>
              </a:ext>
            </a:extLst>
          </p:cNvPr>
          <p:cNvGraphicFramePr>
            <a:graphicFrameLocks noChangeAspect="1"/>
          </p:cNvGraphicFramePr>
          <p:nvPr/>
        </p:nvGraphicFramePr>
        <p:xfrm>
          <a:off x="2971800" y="3200400"/>
          <a:ext cx="1143000" cy="393700"/>
        </p:xfrm>
        <a:graphic>
          <a:graphicData uri="http://schemas.openxmlformats.org/presentationml/2006/ole">
            <mc:AlternateContent xmlns:mc="http://schemas.openxmlformats.org/markup-compatibility/2006">
              <mc:Choice xmlns:v="urn:schemas-microsoft-com:vml" Requires="v">
                <p:oleObj spid="_x0000_s14547" name="Equation" r:id="rId9" imgW="1143000" imgH="393700" progId="Equation.3">
                  <p:embed/>
                </p:oleObj>
              </mc:Choice>
              <mc:Fallback>
                <p:oleObj name="Equation" r:id="rId9" imgW="1143000" imgH="393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3200400"/>
                        <a:ext cx="1143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9">
            <a:extLst>
              <a:ext uri="{FF2B5EF4-FFF2-40B4-BE49-F238E27FC236}">
                <a16:creationId xmlns:a16="http://schemas.microsoft.com/office/drawing/2014/main" id="{E8993D87-4FF5-412D-B594-643BCDDB76AB}"/>
              </a:ext>
            </a:extLst>
          </p:cNvPr>
          <p:cNvGraphicFramePr>
            <a:graphicFrameLocks noChangeAspect="1"/>
          </p:cNvGraphicFramePr>
          <p:nvPr/>
        </p:nvGraphicFramePr>
        <p:xfrm>
          <a:off x="914400" y="3733800"/>
          <a:ext cx="749300" cy="330200"/>
        </p:xfrm>
        <a:graphic>
          <a:graphicData uri="http://schemas.openxmlformats.org/presentationml/2006/ole">
            <mc:AlternateContent xmlns:mc="http://schemas.openxmlformats.org/markup-compatibility/2006">
              <mc:Choice xmlns:v="urn:schemas-microsoft-com:vml" Requires="v">
                <p:oleObj spid="_x0000_s14548" name="Equation" r:id="rId11" imgW="749300" imgH="330200" progId="Equation.3">
                  <p:embed/>
                </p:oleObj>
              </mc:Choice>
              <mc:Fallback>
                <p:oleObj name="Equation" r:id="rId11" imgW="749300" imgH="3302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3733800"/>
                        <a:ext cx="7493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10">
            <a:extLst>
              <a:ext uri="{FF2B5EF4-FFF2-40B4-BE49-F238E27FC236}">
                <a16:creationId xmlns:a16="http://schemas.microsoft.com/office/drawing/2014/main" id="{9C8CE818-2805-453F-B61C-649510E0589F}"/>
              </a:ext>
            </a:extLst>
          </p:cNvPr>
          <p:cNvGraphicFramePr>
            <a:graphicFrameLocks noChangeAspect="1"/>
          </p:cNvGraphicFramePr>
          <p:nvPr/>
        </p:nvGraphicFramePr>
        <p:xfrm>
          <a:off x="2667000" y="4495800"/>
          <a:ext cx="2921000" cy="330200"/>
        </p:xfrm>
        <a:graphic>
          <a:graphicData uri="http://schemas.openxmlformats.org/presentationml/2006/ole">
            <mc:AlternateContent xmlns:mc="http://schemas.openxmlformats.org/markup-compatibility/2006">
              <mc:Choice xmlns:v="urn:schemas-microsoft-com:vml" Requires="v">
                <p:oleObj spid="_x0000_s14549" name="Equation" r:id="rId13" imgW="2921000" imgH="330200" progId="Equation.3">
                  <p:embed/>
                </p:oleObj>
              </mc:Choice>
              <mc:Fallback>
                <p:oleObj name="Equation" r:id="rId13" imgW="2921000" imgH="3302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4495800"/>
                        <a:ext cx="2921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11">
            <a:extLst>
              <a:ext uri="{FF2B5EF4-FFF2-40B4-BE49-F238E27FC236}">
                <a16:creationId xmlns:a16="http://schemas.microsoft.com/office/drawing/2014/main" id="{8C33002E-1799-41AD-9EC8-7B6408AABE45}"/>
              </a:ext>
            </a:extLst>
          </p:cNvPr>
          <p:cNvGraphicFramePr>
            <a:graphicFrameLocks noChangeAspect="1"/>
          </p:cNvGraphicFramePr>
          <p:nvPr/>
        </p:nvGraphicFramePr>
        <p:xfrm>
          <a:off x="914400" y="5029200"/>
          <a:ext cx="876300" cy="368300"/>
        </p:xfrm>
        <a:graphic>
          <a:graphicData uri="http://schemas.openxmlformats.org/presentationml/2006/ole">
            <mc:AlternateContent xmlns:mc="http://schemas.openxmlformats.org/markup-compatibility/2006">
              <mc:Choice xmlns:v="urn:schemas-microsoft-com:vml" Requires="v">
                <p:oleObj spid="_x0000_s14550" name="Equation" r:id="rId15" imgW="876300" imgH="368300" progId="Equation.3">
                  <p:embed/>
                </p:oleObj>
              </mc:Choice>
              <mc:Fallback>
                <p:oleObj name="Equation" r:id="rId15" imgW="876300" imgH="3683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4400" y="5029200"/>
                        <a:ext cx="876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12">
            <a:extLst>
              <a:ext uri="{FF2B5EF4-FFF2-40B4-BE49-F238E27FC236}">
                <a16:creationId xmlns:a16="http://schemas.microsoft.com/office/drawing/2014/main" id="{3295B3A7-AEAF-4816-9C4E-2838F5693F24}"/>
              </a:ext>
            </a:extLst>
          </p:cNvPr>
          <p:cNvGraphicFramePr>
            <a:graphicFrameLocks noChangeAspect="1"/>
          </p:cNvGraphicFramePr>
          <p:nvPr/>
        </p:nvGraphicFramePr>
        <p:xfrm>
          <a:off x="3505200" y="5029200"/>
          <a:ext cx="279400" cy="368300"/>
        </p:xfrm>
        <a:graphic>
          <a:graphicData uri="http://schemas.openxmlformats.org/presentationml/2006/ole">
            <mc:AlternateContent xmlns:mc="http://schemas.openxmlformats.org/markup-compatibility/2006">
              <mc:Choice xmlns:v="urn:schemas-microsoft-com:vml" Requires="v">
                <p:oleObj spid="_x0000_s14551" name="Equation" r:id="rId17" imgW="279400" imgH="368300" progId="Equation.3">
                  <p:embed/>
                </p:oleObj>
              </mc:Choice>
              <mc:Fallback>
                <p:oleObj name="Equation" r:id="rId17" imgW="279400" imgH="36830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5200" y="5029200"/>
                        <a:ext cx="279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13">
            <a:extLst>
              <a:ext uri="{FF2B5EF4-FFF2-40B4-BE49-F238E27FC236}">
                <a16:creationId xmlns:a16="http://schemas.microsoft.com/office/drawing/2014/main" id="{89D99D4A-ED4B-49CD-93D9-E8D12751D9BA}"/>
              </a:ext>
            </a:extLst>
          </p:cNvPr>
          <p:cNvGraphicFramePr>
            <a:graphicFrameLocks noChangeAspect="1"/>
          </p:cNvGraphicFramePr>
          <p:nvPr/>
        </p:nvGraphicFramePr>
        <p:xfrm>
          <a:off x="4724400" y="5029200"/>
          <a:ext cx="279400" cy="330200"/>
        </p:xfrm>
        <a:graphic>
          <a:graphicData uri="http://schemas.openxmlformats.org/presentationml/2006/ole">
            <mc:AlternateContent xmlns:mc="http://schemas.openxmlformats.org/markup-compatibility/2006">
              <mc:Choice xmlns:v="urn:schemas-microsoft-com:vml" Requires="v">
                <p:oleObj spid="_x0000_s14552" name="Equation" r:id="rId19" imgW="279400" imgH="330200" progId="Equation.3">
                  <p:embed/>
                </p:oleObj>
              </mc:Choice>
              <mc:Fallback>
                <p:oleObj name="Equation" r:id="rId19" imgW="279400" imgH="33020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4400" y="5029200"/>
                        <a:ext cx="279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14">
            <a:extLst>
              <a:ext uri="{FF2B5EF4-FFF2-40B4-BE49-F238E27FC236}">
                <a16:creationId xmlns:a16="http://schemas.microsoft.com/office/drawing/2014/main" id="{A3130CFA-7A55-49AA-BEC3-019CC4E749C8}"/>
              </a:ext>
            </a:extLst>
          </p:cNvPr>
          <p:cNvGraphicFramePr>
            <a:graphicFrameLocks noChangeAspect="1"/>
          </p:cNvGraphicFramePr>
          <p:nvPr/>
        </p:nvGraphicFramePr>
        <p:xfrm>
          <a:off x="2667000" y="5867400"/>
          <a:ext cx="3416300" cy="368300"/>
        </p:xfrm>
        <a:graphic>
          <a:graphicData uri="http://schemas.openxmlformats.org/presentationml/2006/ole">
            <mc:AlternateContent xmlns:mc="http://schemas.openxmlformats.org/markup-compatibility/2006">
              <mc:Choice xmlns:v="urn:schemas-microsoft-com:vml" Requires="v">
                <p:oleObj spid="_x0000_s14553" name="Equation" r:id="rId21" imgW="3416300" imgH="368300" progId="Equation.3">
                  <p:embed/>
                </p:oleObj>
              </mc:Choice>
              <mc:Fallback>
                <p:oleObj name="Equation" r:id="rId21" imgW="3416300" imgH="368300" progId="Equation.3">
                  <p:embed/>
                  <p:pic>
                    <p:nvPicPr>
                      <p:cNvPr id="0" name="Object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67000" y="5867400"/>
                        <a:ext cx="3416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0" name="Text Box 15">
            <a:extLst>
              <a:ext uri="{FF2B5EF4-FFF2-40B4-BE49-F238E27FC236}">
                <a16:creationId xmlns:a16="http://schemas.microsoft.com/office/drawing/2014/main" id="{251DC617-5E76-4E99-A5FD-51B14EF60BD3}"/>
              </a:ext>
            </a:extLst>
          </p:cNvPr>
          <p:cNvSpPr txBox="1">
            <a:spLocks noChangeArrowheads="1"/>
          </p:cNvSpPr>
          <p:nvPr/>
        </p:nvSpPr>
        <p:spPr bwMode="auto">
          <a:xfrm>
            <a:off x="7223125" y="15652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(2.18)</a:t>
            </a:r>
          </a:p>
        </p:txBody>
      </p:sp>
      <p:sp>
        <p:nvSpPr>
          <p:cNvPr id="14351" name="Text Box 16">
            <a:extLst>
              <a:ext uri="{FF2B5EF4-FFF2-40B4-BE49-F238E27FC236}">
                <a16:creationId xmlns:a16="http://schemas.microsoft.com/office/drawing/2014/main" id="{CF90B88C-2516-4987-B6A4-20CD0E25BAC3}"/>
              </a:ext>
            </a:extLst>
          </p:cNvPr>
          <p:cNvSpPr txBox="1">
            <a:spLocks noChangeArrowheads="1"/>
          </p:cNvSpPr>
          <p:nvPr/>
        </p:nvSpPr>
        <p:spPr bwMode="auto">
          <a:xfrm>
            <a:off x="6308725" y="31654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(2.20)</a:t>
            </a:r>
          </a:p>
        </p:txBody>
      </p:sp>
      <p:sp>
        <p:nvSpPr>
          <p:cNvPr id="14352" name="Text Box 17">
            <a:extLst>
              <a:ext uri="{FF2B5EF4-FFF2-40B4-BE49-F238E27FC236}">
                <a16:creationId xmlns:a16="http://schemas.microsoft.com/office/drawing/2014/main" id="{3D18897D-EB5C-482D-842E-94EC7EAFBF45}"/>
              </a:ext>
            </a:extLst>
          </p:cNvPr>
          <p:cNvSpPr txBox="1">
            <a:spLocks noChangeArrowheads="1"/>
          </p:cNvSpPr>
          <p:nvPr/>
        </p:nvSpPr>
        <p:spPr bwMode="auto">
          <a:xfrm>
            <a:off x="6324600" y="4343400"/>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(2.21)</a:t>
            </a:r>
          </a:p>
        </p:txBody>
      </p:sp>
      <p:sp>
        <p:nvSpPr>
          <p:cNvPr id="14353" name="Text Box 18">
            <a:extLst>
              <a:ext uri="{FF2B5EF4-FFF2-40B4-BE49-F238E27FC236}">
                <a16:creationId xmlns:a16="http://schemas.microsoft.com/office/drawing/2014/main" id="{9153374A-ACA0-439F-A40C-B49DE8636098}"/>
              </a:ext>
            </a:extLst>
          </p:cNvPr>
          <p:cNvSpPr txBox="1">
            <a:spLocks noChangeArrowheads="1"/>
          </p:cNvSpPr>
          <p:nvPr/>
        </p:nvSpPr>
        <p:spPr bwMode="auto">
          <a:xfrm>
            <a:off x="6400800" y="5791200"/>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(2.22)</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4B21F32-0918-4D09-BA55-1DB08BC08E6F}"/>
              </a:ext>
            </a:extLst>
          </p:cNvPr>
          <p:cNvSpPr>
            <a:spLocks noGrp="1" noChangeArrowheads="1"/>
          </p:cNvSpPr>
          <p:nvPr>
            <p:ph type="title"/>
          </p:nvPr>
        </p:nvSpPr>
        <p:spPr>
          <a:xfrm>
            <a:off x="609600" y="0"/>
            <a:ext cx="7772400" cy="1143000"/>
          </a:xfrm>
        </p:spPr>
        <p:txBody>
          <a:bodyPr/>
          <a:lstStyle/>
          <a:p>
            <a:pPr eaLnBrk="1" hangingPunct="1"/>
            <a:r>
              <a:rPr lang="en-US" altLang="zh-TW">
                <a:ea typeface="細明體" panose="02020509000000000000" pitchFamily="49" charset="-120"/>
              </a:rPr>
              <a:t>2.4	Widrow-Hoff </a:t>
            </a:r>
            <a:r>
              <a:rPr lang="zh-TW" altLang="en-US">
                <a:ea typeface="細明體" panose="02020509000000000000" pitchFamily="49" charset="-120"/>
              </a:rPr>
              <a:t>法則</a:t>
            </a:r>
            <a:r>
              <a:rPr lang="zh-TW" altLang="en-US"/>
              <a:t> </a:t>
            </a:r>
            <a:r>
              <a:rPr lang="en-US" altLang="zh-TW"/>
              <a:t>(4)</a:t>
            </a:r>
          </a:p>
        </p:txBody>
      </p:sp>
      <p:sp>
        <p:nvSpPr>
          <p:cNvPr id="15363" name="Rectangle 3">
            <a:extLst>
              <a:ext uri="{FF2B5EF4-FFF2-40B4-BE49-F238E27FC236}">
                <a16:creationId xmlns:a16="http://schemas.microsoft.com/office/drawing/2014/main" id="{E4D48A5D-AF22-4F48-856F-0CAA54E08068}"/>
              </a:ext>
            </a:extLst>
          </p:cNvPr>
          <p:cNvSpPr>
            <a:spLocks noGrp="1" noChangeArrowheads="1"/>
          </p:cNvSpPr>
          <p:nvPr>
            <p:ph type="body" idx="1"/>
          </p:nvPr>
        </p:nvSpPr>
        <p:spPr>
          <a:xfrm>
            <a:off x="609600" y="990600"/>
            <a:ext cx="7772400" cy="4114800"/>
          </a:xfrm>
        </p:spPr>
        <p:txBody>
          <a:bodyPr/>
          <a:lstStyle/>
          <a:p>
            <a:pPr eaLnBrk="1" hangingPunct="1">
              <a:lnSpc>
                <a:spcPct val="90000"/>
              </a:lnSpc>
            </a:pPr>
            <a:r>
              <a:rPr lang="zh-TW" altLang="en-US" sz="2000">
                <a:ea typeface="細明體" panose="02020509000000000000" pitchFamily="49" charset="-120"/>
              </a:rPr>
              <a:t>有了以上三個式子的定義，現在我們把式</a:t>
            </a:r>
            <a:r>
              <a:rPr lang="en-US" altLang="zh-TW" sz="2000">
                <a:ea typeface="細明體" panose="02020509000000000000" pitchFamily="49" charset="-120"/>
              </a:rPr>
              <a:t>(2.19)</a:t>
            </a:r>
            <a:r>
              <a:rPr lang="zh-TW" altLang="en-US" sz="2000">
                <a:ea typeface="細明體" panose="02020509000000000000" pitchFamily="49" charset="-120"/>
              </a:rPr>
              <a:t>重寫如下：</a:t>
            </a:r>
            <a:r>
              <a:rPr lang="zh-TW" altLang="en-US" sz="2000"/>
              <a:t> </a:t>
            </a:r>
          </a:p>
          <a:p>
            <a:pPr eaLnBrk="1" hangingPunct="1">
              <a:lnSpc>
                <a:spcPct val="90000"/>
              </a:lnSpc>
            </a:pPr>
            <a:endParaRPr lang="zh-TW" altLang="en-US" sz="2000"/>
          </a:p>
          <a:p>
            <a:pPr eaLnBrk="1" hangingPunct="1">
              <a:lnSpc>
                <a:spcPct val="90000"/>
              </a:lnSpc>
            </a:pPr>
            <a:endParaRPr lang="zh-TW" altLang="en-US" sz="2000">
              <a:ea typeface="細明體" panose="02020509000000000000" pitchFamily="49" charset="-120"/>
            </a:endParaRPr>
          </a:p>
          <a:p>
            <a:pPr eaLnBrk="1" hangingPunct="1">
              <a:lnSpc>
                <a:spcPct val="90000"/>
              </a:lnSpc>
            </a:pPr>
            <a:endParaRPr lang="zh-TW" altLang="en-US" sz="2000">
              <a:ea typeface="細明體" panose="02020509000000000000" pitchFamily="49" charset="-120"/>
            </a:endParaRPr>
          </a:p>
          <a:p>
            <a:pPr eaLnBrk="1" hangingPunct="1">
              <a:lnSpc>
                <a:spcPct val="90000"/>
              </a:lnSpc>
            </a:pPr>
            <a:r>
              <a:rPr lang="zh-TW" altLang="en-US" sz="2000">
                <a:ea typeface="細明體" panose="02020509000000000000" pitchFamily="49" charset="-120"/>
              </a:rPr>
              <a:t>我們將誤差函數 </a:t>
            </a:r>
            <a:r>
              <a:rPr lang="en-US" altLang="zh-TW" sz="2000" i="1">
                <a:ea typeface="細明體" panose="02020509000000000000" pitchFamily="49" charset="-120"/>
              </a:rPr>
              <a:t>J </a:t>
            </a:r>
            <a:r>
              <a:rPr lang="zh-TW" altLang="en-US" sz="2000">
                <a:ea typeface="細明體" panose="02020509000000000000" pitchFamily="49" charset="-120"/>
              </a:rPr>
              <a:t>對權重  作偏微分，並將此偏微分方程式設為零，因此我們可以得到以下 </a:t>
            </a:r>
            <a:r>
              <a:rPr lang="en-US" altLang="zh-TW" sz="2000" i="1">
                <a:ea typeface="細明體" panose="02020509000000000000" pitchFamily="49" charset="-120"/>
              </a:rPr>
              <a:t>p</a:t>
            </a:r>
            <a:r>
              <a:rPr lang="en-US" altLang="zh-TW" sz="2000">
                <a:ea typeface="細明體" panose="02020509000000000000" pitchFamily="49" charset="-120"/>
              </a:rPr>
              <a:t> </a:t>
            </a:r>
            <a:r>
              <a:rPr lang="zh-TW" altLang="en-US" sz="2000">
                <a:ea typeface="細明體" panose="02020509000000000000" pitchFamily="49" charset="-120"/>
              </a:rPr>
              <a:t>個方程式</a:t>
            </a:r>
            <a:r>
              <a:rPr lang="zh-TW" altLang="en-US" sz="2000"/>
              <a:t> </a:t>
            </a:r>
          </a:p>
          <a:p>
            <a:pPr eaLnBrk="1" hangingPunct="1">
              <a:lnSpc>
                <a:spcPct val="90000"/>
              </a:lnSpc>
            </a:pPr>
            <a:endParaRPr lang="zh-TW" altLang="en-US" sz="2000"/>
          </a:p>
          <a:p>
            <a:pPr eaLnBrk="1" hangingPunct="1">
              <a:lnSpc>
                <a:spcPct val="90000"/>
              </a:lnSpc>
            </a:pPr>
            <a:endParaRPr lang="zh-TW" altLang="en-US" sz="2000"/>
          </a:p>
          <a:p>
            <a:pPr eaLnBrk="1" hangingPunct="1">
              <a:lnSpc>
                <a:spcPct val="90000"/>
              </a:lnSpc>
            </a:pPr>
            <a:endParaRPr lang="zh-TW" altLang="en-US" sz="2000">
              <a:ea typeface="細明體" panose="02020509000000000000" pitchFamily="49" charset="-120"/>
            </a:endParaRPr>
          </a:p>
          <a:p>
            <a:pPr eaLnBrk="1" hangingPunct="1">
              <a:lnSpc>
                <a:spcPct val="90000"/>
              </a:lnSpc>
            </a:pPr>
            <a:endParaRPr lang="zh-TW" altLang="en-US" sz="2000">
              <a:ea typeface="細明體" panose="02020509000000000000" pitchFamily="49" charset="-120"/>
            </a:endParaRPr>
          </a:p>
          <a:p>
            <a:pPr eaLnBrk="1" hangingPunct="1">
              <a:lnSpc>
                <a:spcPct val="90000"/>
              </a:lnSpc>
            </a:pPr>
            <a:r>
              <a:rPr lang="zh-TW" altLang="en-US" sz="2000">
                <a:ea typeface="細明體" panose="02020509000000000000" pitchFamily="49" charset="-120"/>
              </a:rPr>
              <a:t>令           為權重           的最佳值，從式</a:t>
            </a:r>
            <a:r>
              <a:rPr lang="en-US" altLang="zh-TW" sz="2000">
                <a:ea typeface="細明體" panose="02020509000000000000" pitchFamily="49" charset="-120"/>
              </a:rPr>
              <a:t>(2.24)</a:t>
            </a:r>
            <a:r>
              <a:rPr lang="zh-TW" altLang="en-US" sz="2000">
                <a:ea typeface="細明體" panose="02020509000000000000" pitchFamily="49" charset="-120"/>
              </a:rPr>
              <a:t>可知權重參數的最佳值是由下列 </a:t>
            </a:r>
            <a:r>
              <a:rPr lang="en-US" altLang="zh-TW" sz="2000" i="1">
                <a:ea typeface="細明體" panose="02020509000000000000" pitchFamily="49" charset="-120"/>
              </a:rPr>
              <a:t>p</a:t>
            </a:r>
            <a:r>
              <a:rPr lang="en-US" altLang="zh-TW" sz="2000">
                <a:ea typeface="細明體" panose="02020509000000000000" pitchFamily="49" charset="-120"/>
              </a:rPr>
              <a:t> </a:t>
            </a:r>
            <a:r>
              <a:rPr lang="zh-TW" altLang="en-US" sz="2000">
                <a:ea typeface="細明體" panose="02020509000000000000" pitchFamily="49" charset="-120"/>
              </a:rPr>
              <a:t>個方程式所決定：</a:t>
            </a:r>
            <a:r>
              <a:rPr lang="zh-TW" altLang="en-US" sz="2000"/>
              <a:t> </a:t>
            </a:r>
          </a:p>
          <a:p>
            <a:pPr eaLnBrk="1" hangingPunct="1">
              <a:lnSpc>
                <a:spcPct val="90000"/>
              </a:lnSpc>
            </a:pPr>
            <a:endParaRPr lang="zh-TW" altLang="en-US" sz="2000"/>
          </a:p>
          <a:p>
            <a:pPr eaLnBrk="1" hangingPunct="1">
              <a:lnSpc>
                <a:spcPct val="90000"/>
              </a:lnSpc>
            </a:pPr>
            <a:endParaRPr lang="zh-TW" altLang="en-US" sz="2000"/>
          </a:p>
          <a:p>
            <a:pPr eaLnBrk="1" hangingPunct="1">
              <a:lnSpc>
                <a:spcPct val="90000"/>
              </a:lnSpc>
            </a:pPr>
            <a:endParaRPr lang="zh-TW" altLang="en-US" sz="2000">
              <a:ea typeface="細明體" panose="02020509000000000000" pitchFamily="49" charset="-120"/>
            </a:endParaRPr>
          </a:p>
          <a:p>
            <a:pPr eaLnBrk="1" hangingPunct="1">
              <a:lnSpc>
                <a:spcPct val="90000"/>
              </a:lnSpc>
            </a:pPr>
            <a:r>
              <a:rPr lang="zh-TW" altLang="en-US" sz="2000">
                <a:ea typeface="細明體" panose="02020509000000000000" pitchFamily="49" charset="-120"/>
              </a:rPr>
              <a:t>這組方程式稱為「</a:t>
            </a:r>
            <a:r>
              <a:rPr lang="en-US" altLang="zh-TW" sz="2000">
                <a:ea typeface="細明體" panose="02020509000000000000" pitchFamily="49" charset="-120"/>
              </a:rPr>
              <a:t>Wiener-Hopf </a:t>
            </a:r>
            <a:r>
              <a:rPr lang="zh-TW" altLang="en-US" sz="2000">
                <a:ea typeface="細明體" panose="02020509000000000000" pitchFamily="49" charset="-120"/>
              </a:rPr>
              <a:t>方程式」，而根據此權重參數所設計的濾波器則稱之為 </a:t>
            </a:r>
            <a:r>
              <a:rPr lang="en-US" altLang="zh-TW" sz="2000">
                <a:ea typeface="細明體" panose="02020509000000000000" pitchFamily="49" charset="-120"/>
              </a:rPr>
              <a:t>Wiener </a:t>
            </a:r>
            <a:r>
              <a:rPr lang="zh-TW" altLang="en-US" sz="2000">
                <a:ea typeface="細明體" panose="02020509000000000000" pitchFamily="49" charset="-120"/>
              </a:rPr>
              <a:t>濾波器。</a:t>
            </a:r>
            <a:r>
              <a:rPr lang="zh-TW" altLang="en-US" sz="2000"/>
              <a:t> </a:t>
            </a:r>
          </a:p>
        </p:txBody>
      </p:sp>
      <p:graphicFrame>
        <p:nvGraphicFramePr>
          <p:cNvPr id="15364" name="Object 4">
            <a:extLst>
              <a:ext uri="{FF2B5EF4-FFF2-40B4-BE49-F238E27FC236}">
                <a16:creationId xmlns:a16="http://schemas.microsoft.com/office/drawing/2014/main" id="{9E8C2C61-2E93-4AE6-A663-7588FABC899F}"/>
              </a:ext>
            </a:extLst>
          </p:cNvPr>
          <p:cNvGraphicFramePr>
            <a:graphicFrameLocks noChangeAspect="1"/>
          </p:cNvGraphicFramePr>
          <p:nvPr/>
        </p:nvGraphicFramePr>
        <p:xfrm>
          <a:off x="1981200" y="1447800"/>
          <a:ext cx="4559300" cy="685800"/>
        </p:xfrm>
        <a:graphic>
          <a:graphicData uri="http://schemas.openxmlformats.org/presentationml/2006/ole">
            <mc:AlternateContent xmlns:mc="http://schemas.openxmlformats.org/markup-compatibility/2006">
              <mc:Choice xmlns:v="urn:schemas-microsoft-com:vml" Requires="v">
                <p:oleObj spid="_x0000_s15487" name="Equation" r:id="rId3" imgW="4559300" imgH="685800" progId="Equation.3">
                  <p:embed/>
                </p:oleObj>
              </mc:Choice>
              <mc:Fallback>
                <p:oleObj name="Equation" r:id="rId3" imgW="4559300" imgH="685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447800"/>
                        <a:ext cx="4559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5">
            <a:extLst>
              <a:ext uri="{FF2B5EF4-FFF2-40B4-BE49-F238E27FC236}">
                <a16:creationId xmlns:a16="http://schemas.microsoft.com/office/drawing/2014/main" id="{D3F74E5B-938E-4B1E-AFA0-E380A170787D}"/>
              </a:ext>
            </a:extLst>
          </p:cNvPr>
          <p:cNvGraphicFramePr>
            <a:graphicFrameLocks noChangeAspect="1"/>
          </p:cNvGraphicFramePr>
          <p:nvPr/>
        </p:nvGraphicFramePr>
        <p:xfrm>
          <a:off x="2057400" y="2971800"/>
          <a:ext cx="1320800" cy="673100"/>
        </p:xfrm>
        <a:graphic>
          <a:graphicData uri="http://schemas.openxmlformats.org/presentationml/2006/ole">
            <mc:AlternateContent xmlns:mc="http://schemas.openxmlformats.org/markup-compatibility/2006">
              <mc:Choice xmlns:v="urn:schemas-microsoft-com:vml" Requires="v">
                <p:oleObj spid="_x0000_s15488" name="Equation" r:id="rId5" imgW="1320227" imgH="672808" progId="Equation.3">
                  <p:embed/>
                </p:oleObj>
              </mc:Choice>
              <mc:Fallback>
                <p:oleObj name="Equation" r:id="rId5" imgW="1320227" imgH="67280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971800"/>
                        <a:ext cx="13208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a:extLst>
              <a:ext uri="{FF2B5EF4-FFF2-40B4-BE49-F238E27FC236}">
                <a16:creationId xmlns:a16="http://schemas.microsoft.com/office/drawing/2014/main" id="{FBBF7C39-1568-4FD5-B7FE-42888775118E}"/>
              </a:ext>
            </a:extLst>
          </p:cNvPr>
          <p:cNvGraphicFramePr>
            <a:graphicFrameLocks noChangeAspect="1"/>
          </p:cNvGraphicFramePr>
          <p:nvPr/>
        </p:nvGraphicFramePr>
        <p:xfrm>
          <a:off x="2667000" y="3505200"/>
          <a:ext cx="4216400" cy="685800"/>
        </p:xfrm>
        <a:graphic>
          <a:graphicData uri="http://schemas.openxmlformats.org/presentationml/2006/ole">
            <mc:AlternateContent xmlns:mc="http://schemas.openxmlformats.org/markup-compatibility/2006">
              <mc:Choice xmlns:v="urn:schemas-microsoft-com:vml" Requires="v">
                <p:oleObj spid="_x0000_s15489" name="Equation" r:id="rId7" imgW="4216400" imgH="685800" progId="Equation.3">
                  <p:embed/>
                </p:oleObj>
              </mc:Choice>
              <mc:Fallback>
                <p:oleObj name="Equation" r:id="rId7" imgW="4216400" imgH="685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505200"/>
                        <a:ext cx="4216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7">
            <a:extLst>
              <a:ext uri="{FF2B5EF4-FFF2-40B4-BE49-F238E27FC236}">
                <a16:creationId xmlns:a16="http://schemas.microsoft.com/office/drawing/2014/main" id="{B52DFDC2-92AE-4756-A8D2-79E0E7BBB208}"/>
              </a:ext>
            </a:extLst>
          </p:cNvPr>
          <p:cNvGraphicFramePr>
            <a:graphicFrameLocks noChangeAspect="1"/>
          </p:cNvGraphicFramePr>
          <p:nvPr/>
        </p:nvGraphicFramePr>
        <p:xfrm>
          <a:off x="1447800" y="4191000"/>
          <a:ext cx="317500" cy="393700"/>
        </p:xfrm>
        <a:graphic>
          <a:graphicData uri="http://schemas.openxmlformats.org/presentationml/2006/ole">
            <mc:AlternateContent xmlns:mc="http://schemas.openxmlformats.org/markup-compatibility/2006">
              <mc:Choice xmlns:v="urn:schemas-microsoft-com:vml" Requires="v">
                <p:oleObj spid="_x0000_s15490" name="Equation" r:id="rId9" imgW="317225" imgH="393359" progId="Equation.3">
                  <p:embed/>
                </p:oleObj>
              </mc:Choice>
              <mc:Fallback>
                <p:oleObj name="Equation" r:id="rId9" imgW="317225" imgH="39335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191000"/>
                        <a:ext cx="317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8">
            <a:extLst>
              <a:ext uri="{FF2B5EF4-FFF2-40B4-BE49-F238E27FC236}">
                <a16:creationId xmlns:a16="http://schemas.microsoft.com/office/drawing/2014/main" id="{5E281388-2B03-4FBC-B4C4-41BF74F2D558}"/>
              </a:ext>
            </a:extLst>
          </p:cNvPr>
          <p:cNvGraphicFramePr>
            <a:graphicFrameLocks noChangeAspect="1"/>
          </p:cNvGraphicFramePr>
          <p:nvPr/>
        </p:nvGraphicFramePr>
        <p:xfrm>
          <a:off x="2971800" y="4267200"/>
          <a:ext cx="317500" cy="330200"/>
        </p:xfrm>
        <a:graphic>
          <a:graphicData uri="http://schemas.openxmlformats.org/presentationml/2006/ole">
            <mc:AlternateContent xmlns:mc="http://schemas.openxmlformats.org/markup-compatibility/2006">
              <mc:Choice xmlns:v="urn:schemas-microsoft-com:vml" Requires="v">
                <p:oleObj spid="_x0000_s15491" name="Equation" r:id="rId11" imgW="317362" imgH="330057" progId="Equation.3">
                  <p:embed/>
                </p:oleObj>
              </mc:Choice>
              <mc:Fallback>
                <p:oleObj name="Equation" r:id="rId11" imgW="317362" imgH="33005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4267200"/>
                        <a:ext cx="317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9">
            <a:extLst>
              <a:ext uri="{FF2B5EF4-FFF2-40B4-BE49-F238E27FC236}">
                <a16:creationId xmlns:a16="http://schemas.microsoft.com/office/drawing/2014/main" id="{19B76C63-DF61-4F21-AD6D-F7D3518E884A}"/>
              </a:ext>
            </a:extLst>
          </p:cNvPr>
          <p:cNvGraphicFramePr>
            <a:graphicFrameLocks noChangeAspect="1"/>
          </p:cNvGraphicFramePr>
          <p:nvPr/>
        </p:nvGraphicFramePr>
        <p:xfrm>
          <a:off x="2590800" y="5029200"/>
          <a:ext cx="3619500" cy="685800"/>
        </p:xfrm>
        <a:graphic>
          <a:graphicData uri="http://schemas.openxmlformats.org/presentationml/2006/ole">
            <mc:AlternateContent xmlns:mc="http://schemas.openxmlformats.org/markup-compatibility/2006">
              <mc:Choice xmlns:v="urn:schemas-microsoft-com:vml" Requires="v">
                <p:oleObj spid="_x0000_s15492" name="Equation" r:id="rId13" imgW="3619500" imgH="685800" progId="Equation.3">
                  <p:embed/>
                </p:oleObj>
              </mc:Choice>
              <mc:Fallback>
                <p:oleObj name="Equation" r:id="rId13" imgW="3619500" imgH="685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0800" y="5029200"/>
                        <a:ext cx="36195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Text Box 10">
            <a:extLst>
              <a:ext uri="{FF2B5EF4-FFF2-40B4-BE49-F238E27FC236}">
                <a16:creationId xmlns:a16="http://schemas.microsoft.com/office/drawing/2014/main" id="{BE78DCCA-244C-4798-8260-30BF2E51EF83}"/>
              </a:ext>
            </a:extLst>
          </p:cNvPr>
          <p:cNvSpPr txBox="1">
            <a:spLocks noChangeArrowheads="1"/>
          </p:cNvSpPr>
          <p:nvPr/>
        </p:nvSpPr>
        <p:spPr bwMode="auto">
          <a:xfrm>
            <a:off x="6842125" y="14890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(2.23)</a:t>
            </a:r>
          </a:p>
        </p:txBody>
      </p:sp>
      <p:sp>
        <p:nvSpPr>
          <p:cNvPr id="15371" name="Text Box 11">
            <a:extLst>
              <a:ext uri="{FF2B5EF4-FFF2-40B4-BE49-F238E27FC236}">
                <a16:creationId xmlns:a16="http://schemas.microsoft.com/office/drawing/2014/main" id="{4406AC64-0E54-4041-BC2A-4DE2CD7ED9C0}"/>
              </a:ext>
            </a:extLst>
          </p:cNvPr>
          <p:cNvSpPr txBox="1">
            <a:spLocks noChangeArrowheads="1"/>
          </p:cNvSpPr>
          <p:nvPr/>
        </p:nvSpPr>
        <p:spPr bwMode="auto">
          <a:xfrm>
            <a:off x="6842125" y="33178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(2.24)</a:t>
            </a:r>
          </a:p>
        </p:txBody>
      </p:sp>
      <p:sp>
        <p:nvSpPr>
          <p:cNvPr id="15372" name="Text Box 12">
            <a:extLst>
              <a:ext uri="{FF2B5EF4-FFF2-40B4-BE49-F238E27FC236}">
                <a16:creationId xmlns:a16="http://schemas.microsoft.com/office/drawing/2014/main" id="{396E2CA9-E981-4E57-B529-8CC7A548E4B6}"/>
              </a:ext>
            </a:extLst>
          </p:cNvPr>
          <p:cNvSpPr txBox="1">
            <a:spLocks noChangeArrowheads="1"/>
          </p:cNvSpPr>
          <p:nvPr/>
        </p:nvSpPr>
        <p:spPr bwMode="auto">
          <a:xfrm>
            <a:off x="6765925" y="50704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(2.25)</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9D97344-0969-401F-8A55-288534BF4E0C}"/>
              </a:ext>
            </a:extLst>
          </p:cNvPr>
          <p:cNvSpPr>
            <a:spLocks noGrp="1" noChangeArrowheads="1"/>
          </p:cNvSpPr>
          <p:nvPr>
            <p:ph type="title"/>
          </p:nvPr>
        </p:nvSpPr>
        <p:spPr>
          <a:xfrm>
            <a:off x="609600" y="0"/>
            <a:ext cx="7772400" cy="1143000"/>
          </a:xfrm>
        </p:spPr>
        <p:txBody>
          <a:bodyPr/>
          <a:lstStyle/>
          <a:p>
            <a:pPr eaLnBrk="1" hangingPunct="1"/>
            <a:r>
              <a:rPr lang="en-US" altLang="zh-TW" dirty="0">
                <a:ea typeface="細明體" panose="02020509000000000000" pitchFamily="49" charset="-120"/>
              </a:rPr>
              <a:t>2.4	</a:t>
            </a:r>
            <a:r>
              <a:rPr lang="en-US" altLang="zh-TW" dirty="0" err="1">
                <a:ea typeface="細明體" panose="02020509000000000000" pitchFamily="49" charset="-120"/>
              </a:rPr>
              <a:t>Widrow</a:t>
            </a:r>
            <a:r>
              <a:rPr lang="en-US" altLang="zh-TW" dirty="0">
                <a:ea typeface="細明體" panose="02020509000000000000" pitchFamily="49" charset="-120"/>
              </a:rPr>
              <a:t>-Hoff </a:t>
            </a:r>
            <a:r>
              <a:rPr lang="zh-TW" altLang="en-US" dirty="0">
                <a:ea typeface="細明體" panose="02020509000000000000" pitchFamily="49" charset="-120"/>
              </a:rPr>
              <a:t>法則</a:t>
            </a:r>
            <a:r>
              <a:rPr lang="zh-TW" altLang="en-US" dirty="0"/>
              <a:t> </a:t>
            </a:r>
            <a:r>
              <a:rPr lang="en-US" altLang="zh-TW" dirty="0"/>
              <a:t>(5)</a:t>
            </a:r>
          </a:p>
        </p:txBody>
      </p:sp>
      <p:sp>
        <p:nvSpPr>
          <p:cNvPr id="16387" name="Rectangle 3">
            <a:extLst>
              <a:ext uri="{FF2B5EF4-FFF2-40B4-BE49-F238E27FC236}">
                <a16:creationId xmlns:a16="http://schemas.microsoft.com/office/drawing/2014/main" id="{57AA115B-81C9-420D-9FD3-98349CAC6302}"/>
              </a:ext>
            </a:extLst>
          </p:cNvPr>
          <p:cNvSpPr>
            <a:spLocks noGrp="1" noChangeArrowheads="1"/>
          </p:cNvSpPr>
          <p:nvPr>
            <p:ph type="body" idx="1"/>
          </p:nvPr>
        </p:nvSpPr>
        <p:spPr>
          <a:xfrm>
            <a:off x="685800" y="1447800"/>
            <a:ext cx="7772400" cy="4114800"/>
          </a:xfrm>
        </p:spPr>
        <p:txBody>
          <a:bodyPr/>
          <a:lstStyle/>
          <a:p>
            <a:pPr algn="just" eaLnBrk="1" hangingPunct="1">
              <a:lnSpc>
                <a:spcPct val="90000"/>
              </a:lnSpc>
            </a:pPr>
            <a:r>
              <a:rPr lang="zh-TW" altLang="en-US" sz="2400" dirty="0">
                <a:ea typeface="細明體" panose="02020509000000000000" pitchFamily="49" charset="-120"/>
              </a:rPr>
              <a:t>式 </a:t>
            </a:r>
            <a:r>
              <a:rPr lang="en-US" altLang="zh-TW" sz="2400" dirty="0">
                <a:ea typeface="細明體" panose="02020509000000000000" pitchFamily="49" charset="-120"/>
              </a:rPr>
              <a:t>(2.25) </a:t>
            </a:r>
            <a:r>
              <a:rPr lang="zh-TW" altLang="en-US" sz="2400" dirty="0">
                <a:ea typeface="細明體" panose="02020509000000000000" pitchFamily="49" charset="-120"/>
              </a:rPr>
              <a:t>其實可以寫成如下的矩陣型式：</a:t>
            </a:r>
          </a:p>
          <a:p>
            <a:pPr algn="just" eaLnBrk="1" hangingPunct="1">
              <a:lnSpc>
                <a:spcPct val="90000"/>
              </a:lnSpc>
            </a:pPr>
            <a:endParaRPr lang="zh-TW" altLang="en-US" sz="2400" dirty="0">
              <a:ea typeface="細明體" panose="02020509000000000000" pitchFamily="49" charset="-120"/>
            </a:endParaRPr>
          </a:p>
          <a:p>
            <a:pPr algn="just" eaLnBrk="1" hangingPunct="1">
              <a:lnSpc>
                <a:spcPct val="90000"/>
              </a:lnSpc>
            </a:pPr>
            <a:endParaRPr lang="zh-TW" altLang="en-US" sz="2400" dirty="0">
              <a:ea typeface="細明體" panose="02020509000000000000" pitchFamily="49" charset="-120"/>
            </a:endParaRPr>
          </a:p>
          <a:p>
            <a:pPr algn="just" eaLnBrk="1" hangingPunct="1">
              <a:lnSpc>
                <a:spcPct val="90000"/>
              </a:lnSpc>
            </a:pPr>
            <a:r>
              <a:rPr lang="zh-TW" altLang="en-US" sz="2400" dirty="0">
                <a:ea typeface="細明體" panose="02020509000000000000" pitchFamily="49" charset="-120"/>
              </a:rPr>
              <a:t>其中                                ，                                   是一個  </a:t>
            </a:r>
          </a:p>
          <a:p>
            <a:pPr algn="just" eaLnBrk="1" hangingPunct="1">
              <a:lnSpc>
                <a:spcPct val="90000"/>
              </a:lnSpc>
              <a:buFontTx/>
              <a:buNone/>
            </a:pPr>
            <a:r>
              <a:rPr lang="zh-TW" altLang="en-US" sz="2400" dirty="0">
                <a:ea typeface="細明體" panose="02020509000000000000" pitchFamily="49" charset="-120"/>
              </a:rPr>
              <a:t>               維度的自相關矩陣，和                               是一個  </a:t>
            </a:r>
          </a:p>
          <a:p>
            <a:pPr algn="just" eaLnBrk="1" hangingPunct="1">
              <a:lnSpc>
                <a:spcPct val="90000"/>
              </a:lnSpc>
              <a:buFontTx/>
              <a:buNone/>
            </a:pPr>
            <a:r>
              <a:rPr lang="zh-TW" altLang="en-US" sz="2400" dirty="0">
                <a:ea typeface="細明體" panose="02020509000000000000" pitchFamily="49" charset="-120"/>
              </a:rPr>
              <a:t>               維度的交互相關向量。</a:t>
            </a:r>
          </a:p>
          <a:p>
            <a:pPr algn="just" eaLnBrk="1" hangingPunct="1">
              <a:lnSpc>
                <a:spcPct val="90000"/>
              </a:lnSpc>
            </a:pPr>
            <a:r>
              <a:rPr lang="zh-TW" altLang="en-US" sz="2400" dirty="0">
                <a:ea typeface="細明體" panose="02020509000000000000" pitchFamily="49" charset="-120"/>
              </a:rPr>
              <a:t>很顯然地，</a:t>
            </a:r>
            <a:r>
              <a:rPr lang="en-US" altLang="zh-TW" sz="2400" dirty="0">
                <a:ea typeface="細明體" panose="02020509000000000000" pitchFamily="49" charset="-120"/>
              </a:rPr>
              <a:t>Wiener-Hoff </a:t>
            </a:r>
            <a:r>
              <a:rPr lang="zh-TW" altLang="en-US" sz="2400" dirty="0">
                <a:ea typeface="細明體" panose="02020509000000000000" pitchFamily="49" charset="-120"/>
              </a:rPr>
              <a:t>方程式的解為 </a:t>
            </a:r>
          </a:p>
          <a:p>
            <a:pPr algn="just" eaLnBrk="1" hangingPunct="1">
              <a:lnSpc>
                <a:spcPct val="90000"/>
              </a:lnSpc>
            </a:pPr>
            <a:endParaRPr lang="zh-TW" altLang="en-US" sz="2400" dirty="0">
              <a:ea typeface="細明體" panose="02020509000000000000" pitchFamily="49" charset="-120"/>
            </a:endParaRPr>
          </a:p>
          <a:p>
            <a:pPr algn="just" eaLnBrk="1" hangingPunct="1">
              <a:lnSpc>
                <a:spcPct val="90000"/>
              </a:lnSpc>
            </a:pPr>
            <a:endParaRPr lang="zh-TW" altLang="en-US" sz="2400" dirty="0">
              <a:ea typeface="細明體" panose="02020509000000000000" pitchFamily="49" charset="-120"/>
            </a:endParaRPr>
          </a:p>
          <a:p>
            <a:pPr algn="just" eaLnBrk="1" hangingPunct="1">
              <a:lnSpc>
                <a:spcPct val="90000"/>
              </a:lnSpc>
            </a:pPr>
            <a:r>
              <a:rPr lang="zh-TW" altLang="en-US" sz="2400" dirty="0">
                <a:ea typeface="細明體" panose="02020509000000000000" pitchFamily="49" charset="-120"/>
              </a:rPr>
              <a:t>問題是，我們通常不知道自相關矩陣與交互相關向量的值是多少。即使知道，我們每次都必須計算出 </a:t>
            </a:r>
            <a:r>
              <a:rPr lang="en-US" altLang="zh-TW" sz="2400" i="1" dirty="0">
                <a:ea typeface="細明體" panose="02020509000000000000" pitchFamily="49" charset="-120"/>
              </a:rPr>
              <a:t>R</a:t>
            </a:r>
            <a:r>
              <a:rPr lang="en-US" altLang="zh-TW" sz="2400" dirty="0">
                <a:ea typeface="細明體" panose="02020509000000000000" pitchFamily="49" charset="-120"/>
              </a:rPr>
              <a:t> </a:t>
            </a:r>
            <a:r>
              <a:rPr lang="zh-TW" altLang="en-US" sz="2400" dirty="0">
                <a:ea typeface="細明體" panose="02020509000000000000" pitchFamily="49" charset="-120"/>
              </a:rPr>
              <a:t>的反矩陣，而求反矩陣的計算量相當龐大，因此實際上的作法是採用 </a:t>
            </a:r>
            <a:r>
              <a:rPr lang="en-US" altLang="zh-TW" sz="2400" dirty="0">
                <a:ea typeface="細明體" panose="02020509000000000000" pitchFamily="49" charset="-120"/>
              </a:rPr>
              <a:t>LMS </a:t>
            </a:r>
            <a:r>
              <a:rPr lang="zh-TW" altLang="en-US" sz="2400" dirty="0">
                <a:ea typeface="細明體" panose="02020509000000000000" pitchFamily="49" charset="-120"/>
              </a:rPr>
              <a:t>演算法，以疊代的方式來解 </a:t>
            </a:r>
            <a:r>
              <a:rPr lang="en-US" altLang="zh-TW" sz="2400" dirty="0">
                <a:ea typeface="細明體" panose="02020509000000000000" pitchFamily="49" charset="-120"/>
              </a:rPr>
              <a:t>Wiener-Hoff </a:t>
            </a:r>
            <a:r>
              <a:rPr lang="zh-TW" altLang="en-US" sz="2400" dirty="0">
                <a:ea typeface="細明體" panose="02020509000000000000" pitchFamily="49" charset="-120"/>
              </a:rPr>
              <a:t>方程式。 </a:t>
            </a:r>
          </a:p>
        </p:txBody>
      </p:sp>
      <p:graphicFrame>
        <p:nvGraphicFramePr>
          <p:cNvPr id="16388" name="Object 4">
            <a:extLst>
              <a:ext uri="{FF2B5EF4-FFF2-40B4-BE49-F238E27FC236}">
                <a16:creationId xmlns:a16="http://schemas.microsoft.com/office/drawing/2014/main" id="{80E41544-EC6E-4289-A493-789F399A32D2}"/>
              </a:ext>
            </a:extLst>
          </p:cNvPr>
          <p:cNvGraphicFramePr>
            <a:graphicFrameLocks noChangeAspect="1"/>
          </p:cNvGraphicFramePr>
          <p:nvPr/>
        </p:nvGraphicFramePr>
        <p:xfrm>
          <a:off x="2819400" y="1981200"/>
          <a:ext cx="927100" cy="355600"/>
        </p:xfrm>
        <a:graphic>
          <a:graphicData uri="http://schemas.openxmlformats.org/presentationml/2006/ole">
            <mc:AlternateContent xmlns:mc="http://schemas.openxmlformats.org/markup-compatibility/2006">
              <mc:Choice xmlns:v="urn:schemas-microsoft-com:vml" Requires="v">
                <p:oleObj spid="_x0000_s16537" name="Equation" r:id="rId3" imgW="926698" imgH="355446" progId="Equation.3">
                  <p:embed/>
                </p:oleObj>
              </mc:Choice>
              <mc:Fallback>
                <p:oleObj name="Equation" r:id="rId3" imgW="926698" imgH="35544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981200"/>
                        <a:ext cx="9271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5">
            <a:extLst>
              <a:ext uri="{FF2B5EF4-FFF2-40B4-BE49-F238E27FC236}">
                <a16:creationId xmlns:a16="http://schemas.microsoft.com/office/drawing/2014/main" id="{C294832F-6982-4FED-B5C8-6F8F369BAD75}"/>
              </a:ext>
            </a:extLst>
          </p:cNvPr>
          <p:cNvGraphicFramePr>
            <a:graphicFrameLocks noChangeAspect="1"/>
          </p:cNvGraphicFramePr>
          <p:nvPr/>
        </p:nvGraphicFramePr>
        <p:xfrm>
          <a:off x="1905000" y="2590800"/>
          <a:ext cx="2273300" cy="431800"/>
        </p:xfrm>
        <a:graphic>
          <a:graphicData uri="http://schemas.openxmlformats.org/presentationml/2006/ole">
            <mc:AlternateContent xmlns:mc="http://schemas.openxmlformats.org/markup-compatibility/2006">
              <mc:Choice xmlns:v="urn:schemas-microsoft-com:vml" Requires="v">
                <p:oleObj spid="_x0000_s16538" name="Equation" r:id="rId5" imgW="2273300" imgH="431800" progId="Equation.3">
                  <p:embed/>
                </p:oleObj>
              </mc:Choice>
              <mc:Fallback>
                <p:oleObj name="Equation" r:id="rId5" imgW="22733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590800"/>
                        <a:ext cx="2273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a:extLst>
              <a:ext uri="{FF2B5EF4-FFF2-40B4-BE49-F238E27FC236}">
                <a16:creationId xmlns:a16="http://schemas.microsoft.com/office/drawing/2014/main" id="{58A5B9BE-B4A2-48D4-A52A-A71359B8166D}"/>
              </a:ext>
            </a:extLst>
          </p:cNvPr>
          <p:cNvGraphicFramePr>
            <a:graphicFrameLocks noChangeAspect="1"/>
          </p:cNvGraphicFramePr>
          <p:nvPr/>
        </p:nvGraphicFramePr>
        <p:xfrm>
          <a:off x="4343400" y="2590800"/>
          <a:ext cx="2514600" cy="393700"/>
        </p:xfrm>
        <a:graphic>
          <a:graphicData uri="http://schemas.openxmlformats.org/presentationml/2006/ole">
            <mc:AlternateContent xmlns:mc="http://schemas.openxmlformats.org/markup-compatibility/2006">
              <mc:Choice xmlns:v="urn:schemas-microsoft-com:vml" Requires="v">
                <p:oleObj spid="_x0000_s16539" name="Equation" r:id="rId7" imgW="2514600" imgH="393700" progId="Equation.3">
                  <p:embed/>
                </p:oleObj>
              </mc:Choice>
              <mc:Fallback>
                <p:oleObj name="Equation" r:id="rId7" imgW="2514600" imgH="393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2590800"/>
                        <a:ext cx="2514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7">
            <a:extLst>
              <a:ext uri="{FF2B5EF4-FFF2-40B4-BE49-F238E27FC236}">
                <a16:creationId xmlns:a16="http://schemas.microsoft.com/office/drawing/2014/main" id="{35A4916C-99AF-4E86-9A6A-81C5A1B9C76C}"/>
              </a:ext>
            </a:extLst>
          </p:cNvPr>
          <p:cNvGraphicFramePr>
            <a:graphicFrameLocks noChangeAspect="1"/>
          </p:cNvGraphicFramePr>
          <p:nvPr/>
        </p:nvGraphicFramePr>
        <p:xfrm>
          <a:off x="1219200" y="3124200"/>
          <a:ext cx="571500" cy="241300"/>
        </p:xfrm>
        <a:graphic>
          <a:graphicData uri="http://schemas.openxmlformats.org/presentationml/2006/ole">
            <mc:AlternateContent xmlns:mc="http://schemas.openxmlformats.org/markup-compatibility/2006">
              <mc:Choice xmlns:v="urn:schemas-microsoft-com:vml" Requires="v">
                <p:oleObj spid="_x0000_s16540" name="Equation" r:id="rId9" imgW="571252" imgH="241195" progId="Equation.3">
                  <p:embed/>
                </p:oleObj>
              </mc:Choice>
              <mc:Fallback>
                <p:oleObj name="Equation" r:id="rId9" imgW="571252" imgH="241195"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3124200"/>
                        <a:ext cx="5715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8">
            <a:extLst>
              <a:ext uri="{FF2B5EF4-FFF2-40B4-BE49-F238E27FC236}">
                <a16:creationId xmlns:a16="http://schemas.microsoft.com/office/drawing/2014/main" id="{0DF19614-0AD4-49D9-BD34-121196B6D966}"/>
              </a:ext>
            </a:extLst>
          </p:cNvPr>
          <p:cNvGraphicFramePr>
            <a:graphicFrameLocks noChangeAspect="1"/>
          </p:cNvGraphicFramePr>
          <p:nvPr/>
        </p:nvGraphicFramePr>
        <p:xfrm>
          <a:off x="5029200" y="3124200"/>
          <a:ext cx="2197100" cy="330200"/>
        </p:xfrm>
        <a:graphic>
          <a:graphicData uri="http://schemas.openxmlformats.org/presentationml/2006/ole">
            <mc:AlternateContent xmlns:mc="http://schemas.openxmlformats.org/markup-compatibility/2006">
              <mc:Choice xmlns:v="urn:schemas-microsoft-com:vml" Requires="v">
                <p:oleObj spid="_x0000_s16541" name="Equation" r:id="rId11" imgW="2197100" imgH="330200" progId="Equation.3">
                  <p:embed/>
                </p:oleObj>
              </mc:Choice>
              <mc:Fallback>
                <p:oleObj name="Equation" r:id="rId11" imgW="2197100" imgH="330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29200" y="3124200"/>
                        <a:ext cx="2197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9">
            <a:extLst>
              <a:ext uri="{FF2B5EF4-FFF2-40B4-BE49-F238E27FC236}">
                <a16:creationId xmlns:a16="http://schemas.microsoft.com/office/drawing/2014/main" id="{B19E59C5-A3A3-451D-8206-0DD0CE236968}"/>
              </a:ext>
            </a:extLst>
          </p:cNvPr>
          <p:cNvGraphicFramePr>
            <a:graphicFrameLocks noChangeAspect="1"/>
          </p:cNvGraphicFramePr>
          <p:nvPr/>
        </p:nvGraphicFramePr>
        <p:xfrm>
          <a:off x="1219200" y="3505200"/>
          <a:ext cx="495300" cy="292100"/>
        </p:xfrm>
        <a:graphic>
          <a:graphicData uri="http://schemas.openxmlformats.org/presentationml/2006/ole">
            <mc:AlternateContent xmlns:mc="http://schemas.openxmlformats.org/markup-compatibility/2006">
              <mc:Choice xmlns:v="urn:schemas-microsoft-com:vml" Requires="v">
                <p:oleObj spid="_x0000_s16542" name="Equation" r:id="rId13" imgW="495085" imgH="291973" progId="Equation.3">
                  <p:embed/>
                </p:oleObj>
              </mc:Choice>
              <mc:Fallback>
                <p:oleObj name="Equation" r:id="rId13" imgW="495085" imgH="291973"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3505200"/>
                        <a:ext cx="4953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10">
            <a:extLst>
              <a:ext uri="{FF2B5EF4-FFF2-40B4-BE49-F238E27FC236}">
                <a16:creationId xmlns:a16="http://schemas.microsoft.com/office/drawing/2014/main" id="{309A70AF-D002-419B-83A7-656900C6E53A}"/>
              </a:ext>
            </a:extLst>
          </p:cNvPr>
          <p:cNvGraphicFramePr>
            <a:graphicFrameLocks noChangeAspect="1"/>
          </p:cNvGraphicFramePr>
          <p:nvPr/>
        </p:nvGraphicFramePr>
        <p:xfrm>
          <a:off x="2895600" y="4495800"/>
          <a:ext cx="1181100" cy="355600"/>
        </p:xfrm>
        <a:graphic>
          <a:graphicData uri="http://schemas.openxmlformats.org/presentationml/2006/ole">
            <mc:AlternateContent xmlns:mc="http://schemas.openxmlformats.org/markup-compatibility/2006">
              <mc:Choice xmlns:v="urn:schemas-microsoft-com:vml" Requires="v">
                <p:oleObj spid="_x0000_s16543" name="Equation" r:id="rId15" imgW="1180588" imgH="355446" progId="Equation.3">
                  <p:embed/>
                </p:oleObj>
              </mc:Choice>
              <mc:Fallback>
                <p:oleObj name="Equation" r:id="rId15" imgW="1180588" imgH="355446"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4495800"/>
                        <a:ext cx="11811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5" name="Text Box 11">
            <a:extLst>
              <a:ext uri="{FF2B5EF4-FFF2-40B4-BE49-F238E27FC236}">
                <a16:creationId xmlns:a16="http://schemas.microsoft.com/office/drawing/2014/main" id="{1B19D1A7-BA05-44BC-8F2D-B9D6DEFADFBF}"/>
              </a:ext>
            </a:extLst>
          </p:cNvPr>
          <p:cNvSpPr txBox="1">
            <a:spLocks noChangeArrowheads="1"/>
          </p:cNvSpPr>
          <p:nvPr/>
        </p:nvSpPr>
        <p:spPr bwMode="auto">
          <a:xfrm>
            <a:off x="6384925" y="19462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(2.26)</a:t>
            </a:r>
          </a:p>
        </p:txBody>
      </p:sp>
      <p:sp>
        <p:nvSpPr>
          <p:cNvPr id="16396" name="Text Box 12">
            <a:extLst>
              <a:ext uri="{FF2B5EF4-FFF2-40B4-BE49-F238E27FC236}">
                <a16:creationId xmlns:a16="http://schemas.microsoft.com/office/drawing/2014/main" id="{CC209A22-706C-4E68-9E7E-1419095A2AF8}"/>
              </a:ext>
            </a:extLst>
          </p:cNvPr>
          <p:cNvSpPr txBox="1">
            <a:spLocks noChangeArrowheads="1"/>
          </p:cNvSpPr>
          <p:nvPr/>
        </p:nvSpPr>
        <p:spPr bwMode="auto">
          <a:xfrm>
            <a:off x="6461125" y="43846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(2.27)</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8B777DE-B506-46E7-AF46-310DE2D23EAB}"/>
              </a:ext>
            </a:extLst>
          </p:cNvPr>
          <p:cNvSpPr>
            <a:spLocks noGrp="1" noChangeArrowheads="1"/>
          </p:cNvSpPr>
          <p:nvPr>
            <p:ph type="title"/>
          </p:nvPr>
        </p:nvSpPr>
        <p:spPr>
          <a:xfrm>
            <a:off x="609600" y="0"/>
            <a:ext cx="7772400" cy="1143000"/>
          </a:xfrm>
        </p:spPr>
        <p:txBody>
          <a:bodyPr/>
          <a:lstStyle/>
          <a:p>
            <a:pPr eaLnBrk="1" hangingPunct="1"/>
            <a:r>
              <a:rPr lang="en-US" altLang="zh-TW" dirty="0">
                <a:ea typeface="細明體" panose="02020509000000000000" pitchFamily="49" charset="-120"/>
              </a:rPr>
              <a:t>2.4	</a:t>
            </a:r>
            <a:r>
              <a:rPr lang="en-US" altLang="zh-TW" dirty="0" err="1">
                <a:ea typeface="細明體" panose="02020509000000000000" pitchFamily="49" charset="-120"/>
              </a:rPr>
              <a:t>Widrow</a:t>
            </a:r>
            <a:r>
              <a:rPr lang="en-US" altLang="zh-TW" dirty="0">
                <a:ea typeface="細明體" panose="02020509000000000000" pitchFamily="49" charset="-120"/>
              </a:rPr>
              <a:t>-Hoff </a:t>
            </a:r>
            <a:r>
              <a:rPr lang="zh-TW" altLang="en-US" dirty="0">
                <a:ea typeface="細明體" panose="02020509000000000000" pitchFamily="49" charset="-120"/>
              </a:rPr>
              <a:t>法則</a:t>
            </a:r>
            <a:r>
              <a:rPr lang="zh-TW" altLang="en-US" dirty="0"/>
              <a:t> </a:t>
            </a:r>
            <a:r>
              <a:rPr lang="en-US" altLang="zh-TW" dirty="0"/>
              <a:t>(6)</a:t>
            </a:r>
          </a:p>
        </p:txBody>
      </p:sp>
      <p:sp>
        <p:nvSpPr>
          <p:cNvPr id="17411" name="Rectangle 3">
            <a:extLst>
              <a:ext uri="{FF2B5EF4-FFF2-40B4-BE49-F238E27FC236}">
                <a16:creationId xmlns:a16="http://schemas.microsoft.com/office/drawing/2014/main" id="{6B3A736C-6E69-4A45-A777-E0CC9CCA356B}"/>
              </a:ext>
            </a:extLst>
          </p:cNvPr>
          <p:cNvSpPr>
            <a:spLocks noGrp="1" noChangeArrowheads="1"/>
          </p:cNvSpPr>
          <p:nvPr>
            <p:ph type="body" idx="1"/>
          </p:nvPr>
        </p:nvSpPr>
        <p:spPr>
          <a:xfrm>
            <a:off x="609600" y="1143000"/>
            <a:ext cx="7772400" cy="4114800"/>
          </a:xfrm>
        </p:spPr>
        <p:txBody>
          <a:bodyPr/>
          <a:lstStyle/>
          <a:p>
            <a:pPr algn="just" eaLnBrk="1" hangingPunct="1"/>
            <a:r>
              <a:rPr lang="zh-TW" altLang="en-US" sz="2400" dirty="0">
                <a:ea typeface="細明體" panose="02020509000000000000" pitchFamily="49" charset="-120"/>
              </a:rPr>
              <a:t>當我們無法得知自相關函數  與交互相關函數 的資訊時，以「瞬間估測」</a:t>
            </a:r>
            <a:r>
              <a:rPr lang="en-US" altLang="zh-TW" sz="2400" dirty="0">
                <a:ea typeface="細明體" panose="02020509000000000000" pitchFamily="49" charset="-120"/>
              </a:rPr>
              <a:t>(instantaneous estimates) </a:t>
            </a:r>
            <a:r>
              <a:rPr lang="zh-TW" altLang="en-US" sz="2400" dirty="0">
                <a:ea typeface="細明體" panose="02020509000000000000" pitchFamily="49" charset="-120"/>
              </a:rPr>
              <a:t>的技術來估測這兩個相關函數，並且使用梯度坡降法來疊代求解。</a:t>
            </a:r>
          </a:p>
          <a:p>
            <a:pPr algn="just" eaLnBrk="1" hangingPunct="1"/>
            <a:r>
              <a:rPr lang="zh-TW" altLang="en-US" sz="2400" dirty="0">
                <a:ea typeface="細明體" panose="02020509000000000000" pitchFamily="49" charset="-120"/>
              </a:rPr>
              <a:t>從式 </a:t>
            </a:r>
            <a:r>
              <a:rPr lang="en-US" altLang="zh-TW" sz="2400" dirty="0">
                <a:ea typeface="細明體" panose="02020509000000000000" pitchFamily="49" charset="-120"/>
              </a:rPr>
              <a:t>(2.21) </a:t>
            </a:r>
            <a:r>
              <a:rPr lang="zh-TW" altLang="en-US" sz="2400" dirty="0">
                <a:ea typeface="細明體" panose="02020509000000000000" pitchFamily="49" charset="-120"/>
              </a:rPr>
              <a:t>與式 </a:t>
            </a:r>
            <a:r>
              <a:rPr lang="en-US" altLang="zh-TW" sz="2400" dirty="0">
                <a:ea typeface="細明體" panose="02020509000000000000" pitchFamily="49" charset="-120"/>
              </a:rPr>
              <a:t>(2.22) </a:t>
            </a:r>
            <a:r>
              <a:rPr lang="zh-TW" altLang="en-US" sz="2400" dirty="0">
                <a:ea typeface="細明體" panose="02020509000000000000" pitchFamily="49" charset="-120"/>
              </a:rPr>
              <a:t>可以導出： </a:t>
            </a:r>
          </a:p>
          <a:p>
            <a:pPr algn="just" eaLnBrk="1" hangingPunct="1"/>
            <a:endParaRPr lang="zh-TW" altLang="en-US" sz="2400" dirty="0">
              <a:ea typeface="細明體" panose="02020509000000000000" pitchFamily="49" charset="-120"/>
            </a:endParaRPr>
          </a:p>
          <a:p>
            <a:pPr algn="just" eaLnBrk="1" hangingPunct="1"/>
            <a:endParaRPr lang="zh-TW" altLang="en-US" sz="2400" dirty="0">
              <a:ea typeface="細明體" panose="02020509000000000000" pitchFamily="49" charset="-120"/>
            </a:endParaRPr>
          </a:p>
          <a:p>
            <a:pPr algn="just" eaLnBrk="1" hangingPunct="1"/>
            <a:endParaRPr lang="zh-TW" altLang="en-US" sz="2400" dirty="0">
              <a:ea typeface="細明體" panose="02020509000000000000" pitchFamily="49" charset="-120"/>
            </a:endParaRPr>
          </a:p>
        </p:txBody>
      </p:sp>
      <p:graphicFrame>
        <p:nvGraphicFramePr>
          <p:cNvPr id="17412" name="Object 4">
            <a:extLst>
              <a:ext uri="{FF2B5EF4-FFF2-40B4-BE49-F238E27FC236}">
                <a16:creationId xmlns:a16="http://schemas.microsoft.com/office/drawing/2014/main" id="{9B5FD3B0-9B1B-4025-B256-2826486F9536}"/>
              </a:ext>
            </a:extLst>
          </p:cNvPr>
          <p:cNvGraphicFramePr>
            <a:graphicFrameLocks noChangeAspect="1"/>
          </p:cNvGraphicFramePr>
          <p:nvPr/>
        </p:nvGraphicFramePr>
        <p:xfrm>
          <a:off x="3276600" y="3141663"/>
          <a:ext cx="2171700" cy="330200"/>
        </p:xfrm>
        <a:graphic>
          <a:graphicData uri="http://schemas.openxmlformats.org/presentationml/2006/ole">
            <mc:AlternateContent xmlns:mc="http://schemas.openxmlformats.org/markup-compatibility/2006">
              <mc:Choice xmlns:v="urn:schemas-microsoft-com:vml" Requires="v">
                <p:oleObj spid="_x0000_s52264" name="Equation" r:id="rId3" imgW="2171700" imgH="330200" progId="Equation.3">
                  <p:embed/>
                </p:oleObj>
              </mc:Choice>
              <mc:Fallback>
                <p:oleObj name="Equation" r:id="rId3" imgW="2171700" imgH="330200" progId="Equation.3">
                  <p:embed/>
                  <p:pic>
                    <p:nvPicPr>
                      <p:cNvPr id="17412" name="Object 4">
                        <a:extLst>
                          <a:ext uri="{FF2B5EF4-FFF2-40B4-BE49-F238E27FC236}">
                            <a16:creationId xmlns:a16="http://schemas.microsoft.com/office/drawing/2014/main" id="{9B5FD3B0-9B1B-4025-B256-2826486F9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141663"/>
                        <a:ext cx="21717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5">
            <a:extLst>
              <a:ext uri="{FF2B5EF4-FFF2-40B4-BE49-F238E27FC236}">
                <a16:creationId xmlns:a16="http://schemas.microsoft.com/office/drawing/2014/main" id="{310F2708-4CDF-49EE-AE5B-9525632E8623}"/>
              </a:ext>
            </a:extLst>
          </p:cNvPr>
          <p:cNvGraphicFramePr>
            <a:graphicFrameLocks noChangeAspect="1"/>
          </p:cNvGraphicFramePr>
          <p:nvPr/>
        </p:nvGraphicFramePr>
        <p:xfrm>
          <a:off x="3276600" y="3581400"/>
          <a:ext cx="2413000" cy="368300"/>
        </p:xfrm>
        <a:graphic>
          <a:graphicData uri="http://schemas.openxmlformats.org/presentationml/2006/ole">
            <mc:AlternateContent xmlns:mc="http://schemas.openxmlformats.org/markup-compatibility/2006">
              <mc:Choice xmlns:v="urn:schemas-microsoft-com:vml" Requires="v">
                <p:oleObj spid="_x0000_s52265" name="Equation" r:id="rId5" imgW="2413000" imgH="368300" progId="Equation.3">
                  <p:embed/>
                </p:oleObj>
              </mc:Choice>
              <mc:Fallback>
                <p:oleObj name="Equation" r:id="rId5" imgW="2413000" imgH="368300" progId="Equation.3">
                  <p:embed/>
                  <p:pic>
                    <p:nvPicPr>
                      <p:cNvPr id="17413" name="Object 5">
                        <a:extLst>
                          <a:ext uri="{FF2B5EF4-FFF2-40B4-BE49-F238E27FC236}">
                            <a16:creationId xmlns:a16="http://schemas.microsoft.com/office/drawing/2014/main" id="{310F2708-4CDF-49EE-AE5B-9525632E86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581400"/>
                        <a:ext cx="2413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5" name="Text Box 7">
            <a:extLst>
              <a:ext uri="{FF2B5EF4-FFF2-40B4-BE49-F238E27FC236}">
                <a16:creationId xmlns:a16="http://schemas.microsoft.com/office/drawing/2014/main" id="{FF6DF0E2-EE45-4C1D-8871-6FB6AAECED46}"/>
              </a:ext>
            </a:extLst>
          </p:cNvPr>
          <p:cNvSpPr txBox="1">
            <a:spLocks noChangeArrowheads="1"/>
          </p:cNvSpPr>
          <p:nvPr/>
        </p:nvSpPr>
        <p:spPr bwMode="auto">
          <a:xfrm>
            <a:off x="6732588" y="2997200"/>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(2.28)</a:t>
            </a:r>
          </a:p>
        </p:txBody>
      </p:sp>
      <p:sp>
        <p:nvSpPr>
          <p:cNvPr id="17416" name="Text Box 8">
            <a:extLst>
              <a:ext uri="{FF2B5EF4-FFF2-40B4-BE49-F238E27FC236}">
                <a16:creationId xmlns:a16="http://schemas.microsoft.com/office/drawing/2014/main" id="{D0CC1104-3AF5-425A-9E4C-0158E2E19903}"/>
              </a:ext>
            </a:extLst>
          </p:cNvPr>
          <p:cNvSpPr txBox="1">
            <a:spLocks noChangeArrowheads="1"/>
          </p:cNvSpPr>
          <p:nvPr/>
        </p:nvSpPr>
        <p:spPr bwMode="auto">
          <a:xfrm>
            <a:off x="6705600" y="3429000"/>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(2.29)</a:t>
            </a:r>
          </a:p>
        </p:txBody>
      </p:sp>
    </p:spTree>
    <p:extLst>
      <p:ext uri="{BB962C8B-B14F-4D97-AF65-F5344CB8AC3E}">
        <p14:creationId xmlns:p14="http://schemas.microsoft.com/office/powerpoint/2010/main" val="16349487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8B777DE-B506-46E7-AF46-310DE2D23EAB}"/>
              </a:ext>
            </a:extLst>
          </p:cNvPr>
          <p:cNvSpPr>
            <a:spLocks noGrp="1" noChangeArrowheads="1"/>
          </p:cNvSpPr>
          <p:nvPr>
            <p:ph type="title"/>
          </p:nvPr>
        </p:nvSpPr>
        <p:spPr>
          <a:xfrm>
            <a:off x="609600" y="0"/>
            <a:ext cx="7772400" cy="1143000"/>
          </a:xfrm>
        </p:spPr>
        <p:txBody>
          <a:bodyPr/>
          <a:lstStyle/>
          <a:p>
            <a:pPr eaLnBrk="1" hangingPunct="1"/>
            <a:r>
              <a:rPr lang="en-US" altLang="zh-TW">
                <a:ea typeface="細明體" panose="02020509000000000000" pitchFamily="49" charset="-120"/>
              </a:rPr>
              <a:t>2.4.1	</a:t>
            </a:r>
            <a:r>
              <a:rPr lang="zh-TW" altLang="en-US">
                <a:ea typeface="細明體" panose="02020509000000000000" pitchFamily="49" charset="-120"/>
              </a:rPr>
              <a:t>最小均方演算法</a:t>
            </a:r>
            <a:r>
              <a:rPr lang="zh-TW" altLang="en-US"/>
              <a:t> </a:t>
            </a:r>
            <a:r>
              <a:rPr lang="en-US" altLang="zh-TW"/>
              <a:t>(1)</a:t>
            </a:r>
          </a:p>
        </p:txBody>
      </p:sp>
      <p:sp>
        <p:nvSpPr>
          <p:cNvPr id="17411" name="Rectangle 3">
            <a:extLst>
              <a:ext uri="{FF2B5EF4-FFF2-40B4-BE49-F238E27FC236}">
                <a16:creationId xmlns:a16="http://schemas.microsoft.com/office/drawing/2014/main" id="{6B3A736C-6E69-4A45-A777-E0CC9CCA356B}"/>
              </a:ext>
            </a:extLst>
          </p:cNvPr>
          <p:cNvSpPr>
            <a:spLocks noGrp="1" noChangeArrowheads="1"/>
          </p:cNvSpPr>
          <p:nvPr>
            <p:ph type="body" idx="1"/>
          </p:nvPr>
        </p:nvSpPr>
        <p:spPr>
          <a:xfrm>
            <a:off x="609600" y="1143000"/>
            <a:ext cx="7772400" cy="4114800"/>
          </a:xfrm>
        </p:spPr>
        <p:txBody>
          <a:bodyPr/>
          <a:lstStyle/>
          <a:p>
            <a:pPr algn="just" eaLnBrk="1" hangingPunct="1"/>
            <a:r>
              <a:rPr lang="zh-TW" altLang="en-US" sz="2400" dirty="0">
                <a:latin typeface="Times" panose="02020603050405020304" pitchFamily="18" charset="0"/>
                <a:ea typeface="細明體" panose="02020509000000000000" pitchFamily="49" charset="-120"/>
              </a:rPr>
              <a:t>代價函數則定義為：</a:t>
            </a:r>
            <a:endParaRPr lang="en-US" altLang="zh-TW" sz="2400" dirty="0">
              <a:latin typeface="Times" panose="02020603050405020304" pitchFamily="18" charset="0"/>
              <a:ea typeface="細明體" panose="02020509000000000000" pitchFamily="49" charset="-120"/>
            </a:endParaRPr>
          </a:p>
          <a:p>
            <a:pPr algn="just" eaLnBrk="1" hangingPunct="1"/>
            <a:endParaRPr lang="en-US" altLang="zh-TW" sz="2400" dirty="0">
              <a:ea typeface="細明體" panose="02020509000000000000" pitchFamily="49" charset="-120"/>
            </a:endParaRPr>
          </a:p>
          <a:p>
            <a:pPr algn="just" eaLnBrk="1" hangingPunct="1"/>
            <a:endParaRPr lang="en-US" altLang="zh-TW" sz="2400" dirty="0">
              <a:ea typeface="細明體" panose="02020509000000000000" pitchFamily="49" charset="-120"/>
            </a:endParaRPr>
          </a:p>
          <a:p>
            <a:pPr algn="just" eaLnBrk="1" hangingPunct="1"/>
            <a:endParaRPr lang="en-US" altLang="zh-TW" sz="2400" dirty="0">
              <a:ea typeface="細明體" panose="02020509000000000000" pitchFamily="49" charset="-120"/>
            </a:endParaRPr>
          </a:p>
          <a:p>
            <a:pPr algn="just" eaLnBrk="1" hangingPunct="1"/>
            <a:endParaRPr lang="en-US" altLang="zh-TW" sz="2400" dirty="0">
              <a:ea typeface="細明體" panose="02020509000000000000" pitchFamily="49" charset="-120"/>
            </a:endParaRPr>
          </a:p>
          <a:p>
            <a:pPr algn="just" eaLnBrk="1" hangingPunct="1"/>
            <a:endParaRPr lang="en-US" altLang="zh-TW" sz="2400" dirty="0">
              <a:ea typeface="細明體" panose="02020509000000000000" pitchFamily="49" charset="-120"/>
            </a:endParaRPr>
          </a:p>
          <a:p>
            <a:pPr algn="just" eaLnBrk="1" hangingPunct="1"/>
            <a:r>
              <a:rPr lang="zh-TW" altLang="en-US" sz="2400" b="1" dirty="0">
                <a:ea typeface="細明體" panose="02020509000000000000" pitchFamily="49" charset="-120"/>
              </a:rPr>
              <a:t>訓練目標：</a:t>
            </a:r>
            <a:r>
              <a:rPr lang="zh-TW" altLang="en-US" sz="2400" dirty="0">
                <a:ea typeface="細明體" panose="02020509000000000000" pitchFamily="49" charset="-120"/>
              </a:rPr>
              <a:t>找到一組參數            可讓</a:t>
            </a:r>
            <a:r>
              <a:rPr lang="zh-TW" altLang="en-US" sz="2400" dirty="0">
                <a:latin typeface="Times" panose="02020603050405020304" pitchFamily="18" charset="0"/>
                <a:ea typeface="細明體" panose="02020509000000000000" pitchFamily="49" charset="-120"/>
              </a:rPr>
              <a:t>代價函數極小化。</a:t>
            </a:r>
            <a:endParaRPr lang="en-US" altLang="zh-TW" sz="2400" dirty="0">
              <a:ea typeface="細明體" panose="02020509000000000000" pitchFamily="49" charset="-120"/>
            </a:endParaRPr>
          </a:p>
          <a:p>
            <a:pPr algn="just" eaLnBrk="1" hangingPunct="1"/>
            <a:endParaRPr lang="zh-TW" altLang="en-US" sz="2400" dirty="0">
              <a:ea typeface="細明體" panose="02020509000000000000" pitchFamily="49" charset="-120"/>
            </a:endParaRPr>
          </a:p>
          <a:p>
            <a:pPr algn="just" eaLnBrk="1" hangingPunct="1"/>
            <a:endParaRPr lang="zh-TW" altLang="en-US" sz="2400" dirty="0">
              <a:ea typeface="細明體" panose="02020509000000000000" pitchFamily="49" charset="-120"/>
            </a:endParaRPr>
          </a:p>
          <a:p>
            <a:pPr algn="just" eaLnBrk="1" hangingPunct="1"/>
            <a:endParaRPr lang="zh-TW" altLang="en-US" sz="2400" dirty="0">
              <a:ea typeface="細明體" panose="02020509000000000000" pitchFamily="49" charset="-120"/>
            </a:endParaRPr>
          </a:p>
        </p:txBody>
      </p:sp>
      <p:sp>
        <p:nvSpPr>
          <p:cNvPr id="11" name="Object 4">
            <a:extLst>
              <a:ext uri="{FF2B5EF4-FFF2-40B4-BE49-F238E27FC236}">
                <a16:creationId xmlns:a16="http://schemas.microsoft.com/office/drawing/2014/main" id="{6F20A03D-358D-4128-81DC-602C8C14B0E5}"/>
              </a:ext>
            </a:extLst>
          </p:cNvPr>
          <p:cNvSpPr txBox="1"/>
          <p:nvPr/>
        </p:nvSpPr>
        <p:spPr bwMode="auto">
          <a:xfrm>
            <a:off x="2133600" y="1905000"/>
            <a:ext cx="3467100" cy="673100"/>
          </a:xfrm>
          <a:prstGeom prst="rect">
            <a:avLst/>
          </a:prstGeom>
          <a:noFill/>
          <a:ln>
            <a:noFill/>
          </a:ln>
          <a:effectLst/>
          <a:extLst/>
        </p:spPr>
        <p:txBody>
          <a:bodyPr>
            <a:normAutofit/>
          </a:bodyPr>
          <a:lstStyle/>
          <a:p>
            <a:endParaRPr lang="zh-TW" altLang="en-US" dirty="0"/>
          </a:p>
        </p:txBody>
      </p:sp>
      <p:graphicFrame>
        <p:nvGraphicFramePr>
          <p:cNvPr id="20" name="Object 0">
            <a:extLst>
              <a:ext uri="{FF2B5EF4-FFF2-40B4-BE49-F238E27FC236}">
                <a16:creationId xmlns:a16="http://schemas.microsoft.com/office/drawing/2014/main" id="{D2A4E9E8-A844-4982-ADD9-83E80CAC9DC1}"/>
              </a:ext>
            </a:extLst>
          </p:cNvPr>
          <p:cNvGraphicFramePr>
            <a:graphicFrameLocks noChangeAspect="1"/>
          </p:cNvGraphicFramePr>
          <p:nvPr>
            <p:extLst>
              <p:ext uri="{D42A27DB-BD31-4B8C-83A1-F6EECF244321}">
                <p14:modId xmlns:p14="http://schemas.microsoft.com/office/powerpoint/2010/main" val="1365052336"/>
              </p:ext>
            </p:extLst>
          </p:nvPr>
        </p:nvGraphicFramePr>
        <p:xfrm>
          <a:off x="2339752" y="4893439"/>
          <a:ext cx="3948139" cy="453261"/>
        </p:xfrm>
        <a:graphic>
          <a:graphicData uri="http://schemas.openxmlformats.org/presentationml/2006/ole">
            <mc:AlternateContent xmlns:mc="http://schemas.openxmlformats.org/markup-compatibility/2006">
              <mc:Choice xmlns:v="urn:schemas-microsoft-com:vml" Requires="v">
                <p:oleObj spid="_x0000_s53308" name="Equation" r:id="rId3" imgW="4203360" imgH="482400" progId="Equation.3">
                  <p:embed/>
                </p:oleObj>
              </mc:Choice>
              <mc:Fallback>
                <p:oleObj name="Equation" r:id="rId3" imgW="4203360" imgH="482400" progId="Equation.3">
                  <p:embed/>
                  <p:pic>
                    <p:nvPicPr>
                      <p:cNvPr id="20" name="Object 0">
                        <a:extLst>
                          <a:ext uri="{FF2B5EF4-FFF2-40B4-BE49-F238E27FC236}">
                            <a16:creationId xmlns:a16="http://schemas.microsoft.com/office/drawing/2014/main" id="{D2A4E9E8-A844-4982-ADD9-83E80CAC9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893439"/>
                        <a:ext cx="3948139" cy="453261"/>
                      </a:xfrm>
                      <a:prstGeom prst="rect">
                        <a:avLst/>
                      </a:prstGeom>
                      <a:noFill/>
                      <a:ln>
                        <a:noFill/>
                      </a:ln>
                      <a:effectLst/>
                    </p:spPr>
                  </p:pic>
                </p:oleObj>
              </mc:Fallback>
            </mc:AlternateContent>
          </a:graphicData>
        </a:graphic>
      </p:graphicFrame>
      <p:graphicFrame>
        <p:nvGraphicFramePr>
          <p:cNvPr id="21" name="Object 1">
            <a:extLst>
              <a:ext uri="{FF2B5EF4-FFF2-40B4-BE49-F238E27FC236}">
                <a16:creationId xmlns:a16="http://schemas.microsoft.com/office/drawing/2014/main" id="{12F36623-0BAF-4A26-BD74-916D40909C12}"/>
              </a:ext>
            </a:extLst>
          </p:cNvPr>
          <p:cNvGraphicFramePr>
            <a:graphicFrameLocks noChangeAspect="1"/>
          </p:cNvGraphicFramePr>
          <p:nvPr>
            <p:extLst>
              <p:ext uri="{D42A27DB-BD31-4B8C-83A1-F6EECF244321}">
                <p14:modId xmlns:p14="http://schemas.microsoft.com/office/powerpoint/2010/main" val="3960584445"/>
              </p:ext>
            </p:extLst>
          </p:nvPr>
        </p:nvGraphicFramePr>
        <p:xfrm>
          <a:off x="4584443" y="3817334"/>
          <a:ext cx="711200" cy="368300"/>
        </p:xfrm>
        <a:graphic>
          <a:graphicData uri="http://schemas.openxmlformats.org/presentationml/2006/ole">
            <mc:AlternateContent xmlns:mc="http://schemas.openxmlformats.org/markup-compatibility/2006">
              <mc:Choice xmlns:v="urn:schemas-microsoft-com:vml" Requires="v">
                <p:oleObj spid="_x0000_s53309" name="Equation" r:id="rId5" imgW="977760" imgH="482400" progId="Equation.3">
                  <p:embed/>
                </p:oleObj>
              </mc:Choice>
              <mc:Fallback>
                <p:oleObj name="Equation" r:id="rId5" imgW="977760" imgH="482400" progId="Equation.3">
                  <p:embed/>
                  <p:pic>
                    <p:nvPicPr>
                      <p:cNvPr id="7171" name="Object 1">
                        <a:extLst>
                          <a:ext uri="{FF2B5EF4-FFF2-40B4-BE49-F238E27FC236}">
                            <a16:creationId xmlns:a16="http://schemas.microsoft.com/office/drawing/2014/main" id="{E332B706-2934-4EE8-AA06-A0C313C19B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4443" y="3817334"/>
                        <a:ext cx="711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3" name="Object 0">
                <a:extLst>
                  <a:ext uri="{FF2B5EF4-FFF2-40B4-BE49-F238E27FC236}">
                    <a16:creationId xmlns:a16="http://schemas.microsoft.com/office/drawing/2014/main" id="{C5567342-B33A-4C77-A129-048AB9E9558D}"/>
                  </a:ext>
                </a:extLst>
              </p:cNvPr>
              <p:cNvSpPr txBox="1"/>
              <p:nvPr/>
            </p:nvSpPr>
            <p:spPr bwMode="auto">
              <a:xfrm>
                <a:off x="1907704" y="2688804"/>
                <a:ext cx="5832648" cy="1579374"/>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𝑣</m:t>
                          </m:r>
                        </m:e>
                        <m:sub>
                          <m:r>
                            <a:rPr lang="zh-TW" altLang="en-US" i="1">
                              <a:solidFill>
                                <a:srgbClr val="000000"/>
                              </a:solidFill>
                              <a:latin typeface="Cambria Math" panose="02040503050406030204" pitchFamily="18" charset="0"/>
                            </a:rPr>
                            <m:t>𝑗</m:t>
                          </m:r>
                        </m:sub>
                      </m:sSub>
                      <m:r>
                        <a:rPr lang="en-US" altLang="zh-TW" b="0" i="1" smtClean="0">
                          <a:solidFill>
                            <a:srgbClr val="000000"/>
                          </a:solidFill>
                          <a:latin typeface="Cambria Math" panose="02040503050406030204" pitchFamily="18" charset="0"/>
                        </a:rPr>
                        <m:t>(</m:t>
                      </m:r>
                      <m:r>
                        <a:rPr lang="en-US" altLang="zh-TW" b="0" i="1" smtClean="0">
                          <a:solidFill>
                            <a:srgbClr val="000000"/>
                          </a:solidFill>
                          <a:latin typeface="Cambria Math" panose="02040503050406030204" pitchFamily="18" charset="0"/>
                        </a:rPr>
                        <m:t>𝑛</m:t>
                      </m:r>
                      <m:r>
                        <a:rPr lang="en-US" altLang="zh-TW" b="0" i="1" smtClean="0">
                          <a:solidFill>
                            <a:srgbClr val="000000"/>
                          </a:solidFill>
                          <a:latin typeface="Cambria Math" panose="02040503050406030204" pitchFamily="18" charset="0"/>
                        </a:rPr>
                        <m:t>)=</m:t>
                      </m:r>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=0</m:t>
                          </m:r>
                        </m:sub>
                        <m:sup>
                          <m:r>
                            <a:rPr lang="zh-TW" altLang="en-US" i="1">
                              <a:solidFill>
                                <a:srgbClr val="000000"/>
                              </a:solidFill>
                              <a:latin typeface="Cambria Math" panose="02040503050406030204" pitchFamily="18" charset="0"/>
                            </a:rPr>
                            <m:t>𝑝</m:t>
                          </m:r>
                        </m:sup>
                        <m:e>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𝑤</m:t>
                              </m:r>
                            </m:e>
                            <m:sub>
                              <m:r>
                                <a:rPr lang="zh-TW" altLang="en-US" i="1">
                                  <a:solidFill>
                                    <a:srgbClr val="000000"/>
                                  </a:solidFill>
                                  <a:latin typeface="Cambria Math" panose="02040503050406030204" pitchFamily="18" charset="0"/>
                                </a:rPr>
                                <m:t>𝑗𝑖</m:t>
                              </m:r>
                            </m:sub>
                          </m:sSub>
                          <m:sSub>
                            <m:sSubPr>
                              <m:ctrlPr>
                                <a:rPr lang="zh-TW" altLang="en-US" i="1">
                                  <a:solidFill>
                                    <a:srgbClr val="000000"/>
                                  </a:solidFill>
                                  <a:latin typeface="Cambria Math" panose="02040503050406030204" pitchFamily="18" charset="0"/>
                                </a:rPr>
                              </m:ctrlPr>
                            </m:sSubPr>
                            <m:e>
                              <m:d>
                                <m:dPr>
                                  <m:ctrlPr>
                                    <a:rPr lang="en-US" altLang="zh-TW" b="0" i="1" smtClean="0">
                                      <a:solidFill>
                                        <a:srgbClr val="000000"/>
                                      </a:solidFill>
                                      <a:latin typeface="Cambria Math" panose="02040503050406030204" pitchFamily="18" charset="0"/>
                                    </a:rPr>
                                  </m:ctrlPr>
                                </m:dPr>
                                <m:e>
                                  <m:r>
                                    <a:rPr lang="en-US" altLang="zh-TW" b="0" i="1" smtClean="0">
                                      <a:solidFill>
                                        <a:srgbClr val="000000"/>
                                      </a:solidFill>
                                      <a:latin typeface="Cambria Math" panose="02040503050406030204" pitchFamily="18" charset="0"/>
                                    </a:rPr>
                                    <m:t>𝑛</m:t>
                                  </m:r>
                                </m:e>
                              </m:d>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sub>
                          </m:sSub>
                          <m:r>
                            <a:rPr lang="en-US" altLang="zh-TW" b="0" i="1" smtClean="0">
                              <a:solidFill>
                                <a:srgbClr val="000000"/>
                              </a:solidFill>
                              <a:latin typeface="Cambria Math" panose="02040503050406030204" pitchFamily="18" charset="0"/>
                            </a:rPr>
                            <m:t>(</m:t>
                          </m:r>
                          <m:r>
                            <a:rPr lang="en-US" altLang="zh-TW" b="0" i="1" smtClean="0">
                              <a:solidFill>
                                <a:srgbClr val="000000"/>
                              </a:solidFill>
                              <a:latin typeface="Cambria Math" panose="02040503050406030204" pitchFamily="18" charset="0"/>
                            </a:rPr>
                            <m:t>𝑛</m:t>
                          </m:r>
                          <m:r>
                            <a:rPr lang="en-US" altLang="zh-TW" b="0" i="1" smtClean="0">
                              <a:solidFill>
                                <a:srgbClr val="000000"/>
                              </a:solidFill>
                              <a:latin typeface="Cambria Math" panose="02040503050406030204" pitchFamily="18" charset="0"/>
                            </a:rPr>
                            <m:t>)</m:t>
                          </m:r>
                        </m:e>
                      </m:nary>
                      <m:r>
                        <a:rPr lang="zh-TW" altLang="en-US" i="1">
                          <a:solidFill>
                            <a:srgbClr val="000000"/>
                          </a:solidFill>
                          <a:latin typeface="Cambria Math" panose="02040503050406030204" pitchFamily="18" charset="0"/>
                        </a:rPr>
                        <m:t> </m:t>
                      </m:r>
                    </m:oMath>
                  </m:oMathPara>
                </a14:m>
                <a:endParaRPr lang="zh-TW" altLang="en-US" dirty="0"/>
              </a:p>
            </p:txBody>
          </p:sp>
        </mc:Choice>
        <mc:Fallback xmlns="">
          <p:sp>
            <p:nvSpPr>
              <p:cNvPr id="13" name="Object 0">
                <a:extLst>
                  <a:ext uri="{FF2B5EF4-FFF2-40B4-BE49-F238E27FC236}">
                    <a16:creationId xmlns:a16="http://schemas.microsoft.com/office/drawing/2014/main" id="{C5567342-B33A-4C77-A129-048AB9E9558D}"/>
                  </a:ext>
                </a:extLst>
              </p:cNvPr>
              <p:cNvSpPr txBox="1">
                <a:spLocks noRot="1" noChangeAspect="1" noMove="1" noResize="1" noEditPoints="1" noAdjustHandles="1" noChangeArrowheads="1" noChangeShapeType="1" noTextEdit="1"/>
              </p:cNvSpPr>
              <p:nvPr/>
            </p:nvSpPr>
            <p:spPr bwMode="auto">
              <a:xfrm>
                <a:off x="1907704" y="2688804"/>
                <a:ext cx="5832648" cy="1579374"/>
              </a:xfrm>
              <a:prstGeom prst="rect">
                <a:avLst/>
              </a:prstGeom>
              <a:blipFill>
                <a:blip r:embed="rId8"/>
                <a:stretch>
                  <a:fillRect/>
                </a:stretch>
              </a:blipFill>
              <a:ln>
                <a:noFill/>
              </a:ln>
              <a:effectLst/>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A42579E-5762-4A23-8877-AF2A4732A446}"/>
                  </a:ext>
                </a:extLst>
              </p:cNvPr>
              <p:cNvSpPr/>
              <p:nvPr/>
            </p:nvSpPr>
            <p:spPr>
              <a:xfrm>
                <a:off x="2699792" y="1769098"/>
                <a:ext cx="5530552"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a:latin typeface="Cambria Math" panose="02040503050406030204" pitchFamily="18" charset="0"/>
                        </a:rPr>
                        <m:t>E</m:t>
                      </m:r>
                      <m:r>
                        <a:rPr lang="zh-TW" altLang="en-US" i="0">
                          <a:latin typeface="Cambria Math" panose="02040503050406030204" pitchFamily="18" charset="0"/>
                        </a:rPr>
                        <m:t>=</m:t>
                      </m:r>
                      <m:f>
                        <m:fPr>
                          <m:ctrlPr>
                            <a:rPr lang="zh-TW" altLang="en-US" i="1">
                              <a:latin typeface="Cambria Math" panose="02040503050406030204" pitchFamily="18" charset="0"/>
                            </a:rPr>
                          </m:ctrlPr>
                        </m:fPr>
                        <m:num>
                          <m:r>
                            <a:rPr lang="zh-TW" altLang="en-US" i="0">
                              <a:latin typeface="Cambria Math" panose="02040503050406030204" pitchFamily="18" charset="0"/>
                            </a:rPr>
                            <m:t>1</m:t>
                          </m:r>
                        </m:num>
                        <m:den>
                          <m:r>
                            <a:rPr lang="zh-TW" altLang="en-US" i="0">
                              <a:latin typeface="Cambria Math" panose="02040503050406030204" pitchFamily="18" charset="0"/>
                            </a:rPr>
                            <m:t>2</m:t>
                          </m:r>
                        </m:den>
                      </m:f>
                      <m:sSup>
                        <m:sSupPr>
                          <m:ctrlPr>
                            <a:rPr lang="zh-TW" altLang="en-US" i="1">
                              <a:latin typeface="Cambria Math" panose="02040503050406030204" pitchFamily="18" charset="0"/>
                            </a:rPr>
                          </m:ctrlPr>
                        </m:sSupPr>
                        <m:e>
                          <m:d>
                            <m:dPr>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r>
                                    <a:rPr lang="zh-TW" altLang="en-US" i="1">
                                      <a:latin typeface="Cambria Math" panose="02040503050406030204" pitchFamily="18" charset="0"/>
                                    </a:rPr>
                                    <m:t>𝑒</m:t>
                                  </m:r>
                                </m:e>
                                <m:sub>
                                  <m:r>
                                    <a:rPr lang="zh-TW" altLang="en-US" i="1">
                                      <a:latin typeface="Cambria Math" panose="02040503050406030204" pitchFamily="18" charset="0"/>
                                    </a:rPr>
                                    <m:t>𝑗</m:t>
                                  </m:r>
                                </m:sub>
                              </m:sSub>
                              <m:d>
                                <m:dPr>
                                  <m:ctrlPr>
                                    <a:rPr lang="zh-TW" altLang="en-US" i="1">
                                      <a:latin typeface="Cambria Math" panose="02040503050406030204" pitchFamily="18" charset="0"/>
                                    </a:rPr>
                                  </m:ctrlPr>
                                </m:dPr>
                                <m:e>
                                  <m:r>
                                    <a:rPr lang="zh-TW" altLang="en-US" i="1">
                                      <a:latin typeface="Cambria Math" panose="02040503050406030204" pitchFamily="18" charset="0"/>
                                    </a:rPr>
                                    <m:t>𝑛</m:t>
                                  </m:r>
                                </m:e>
                              </m:d>
                            </m:e>
                          </m:d>
                        </m:e>
                        <m:sup>
                          <m:r>
                            <a:rPr lang="zh-TW" altLang="en-US" i="0">
                              <a:latin typeface="Cambria Math" panose="02040503050406030204" pitchFamily="18" charset="0"/>
                            </a:rPr>
                            <m:t>2</m:t>
                          </m:r>
                        </m:sup>
                      </m:sSup>
                      <m:r>
                        <a:rPr lang="zh-TW" altLang="en-US" i="0">
                          <a:latin typeface="Cambria Math" panose="02040503050406030204" pitchFamily="18" charset="0"/>
                        </a:rPr>
                        <m:t>=</m:t>
                      </m:r>
                      <m:f>
                        <m:fPr>
                          <m:ctrlPr>
                            <a:rPr lang="zh-TW" altLang="en-US" i="1">
                              <a:latin typeface="Cambria Math" panose="02040503050406030204" pitchFamily="18" charset="0"/>
                            </a:rPr>
                          </m:ctrlPr>
                        </m:fPr>
                        <m:num>
                          <m:r>
                            <a:rPr lang="zh-TW" altLang="en-US" i="0">
                              <a:latin typeface="Cambria Math" panose="02040503050406030204" pitchFamily="18" charset="0"/>
                            </a:rPr>
                            <m:t>1</m:t>
                          </m:r>
                        </m:num>
                        <m:den>
                          <m:r>
                            <a:rPr lang="zh-TW" altLang="en-US" i="0">
                              <a:latin typeface="Cambria Math" panose="02040503050406030204" pitchFamily="18" charset="0"/>
                            </a:rPr>
                            <m:t>2</m:t>
                          </m:r>
                        </m:den>
                      </m:f>
                      <m:sSup>
                        <m:sSupPr>
                          <m:ctrlPr>
                            <a:rPr lang="zh-TW" altLang="en-US" i="1">
                              <a:latin typeface="Cambria Math" panose="02040503050406030204" pitchFamily="18" charset="0"/>
                            </a:rPr>
                          </m:ctrlPr>
                        </m:sSupPr>
                        <m:e>
                          <m:d>
                            <m:dPr>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r>
                                    <a:rPr lang="zh-TW" altLang="en-US" i="1">
                                      <a:latin typeface="Cambria Math" panose="02040503050406030204" pitchFamily="18" charset="0"/>
                                    </a:rPr>
                                    <m:t>𝑑</m:t>
                                  </m:r>
                                </m:e>
                                <m:sub>
                                  <m:r>
                                    <a:rPr lang="zh-TW" altLang="en-US" i="1">
                                      <a:latin typeface="Cambria Math" panose="02040503050406030204" pitchFamily="18" charset="0"/>
                                    </a:rPr>
                                    <m:t>𝑗</m:t>
                                  </m:r>
                                </m:sub>
                              </m:sSub>
                              <m:d>
                                <m:dPr>
                                  <m:ctrlPr>
                                    <a:rPr lang="zh-TW" altLang="en-US" i="1">
                                      <a:latin typeface="Cambria Math" panose="02040503050406030204" pitchFamily="18" charset="0"/>
                                    </a:rPr>
                                  </m:ctrlPr>
                                </m:dPr>
                                <m:e>
                                  <m:r>
                                    <a:rPr lang="zh-TW" altLang="en-US" i="1">
                                      <a:latin typeface="Cambria Math" panose="02040503050406030204" pitchFamily="18" charset="0"/>
                                    </a:rPr>
                                    <m:t>𝑛</m:t>
                                  </m:r>
                                </m:e>
                              </m:d>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𝑣</m:t>
                                  </m:r>
                                </m:e>
                                <m:sub>
                                  <m:r>
                                    <a:rPr lang="zh-TW" altLang="en-US" i="1">
                                      <a:latin typeface="Cambria Math" panose="02040503050406030204" pitchFamily="18" charset="0"/>
                                    </a:rPr>
                                    <m:t>𝑗</m:t>
                                  </m:r>
                                </m:sub>
                              </m:sSub>
                              <m:d>
                                <m:dPr>
                                  <m:ctrlPr>
                                    <a:rPr lang="zh-TW" altLang="en-US" i="1">
                                      <a:latin typeface="Cambria Math" panose="02040503050406030204" pitchFamily="18" charset="0"/>
                                    </a:rPr>
                                  </m:ctrlPr>
                                </m:dPr>
                                <m:e>
                                  <m:r>
                                    <a:rPr lang="zh-TW" altLang="en-US" i="1">
                                      <a:latin typeface="Cambria Math" panose="02040503050406030204" pitchFamily="18" charset="0"/>
                                    </a:rPr>
                                    <m:t>𝑛</m:t>
                                  </m:r>
                                </m:e>
                              </m:d>
                            </m:e>
                          </m:d>
                        </m:e>
                        <m:sup>
                          <m:r>
                            <a:rPr lang="zh-TW" altLang="en-US" i="0">
                              <a:latin typeface="Cambria Math" panose="02040503050406030204" pitchFamily="18" charset="0"/>
                            </a:rPr>
                            <m:t>2</m:t>
                          </m:r>
                        </m:sup>
                      </m:sSup>
                    </m:oMath>
                  </m:oMathPara>
                </a14:m>
                <a:endParaRPr lang="zh-TW" altLang="en-US" dirty="0"/>
              </a:p>
            </p:txBody>
          </p:sp>
        </mc:Choice>
        <mc:Fallback xmlns="">
          <p:sp>
            <p:nvSpPr>
              <p:cNvPr id="2" name="矩形 1">
                <a:extLst>
                  <a:ext uri="{FF2B5EF4-FFF2-40B4-BE49-F238E27FC236}">
                    <a16:creationId xmlns:a16="http://schemas.microsoft.com/office/drawing/2014/main" id="{BA42579E-5762-4A23-8877-AF2A4732A446}"/>
                  </a:ext>
                </a:extLst>
              </p:cNvPr>
              <p:cNvSpPr>
                <a:spLocks noRot="1" noChangeAspect="1" noMove="1" noResize="1" noEditPoints="1" noAdjustHandles="1" noChangeArrowheads="1" noChangeShapeType="1" noTextEdit="1"/>
              </p:cNvSpPr>
              <p:nvPr/>
            </p:nvSpPr>
            <p:spPr>
              <a:xfrm>
                <a:off x="2699792" y="1769098"/>
                <a:ext cx="5530552" cy="783804"/>
              </a:xfrm>
              <a:prstGeom prst="rect">
                <a:avLst/>
              </a:prstGeom>
              <a:blipFill>
                <a:blip r:embed="rId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53946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8B777DE-B506-46E7-AF46-310DE2D23EAB}"/>
              </a:ext>
            </a:extLst>
          </p:cNvPr>
          <p:cNvSpPr>
            <a:spLocks noGrp="1" noChangeArrowheads="1"/>
          </p:cNvSpPr>
          <p:nvPr>
            <p:ph type="title"/>
          </p:nvPr>
        </p:nvSpPr>
        <p:spPr>
          <a:xfrm>
            <a:off x="609600" y="0"/>
            <a:ext cx="7772400" cy="1143000"/>
          </a:xfrm>
        </p:spPr>
        <p:txBody>
          <a:bodyPr/>
          <a:lstStyle/>
          <a:p>
            <a:pPr eaLnBrk="1" hangingPunct="1"/>
            <a:r>
              <a:rPr lang="en-US" altLang="zh-TW" dirty="0">
                <a:ea typeface="細明體" panose="02020509000000000000" pitchFamily="49" charset="-120"/>
              </a:rPr>
              <a:t>2.4.1	</a:t>
            </a:r>
            <a:r>
              <a:rPr lang="zh-TW" altLang="en-US" dirty="0">
                <a:ea typeface="細明體" panose="02020509000000000000" pitchFamily="49" charset="-120"/>
              </a:rPr>
              <a:t>最小均方演算法</a:t>
            </a:r>
            <a:r>
              <a:rPr lang="zh-TW" altLang="en-US" dirty="0"/>
              <a:t> </a:t>
            </a:r>
            <a:r>
              <a:rPr lang="en-US" altLang="zh-TW" dirty="0"/>
              <a:t>(2)</a:t>
            </a:r>
          </a:p>
        </p:txBody>
      </p:sp>
      <mc:AlternateContent xmlns:mc="http://schemas.openxmlformats.org/markup-compatibility/2006" xmlns:a14="http://schemas.microsoft.com/office/drawing/2010/main">
        <mc:Choice Requires="a14">
          <p:sp>
            <p:nvSpPr>
              <p:cNvPr id="17411" name="Rectangle 3">
                <a:extLst>
                  <a:ext uri="{FF2B5EF4-FFF2-40B4-BE49-F238E27FC236}">
                    <a16:creationId xmlns:a16="http://schemas.microsoft.com/office/drawing/2014/main" id="{6B3A736C-6E69-4A45-A777-E0CC9CCA356B}"/>
                  </a:ext>
                </a:extLst>
              </p:cNvPr>
              <p:cNvSpPr>
                <a:spLocks noGrp="1" noChangeArrowheads="1"/>
              </p:cNvSpPr>
              <p:nvPr>
                <p:ph type="body" idx="1"/>
              </p:nvPr>
            </p:nvSpPr>
            <p:spPr>
              <a:xfrm>
                <a:off x="609600" y="1143000"/>
                <a:ext cx="7772400" cy="4114800"/>
              </a:xfrm>
            </p:spPr>
            <p:txBody>
              <a:bodyPr/>
              <a:lstStyle/>
              <a:p>
                <a:pPr algn="just" eaLnBrk="1" hangingPunct="1"/>
                <a:r>
                  <a:rPr lang="en-US" altLang="zh-TW" sz="1800" dirty="0">
                    <a:ea typeface="細明體" panose="02020509000000000000" pitchFamily="49" charset="-120"/>
                  </a:rPr>
                  <a:t>LMS </a:t>
                </a:r>
                <a:r>
                  <a:rPr lang="zh-TW" altLang="en-US" sz="1800" dirty="0">
                    <a:ea typeface="細明體" panose="02020509000000000000" pitchFamily="49" charset="-120"/>
                  </a:rPr>
                  <a:t>法則使用梯度坡降法，所以權重的調整方向是往誤差梯度的反方向修正，計算方式如下： </a:t>
                </a:r>
                <a:r>
                  <a:rPr lang="zh-TW" altLang="en-US" sz="1800" dirty="0"/>
                  <a:t> </a:t>
                </a:r>
              </a:p>
              <a:p>
                <a:pPr algn="just" eaLnBrk="1" hangingPunct="1"/>
                <a:endParaRPr lang="en-US" altLang="zh-TW" sz="2400" dirty="0">
                  <a:ea typeface="細明體" panose="02020509000000000000" pitchFamily="49" charset="-120"/>
                </a:endParaRPr>
              </a:p>
              <a:p>
                <a:pPr algn="just" eaLnBrk="1" hangingPunct="1"/>
                <a:endParaRPr lang="en-US" altLang="zh-TW" sz="2400" dirty="0">
                  <a:ea typeface="細明體" panose="02020509000000000000" pitchFamily="49" charset="-120"/>
                </a:endParaRPr>
              </a:p>
              <a:p>
                <a:pPr marL="0" indent="0">
                  <a:buNone/>
                </a:pPr>
                <a:endParaRPr lang="en-US" altLang="zh-TW" sz="1600" dirty="0">
                  <a:latin typeface="Arial" panose="020B0604020202020204" pitchFamily="34" charset="0"/>
                  <a:cs typeface="Arial" panose="020B0604020202020204" pitchFamily="34" charset="0"/>
                </a:endParaRPr>
              </a:p>
              <a:p>
                <a:r>
                  <a:rPr lang="zh-TW" altLang="en-US" sz="1600" dirty="0">
                    <a:latin typeface="Arial" panose="020B0604020202020204" pitchFamily="34" charset="0"/>
                    <a:cs typeface="Arial" panose="020B0604020202020204" pitchFamily="34" charset="0"/>
                  </a:rPr>
                  <a:t>梯度：</a:t>
                </a:r>
                <a:r>
                  <a:rPr lang="zh-TW" altLang="zh-TW" sz="1600" dirty="0">
                    <a:latin typeface="Arial" panose="020B0604020202020204" pitchFamily="34" charset="0"/>
                    <a:cs typeface="Arial" panose="020B0604020202020204" pitchFamily="34" charset="0"/>
                  </a:rPr>
                  <a:t>平常的一元（單變數）函數的導數是</a:t>
                </a:r>
                <a:r>
                  <a:rPr lang="zh-TW" altLang="zh-TW" sz="1600" dirty="0">
                    <a:cs typeface="Arial" panose="020B0604020202020204" pitchFamily="34" charset="0"/>
                  </a:rPr>
                  <a:t>純量值函數</a:t>
                </a:r>
                <a:r>
                  <a:rPr lang="zh-TW" altLang="zh-TW" sz="1600" dirty="0">
                    <a:latin typeface="Arial" panose="020B0604020202020204" pitchFamily="34" charset="0"/>
                    <a:cs typeface="Arial" panose="020B0604020202020204" pitchFamily="34" charset="0"/>
                  </a:rPr>
                  <a:t>，而</a:t>
                </a:r>
                <a:r>
                  <a:rPr lang="zh-TW" altLang="zh-TW" sz="1600" dirty="0">
                    <a:cs typeface="Arial" panose="020B0604020202020204" pitchFamily="34" charset="0"/>
                  </a:rPr>
                  <a:t>多元函數</a:t>
                </a:r>
                <a:r>
                  <a:rPr lang="zh-TW" altLang="zh-TW" sz="1600" dirty="0">
                    <a:latin typeface="Arial" panose="020B0604020202020204" pitchFamily="34" charset="0"/>
                    <a:cs typeface="Arial" panose="020B0604020202020204" pitchFamily="34" charset="0"/>
                  </a:rPr>
                  <a:t>的梯度是</a:t>
                </a:r>
                <a:r>
                  <a:rPr lang="zh-TW" altLang="zh-TW" sz="1600" dirty="0">
                    <a:cs typeface="Arial" panose="020B0604020202020204" pitchFamily="34" charset="0"/>
                  </a:rPr>
                  <a:t>向量值函數</a:t>
                </a:r>
                <a:r>
                  <a:rPr lang="zh-TW" altLang="zh-TW" sz="1600" dirty="0">
                    <a:latin typeface="Arial" panose="020B0604020202020204" pitchFamily="34" charset="0"/>
                    <a:cs typeface="Arial" panose="020B0604020202020204" pitchFamily="34" charset="0"/>
                  </a:rPr>
                  <a:t>。多元</a:t>
                </a:r>
                <a:r>
                  <a:rPr lang="zh-TW" altLang="zh-TW" sz="1600" dirty="0">
                    <a:cs typeface="Arial" panose="020B0604020202020204" pitchFamily="34" charset="0"/>
                  </a:rPr>
                  <a:t>可微函數</a:t>
                </a:r>
                <a:r>
                  <a:rPr lang="en-US" altLang="zh-TW" sz="1600" dirty="0">
                    <a:latin typeface="Arial" panose="020B0604020202020204" pitchFamily="34" charset="0"/>
                    <a:cs typeface="Arial" panose="020B0604020202020204" pitchFamily="34" charset="0"/>
                  </a:rPr>
                  <a:t>   </a:t>
                </a:r>
                <a:r>
                  <a:rPr lang="en-US" altLang="zh-TW" sz="1800" i="1" dirty="0"/>
                  <a:t>f</a:t>
                </a:r>
                <a14:m>
                  <m:oMath xmlns:m="http://schemas.openxmlformats.org/officeDocument/2006/math">
                    <m:r>
                      <a:rPr lang="en-US" altLang="zh-TW" sz="1800">
                        <a:latin typeface="Cambria Math" panose="02040503050406030204" pitchFamily="18" charset="0"/>
                      </a:rPr>
                      <m:t>:</m:t>
                    </m:r>
                    <m:sSup>
                      <m:sSupPr>
                        <m:ctrlPr>
                          <a:rPr lang="zh-TW" altLang="zh-TW" sz="1800" i="1">
                            <a:latin typeface="Cambria Math" panose="02040503050406030204" pitchFamily="18" charset="0"/>
                          </a:rPr>
                        </m:ctrlPr>
                      </m:sSupPr>
                      <m:e>
                        <m:r>
                          <a:rPr lang="en-US" altLang="zh-TW" sz="1800" i="1">
                            <a:latin typeface="Cambria Math" panose="02040503050406030204" pitchFamily="18" charset="0"/>
                          </a:rPr>
                          <m:t>𝑅</m:t>
                        </m:r>
                      </m:e>
                      <m:sup>
                        <m:r>
                          <a:rPr lang="en-US" altLang="zh-TW" sz="1800" i="1">
                            <a:latin typeface="Cambria Math" panose="02040503050406030204" pitchFamily="18" charset="0"/>
                          </a:rPr>
                          <m:t>𝑛</m:t>
                        </m:r>
                      </m:sup>
                    </m:sSup>
                    <m:r>
                      <a:rPr lang="en-US" altLang="zh-TW" sz="1800" i="1">
                        <a:latin typeface="Cambria Math" panose="02040503050406030204" pitchFamily="18" charset="0"/>
                      </a:rPr>
                      <m:t>→</m:t>
                    </m:r>
                    <m:r>
                      <a:rPr lang="en-US" altLang="zh-TW" sz="1800" i="1">
                        <a:latin typeface="Cambria Math" panose="02040503050406030204" pitchFamily="18" charset="0"/>
                      </a:rPr>
                      <m:t>𝑅</m:t>
                    </m:r>
                  </m:oMath>
                </a14:m>
                <a:r>
                  <a:rPr lang="en-US" altLang="zh-TW" sz="1600" dirty="0">
                    <a:latin typeface="Arial" panose="020B0604020202020204" pitchFamily="34" charset="0"/>
                    <a:cs typeface="Arial" panose="020B0604020202020204" pitchFamily="34" charset="0"/>
                  </a:rPr>
                  <a:t> </a:t>
                </a:r>
                <a:r>
                  <a:rPr lang="zh-TW" altLang="zh-TW" sz="1600" dirty="0">
                    <a:latin typeface="Arial" panose="020B0604020202020204" pitchFamily="34" charset="0"/>
                    <a:cs typeface="Arial" panose="020B0604020202020204" pitchFamily="34" charset="0"/>
                  </a:rPr>
                  <a:t>在點  </a:t>
                </a:r>
                <a:r>
                  <a:rPr lang="en-US" altLang="zh-TW" sz="1600" i="1" dirty="0">
                    <a:latin typeface="Arial" panose="020B0604020202020204" pitchFamily="34" charset="0"/>
                    <a:cs typeface="Arial" panose="020B0604020202020204" pitchFamily="34" charset="0"/>
                  </a:rPr>
                  <a:t>P</a:t>
                </a:r>
                <a:r>
                  <a:rPr lang="en-US" altLang="zh-TW" sz="1600" dirty="0">
                    <a:latin typeface="Arial" panose="020B0604020202020204" pitchFamily="34" charset="0"/>
                    <a:cs typeface="Arial" panose="020B0604020202020204" pitchFamily="34" charset="0"/>
                  </a:rPr>
                  <a:t> </a:t>
                </a:r>
                <a:r>
                  <a:rPr lang="zh-TW" altLang="zh-TW" sz="1600" dirty="0">
                    <a:latin typeface="Arial" panose="020B0604020202020204" pitchFamily="34" charset="0"/>
                    <a:cs typeface="Arial" panose="020B0604020202020204" pitchFamily="34" charset="0"/>
                  </a:rPr>
                  <a:t>上的梯度</a:t>
                </a:r>
                <a:r>
                  <a:rPr lang="zh-TW" altLang="en-US" sz="1600" dirty="0">
                    <a:latin typeface="Arial" panose="020B0604020202020204" pitchFamily="34" charset="0"/>
                    <a:cs typeface="Arial" panose="020B0604020202020204" pitchFamily="34" charset="0"/>
                  </a:rPr>
                  <a:t>  </a:t>
                </a:r>
                <a14:m>
                  <m:oMath xmlns:m="http://schemas.openxmlformats.org/officeDocument/2006/math">
                    <m:r>
                      <a:rPr lang="en-US" altLang="zh-TW" sz="1600">
                        <a:latin typeface="Cambria Math" panose="02040503050406030204" pitchFamily="18" charset="0"/>
                      </a:rPr>
                      <m:t>∇</m:t>
                    </m:r>
                    <m:r>
                      <m:rPr>
                        <m:sty m:val="p"/>
                      </m:rPr>
                      <a:rPr lang="en-US" altLang="zh-TW" sz="1600">
                        <a:latin typeface="Cambria Math" panose="02040503050406030204" pitchFamily="18" charset="0"/>
                      </a:rPr>
                      <m:t>f</m:t>
                    </m:r>
                  </m:oMath>
                </a14:m>
                <a:r>
                  <a:rPr lang="zh-TW" altLang="en-US" sz="1600" dirty="0">
                    <a:latin typeface="Arial" panose="020B0604020202020204" pitchFamily="34" charset="0"/>
                    <a:cs typeface="Arial" panose="020B0604020202020204" pitchFamily="34" charset="0"/>
                  </a:rPr>
                  <a:t> </a:t>
                </a:r>
                <a:r>
                  <a:rPr lang="zh-TW" altLang="zh-TW" sz="1600" dirty="0">
                    <a:latin typeface="Arial" panose="020B0604020202020204" pitchFamily="34" charset="0"/>
                    <a:cs typeface="Arial" panose="020B0604020202020204" pitchFamily="34" charset="0"/>
                  </a:rPr>
                  <a:t>，是以</a:t>
                </a:r>
                <a:r>
                  <a:rPr lang="zh-TW" altLang="zh-TW" sz="1600" i="1" dirty="0">
                    <a:latin typeface="Arial" panose="020B0604020202020204" pitchFamily="34" charset="0"/>
                    <a:cs typeface="Arial" panose="020B0604020202020204" pitchFamily="34" charset="0"/>
                  </a:rPr>
                  <a:t> </a:t>
                </a:r>
                <a:r>
                  <a:rPr lang="en-US" altLang="zh-TW" sz="2000" i="1" dirty="0">
                    <a:latin typeface="Arial" panose="020B0604020202020204" pitchFamily="34" charset="0"/>
                    <a:cs typeface="Arial" panose="020B0604020202020204" pitchFamily="34" charset="0"/>
                  </a:rPr>
                  <a:t>f</a:t>
                </a:r>
                <a:r>
                  <a:rPr lang="zh-TW" altLang="zh-TW" sz="2000" i="1" dirty="0">
                    <a:latin typeface="Arial" panose="020B0604020202020204" pitchFamily="34" charset="0"/>
                    <a:cs typeface="Arial" panose="020B0604020202020204" pitchFamily="34" charset="0"/>
                  </a:rPr>
                  <a:t> </a:t>
                </a:r>
                <a:r>
                  <a:rPr lang="en-US" altLang="zh-TW" sz="2000" i="1" dirty="0">
                    <a:latin typeface="Arial" panose="020B0604020202020204" pitchFamily="34" charset="0"/>
                    <a:cs typeface="Arial" panose="020B0604020202020204" pitchFamily="34" charset="0"/>
                  </a:rPr>
                  <a:t> </a:t>
                </a:r>
                <a:r>
                  <a:rPr lang="zh-TW" altLang="zh-TW" sz="1600" dirty="0">
                    <a:latin typeface="Arial" panose="020B0604020202020204" pitchFamily="34" charset="0"/>
                    <a:cs typeface="Arial" panose="020B0604020202020204" pitchFamily="34" charset="0"/>
                  </a:rPr>
                  <a:t>在 </a:t>
                </a:r>
                <a:r>
                  <a:rPr lang="en-US" altLang="zh-TW" sz="1600" i="1" dirty="0">
                    <a:latin typeface="Arial" panose="020B0604020202020204" pitchFamily="34" charset="0"/>
                    <a:cs typeface="Arial" panose="020B0604020202020204" pitchFamily="34" charset="0"/>
                  </a:rPr>
                  <a:t>P</a:t>
                </a:r>
                <a:r>
                  <a:rPr lang="zh-TW" altLang="zh-TW" sz="1600" dirty="0">
                    <a:latin typeface="Arial" panose="020B0604020202020204" pitchFamily="34" charset="0"/>
                    <a:cs typeface="Arial" panose="020B0604020202020204" pitchFamily="34" charset="0"/>
                  </a:rPr>
                  <a:t>上的</a:t>
                </a:r>
                <a:r>
                  <a:rPr lang="zh-TW" altLang="zh-TW" sz="1600" dirty="0">
                    <a:cs typeface="Arial" panose="020B0604020202020204" pitchFamily="34" charset="0"/>
                  </a:rPr>
                  <a:t>偏</a:t>
                </a:r>
                <a:r>
                  <a:rPr lang="zh-TW" altLang="en-US" sz="1600" dirty="0">
                    <a:cs typeface="Arial" panose="020B0604020202020204" pitchFamily="34" charset="0"/>
                  </a:rPr>
                  <a:t>為分</a:t>
                </a:r>
                <a:r>
                  <a:rPr lang="zh-TW" altLang="zh-TW" sz="1600" dirty="0">
                    <a:latin typeface="Arial" panose="020B0604020202020204" pitchFamily="34" charset="0"/>
                    <a:cs typeface="Arial" panose="020B0604020202020204" pitchFamily="34" charset="0"/>
                  </a:rPr>
                  <a:t>為分量的</a:t>
                </a:r>
                <a:r>
                  <a:rPr lang="zh-TW" altLang="zh-TW" sz="1600" dirty="0">
                    <a:cs typeface="Arial" panose="020B0604020202020204" pitchFamily="34" charset="0"/>
                  </a:rPr>
                  <a:t>向量</a:t>
                </a:r>
                <a:r>
                  <a:rPr lang="zh-TW" altLang="zh-TW" sz="1600" dirty="0">
                    <a:latin typeface="Arial" panose="020B0604020202020204" pitchFamily="34" charset="0"/>
                    <a:cs typeface="Arial" panose="020B0604020202020204" pitchFamily="34" charset="0"/>
                  </a:rPr>
                  <a:t>。</a:t>
                </a:r>
                <a:r>
                  <a:rPr lang="zh-TW" altLang="zh-TW" sz="1600" dirty="0"/>
                  <a:t> </a:t>
                </a:r>
                <a:endParaRPr lang="zh-TW" altLang="zh-TW" sz="1600" dirty="0">
                  <a:cs typeface="Arial" panose="020B0604020202020204" pitchFamily="34" charset="0"/>
                </a:endParaRPr>
              </a:p>
            </p:txBody>
          </p:sp>
        </mc:Choice>
        <mc:Fallback xmlns="">
          <p:sp>
            <p:nvSpPr>
              <p:cNvPr id="17411" name="Rectangle 3">
                <a:extLst>
                  <a:ext uri="{FF2B5EF4-FFF2-40B4-BE49-F238E27FC236}">
                    <a16:creationId xmlns:a16="http://schemas.microsoft.com/office/drawing/2014/main" id="{6B3A736C-6E69-4A45-A777-E0CC9CCA356B}"/>
                  </a:ext>
                </a:extLst>
              </p:cNvPr>
              <p:cNvSpPr>
                <a:spLocks noGrp="1" noRot="1" noChangeAspect="1" noMove="1" noResize="1" noEditPoints="1" noAdjustHandles="1" noChangeArrowheads="1" noChangeShapeType="1" noTextEdit="1"/>
              </p:cNvSpPr>
              <p:nvPr>
                <p:ph type="body" idx="1"/>
              </p:nvPr>
            </p:nvSpPr>
            <p:spPr>
              <a:xfrm>
                <a:off x="609600" y="1143000"/>
                <a:ext cx="7772400" cy="4114800"/>
              </a:xfrm>
              <a:blipFill>
                <a:blip r:embed="rId2"/>
                <a:stretch>
                  <a:fillRect l="-471" t="-889" r="-62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C4078D43-F7C8-4854-B260-4AD2A3749334}"/>
                  </a:ext>
                </a:extLst>
              </p:cNvPr>
              <p:cNvSpPr txBox="1"/>
              <p:nvPr/>
            </p:nvSpPr>
            <p:spPr bwMode="auto">
              <a:xfrm>
                <a:off x="1215868" y="2286000"/>
                <a:ext cx="7056784" cy="698500"/>
              </a:xfrm>
              <a:prstGeom prst="rect">
                <a:avLst/>
              </a:prstGeom>
              <a:noFill/>
              <a:ln>
                <a:noFill/>
              </a:ln>
              <a:effectLst/>
              <a:extLst/>
            </p:spPr>
            <p:txBody>
              <a:bodyPr>
                <a:normAutofit fontScale="70000" lnSpcReduction="20000"/>
              </a:bodyPr>
              <a:lstStyle/>
              <a:p>
                <a14:m>
                  <m:oMath xmlns:m="http://schemas.openxmlformats.org/officeDocument/2006/math">
                    <m:r>
                      <m:rPr>
                        <m:sty m:val="p"/>
                      </m:rPr>
                      <a:rPr lang="zh-TW" altLang="en-US" i="1">
                        <a:solidFill>
                          <a:srgbClr val="000000"/>
                        </a:solidFill>
                        <a:latin typeface="Cambria Math" panose="02040503050406030204" pitchFamily="18" charset="0"/>
                      </a:rPr>
                      <m:t>Δ</m:t>
                    </m:r>
                    <m:sSub>
                      <m:sSubPr>
                        <m:ctrlPr>
                          <a:rPr lang="zh-TW" altLang="en-US" i="1">
                            <a:solidFill>
                              <a:srgbClr val="000000"/>
                            </a:solidFill>
                            <a:latin typeface="Cambria Math" panose="02040503050406030204" pitchFamily="18" charset="0"/>
                          </a:rPr>
                        </m:ctrlPr>
                      </m:sSubPr>
                      <m:e>
                        <m:bar>
                          <m:barPr>
                            <m:ctrlPr>
                              <a:rPr lang="zh-TW" altLang="en-US" i="1">
                                <a:solidFill>
                                  <a:srgbClr val="000000"/>
                                </a:solidFill>
                                <a:latin typeface="Cambria Math" panose="02040503050406030204" pitchFamily="18" charset="0"/>
                              </a:rPr>
                            </m:ctrlPr>
                          </m:barPr>
                          <m:e>
                            <m:r>
                              <a:rPr lang="zh-TW" altLang="en-US" i="1">
                                <a:solidFill>
                                  <a:srgbClr val="000000"/>
                                </a:solidFill>
                                <a:latin typeface="Cambria Math" panose="02040503050406030204" pitchFamily="18" charset="0"/>
                              </a:rPr>
                              <m:t>𝑤</m:t>
                            </m:r>
                          </m:e>
                        </m:bar>
                      </m:e>
                      <m:sub>
                        <m:r>
                          <a:rPr lang="zh-TW" altLang="en-US" i="1">
                            <a:solidFill>
                              <a:srgbClr val="000000"/>
                            </a:solidFill>
                            <a:latin typeface="Cambria Math" panose="02040503050406030204" pitchFamily="18" charset="0"/>
                          </a:rPr>
                          <m:t>𝑗</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𝜂</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𝐸</m:t>
                        </m:r>
                      </m:num>
                      <m:den>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bar>
                              <m:barPr>
                                <m:ctrlPr>
                                  <a:rPr lang="zh-TW" altLang="en-US" i="1">
                                    <a:solidFill>
                                      <a:srgbClr val="000000"/>
                                    </a:solidFill>
                                    <a:latin typeface="Cambria Math" panose="02040503050406030204" pitchFamily="18" charset="0"/>
                                  </a:rPr>
                                </m:ctrlPr>
                              </m:barPr>
                              <m:e>
                                <m:r>
                                  <a:rPr lang="zh-TW" altLang="en-US" i="1">
                                    <a:solidFill>
                                      <a:srgbClr val="000000"/>
                                    </a:solidFill>
                                    <a:latin typeface="Cambria Math" panose="02040503050406030204" pitchFamily="18" charset="0"/>
                                  </a:rPr>
                                  <m:t>𝑤</m:t>
                                </m:r>
                              </m:e>
                            </m:bar>
                          </m:e>
                          <m:sub>
                            <m:r>
                              <a:rPr lang="zh-TW" altLang="en-US" i="1">
                                <a:solidFill>
                                  <a:srgbClr val="000000"/>
                                </a:solidFill>
                                <a:latin typeface="Cambria Math" panose="02040503050406030204" pitchFamily="18" charset="0"/>
                              </a:rPr>
                              <m:t>𝑗</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den>
                    </m:f>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𝜂</m:t>
                    </m:r>
                    <m:d>
                      <m:dPr>
                        <m:ctrlPr>
                          <a:rPr lang="zh-TW" altLang="en-US" i="1">
                            <a:solidFill>
                              <a:srgbClr val="000000"/>
                            </a:solidFill>
                            <a:latin typeface="Cambria Math" panose="02040503050406030204" pitchFamily="18" charset="0"/>
                          </a:rPr>
                        </m:ctrlPr>
                      </m:dPr>
                      <m:e>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𝑑</m:t>
                            </m:r>
                          </m:e>
                          <m:sub>
                            <m:r>
                              <a:rPr lang="zh-TW" altLang="en-US" i="1">
                                <a:solidFill>
                                  <a:srgbClr val="000000"/>
                                </a:solidFill>
                                <a:latin typeface="Cambria Math" panose="02040503050406030204" pitchFamily="18" charset="0"/>
                              </a:rPr>
                              <m:t>𝑗</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sSubSup>
                          <m:sSubSupPr>
                            <m:ctrlPr>
                              <a:rPr lang="zh-TW" altLang="en-US" i="1">
                                <a:solidFill>
                                  <a:srgbClr val="000000"/>
                                </a:solidFill>
                                <a:latin typeface="Cambria Math" panose="02040503050406030204" pitchFamily="18" charset="0"/>
                              </a:rPr>
                            </m:ctrlPr>
                          </m:sSubSupPr>
                          <m:e>
                            <m:bar>
                              <m:barPr>
                                <m:ctrlPr>
                                  <a:rPr lang="zh-TW" altLang="en-US" i="1">
                                    <a:solidFill>
                                      <a:srgbClr val="000000"/>
                                    </a:solidFill>
                                    <a:latin typeface="Cambria Math" panose="02040503050406030204" pitchFamily="18" charset="0"/>
                                  </a:rPr>
                                </m:ctrlPr>
                              </m:barPr>
                              <m:e>
                                <m:r>
                                  <a:rPr lang="zh-TW" altLang="en-US" i="1">
                                    <a:solidFill>
                                      <a:srgbClr val="000000"/>
                                    </a:solidFill>
                                    <a:latin typeface="Cambria Math" panose="02040503050406030204" pitchFamily="18" charset="0"/>
                                  </a:rPr>
                                  <m:t>𝑤</m:t>
                                </m:r>
                              </m:e>
                            </m:bar>
                          </m:e>
                          <m:sub>
                            <m:r>
                              <a:rPr lang="zh-TW" altLang="en-US" i="1">
                                <a:solidFill>
                                  <a:srgbClr val="000000"/>
                                </a:solidFill>
                                <a:latin typeface="Cambria Math" panose="02040503050406030204" pitchFamily="18" charset="0"/>
                              </a:rPr>
                              <m:t>𝑗</m:t>
                            </m:r>
                          </m:sub>
                          <m:sup>
                            <m:r>
                              <a:rPr lang="zh-TW" altLang="en-US" i="1">
                                <a:solidFill>
                                  <a:srgbClr val="000000"/>
                                </a:solidFill>
                                <a:latin typeface="Cambria Math" panose="02040503050406030204" pitchFamily="18" charset="0"/>
                              </a:rPr>
                              <m:t>𝑇</m:t>
                            </m:r>
                          </m:sup>
                        </m:sSubSup>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bar>
                          <m:barPr>
                            <m:ctrlPr>
                              <a:rPr lang="zh-TW" altLang="en-US" i="1">
                                <a:solidFill>
                                  <a:srgbClr val="000000"/>
                                </a:solidFill>
                                <a:latin typeface="Cambria Math" panose="02040503050406030204" pitchFamily="18" charset="0"/>
                              </a:rPr>
                            </m:ctrlPr>
                          </m:barPr>
                          <m:e>
                            <m:r>
                              <a:rPr lang="zh-TW" altLang="en-US" i="1">
                                <a:solidFill>
                                  <a:srgbClr val="000000"/>
                                </a:solidFill>
                                <a:latin typeface="Cambria Math" panose="02040503050406030204" pitchFamily="18" charset="0"/>
                              </a:rPr>
                              <m:t>𝑥</m:t>
                            </m:r>
                          </m:e>
                        </m:ba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e>
                    </m:d>
                    <m:bar>
                      <m:barPr>
                        <m:ctrlPr>
                          <a:rPr lang="zh-TW" altLang="en-US" i="1">
                            <a:solidFill>
                              <a:srgbClr val="000000"/>
                            </a:solidFill>
                            <a:latin typeface="Cambria Math" panose="02040503050406030204" pitchFamily="18" charset="0"/>
                          </a:rPr>
                        </m:ctrlPr>
                      </m:barPr>
                      <m:e>
                        <m:r>
                          <a:rPr lang="zh-TW" altLang="en-US" i="1">
                            <a:solidFill>
                              <a:srgbClr val="000000"/>
                            </a:solidFill>
                            <a:latin typeface="Cambria Math" panose="02040503050406030204" pitchFamily="18" charset="0"/>
                          </a:rPr>
                          <m:t>𝑥</m:t>
                        </m:r>
                      </m:e>
                    </m:ba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oMath>
                </a14:m>
                <a:r>
                  <a:rPr lang="zh-TW" altLang="en-US" dirty="0">
                    <a:solidFill>
                      <a:srgbClr val="000000"/>
                    </a:solidFill>
                  </a:rPr>
                  <a:t> </a:t>
                </a:r>
                <a14:m>
                  <m:oMath xmlns:m="http://schemas.openxmlformats.org/officeDocument/2006/math">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𝜂</m:t>
                    </m:r>
                    <m:d>
                      <m:dPr>
                        <m:ctrlPr>
                          <a:rPr lang="zh-TW" altLang="en-US" i="1">
                            <a:solidFill>
                              <a:srgbClr val="000000"/>
                            </a:solidFill>
                            <a:latin typeface="Cambria Math" panose="02040503050406030204" pitchFamily="18" charset="0"/>
                          </a:rPr>
                        </m:ctrlPr>
                      </m:dPr>
                      <m:e>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𝑑</m:t>
                            </m:r>
                          </m:e>
                          <m:sub>
                            <m:r>
                              <a:rPr lang="zh-TW" altLang="en-US" i="1">
                                <a:solidFill>
                                  <a:srgbClr val="000000"/>
                                </a:solidFill>
                                <a:latin typeface="Cambria Math" panose="02040503050406030204" pitchFamily="18" charset="0"/>
                              </a:rPr>
                              <m:t>𝑗</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𝑣</m:t>
                            </m:r>
                          </m:e>
                          <m:sub>
                            <m:r>
                              <a:rPr lang="zh-TW" altLang="en-US" i="1">
                                <a:solidFill>
                                  <a:srgbClr val="000000"/>
                                </a:solidFill>
                                <a:latin typeface="Cambria Math" panose="02040503050406030204" pitchFamily="18" charset="0"/>
                              </a:rPr>
                              <m:t>𝑗</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e>
                    </m:d>
                    <m:bar>
                      <m:barPr>
                        <m:ctrlPr>
                          <a:rPr lang="zh-TW" altLang="en-US" i="1">
                            <a:solidFill>
                              <a:srgbClr val="000000"/>
                            </a:solidFill>
                            <a:latin typeface="Cambria Math" panose="02040503050406030204" pitchFamily="18" charset="0"/>
                          </a:rPr>
                        </m:ctrlPr>
                      </m:barPr>
                      <m:e>
                        <m:r>
                          <a:rPr lang="zh-TW" altLang="en-US" i="1">
                            <a:solidFill>
                              <a:srgbClr val="000000"/>
                            </a:solidFill>
                            <a:latin typeface="Cambria Math" panose="02040503050406030204" pitchFamily="18" charset="0"/>
                          </a:rPr>
                          <m:t>𝑥</m:t>
                        </m:r>
                      </m:e>
                    </m:ba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oMath>
                </a14:m>
                <a:endParaRPr lang="zh-TW" altLang="en-US" dirty="0"/>
              </a:p>
              <a:p>
                <a:endParaRPr lang="zh-TW" altLang="en-US" dirty="0"/>
              </a:p>
              <a:p>
                <a:endParaRPr lang="zh-TW" altLang="en-US" dirty="0"/>
              </a:p>
            </p:txBody>
          </p:sp>
        </mc:Choice>
        <mc:Fallback xmlns="">
          <p:sp>
            <p:nvSpPr>
              <p:cNvPr id="13" name="Object 5">
                <a:extLst>
                  <a:ext uri="{FF2B5EF4-FFF2-40B4-BE49-F238E27FC236}">
                    <a16:creationId xmlns:a16="http://schemas.microsoft.com/office/drawing/2014/main" id="{C4078D43-F7C8-4854-B260-4AD2A3749334}"/>
                  </a:ext>
                </a:extLst>
              </p:cNvPr>
              <p:cNvSpPr txBox="1">
                <a:spLocks noRot="1" noChangeAspect="1" noMove="1" noResize="1" noEditPoints="1" noAdjustHandles="1" noChangeArrowheads="1" noChangeShapeType="1" noTextEdit="1"/>
              </p:cNvSpPr>
              <p:nvPr/>
            </p:nvSpPr>
            <p:spPr bwMode="auto">
              <a:xfrm>
                <a:off x="1215868" y="2286000"/>
                <a:ext cx="7056784" cy="698500"/>
              </a:xfrm>
              <a:prstGeom prst="rect">
                <a:avLst/>
              </a:prstGeom>
              <a:blipFill>
                <a:blip r:embed="rId3"/>
                <a:stretch>
                  <a:fillRect t="-3478"/>
                </a:stretch>
              </a:blipFill>
              <a:ln>
                <a:noFill/>
              </a:ln>
              <a:effectLst/>
              <a:extLst/>
            </p:spPr>
            <p:txBody>
              <a:bodyPr/>
              <a:lstStyle/>
              <a:p>
                <a:r>
                  <a:rPr lang="zh-TW" altLang="en-US">
                    <a:noFill/>
                  </a:rPr>
                  <a:t> </a:t>
                </a:r>
              </a:p>
            </p:txBody>
          </p:sp>
        </mc:Fallback>
      </mc:AlternateContent>
      <p:pic>
        <p:nvPicPr>
          <p:cNvPr id="16" name="Picture 9" descr="https://upload.wikimedia.org/wikipedia/commons/thumb/0/0f/Gradient2.svg/300px-Gradient2.svg.png">
            <a:extLst>
              <a:ext uri="{FF2B5EF4-FFF2-40B4-BE49-F238E27FC236}">
                <a16:creationId xmlns:a16="http://schemas.microsoft.com/office/drawing/2014/main" id="{32E28721-D83A-4D47-939A-5FB84301CA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2242" y="4716296"/>
            <a:ext cx="2664036" cy="132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2">
            <a:extLst>
              <a:ext uri="{FF2B5EF4-FFF2-40B4-BE49-F238E27FC236}">
                <a16:creationId xmlns:a16="http://schemas.microsoft.com/office/drawing/2014/main" id="{519C14CB-3C34-4011-B239-AB01E199571D}"/>
              </a:ext>
            </a:extLst>
          </p:cNvPr>
          <p:cNvSpPr>
            <a:spLocks noChangeArrowheads="1"/>
          </p:cNvSpPr>
          <p:nvPr/>
        </p:nvSpPr>
        <p:spPr bwMode="auto">
          <a:xfrm>
            <a:off x="3222452" y="6113603"/>
            <a:ext cx="306133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1000" dirty="0">
                <a:solidFill>
                  <a:srgbClr val="222222"/>
                </a:solidFill>
                <a:latin typeface="Arial" panose="020B0604020202020204" pitchFamily="34" charset="0"/>
              </a:rPr>
              <a:t>上面兩個圖中，純量場的值用</a:t>
            </a:r>
            <a:r>
              <a:rPr lang="zh-TW" altLang="en-US" sz="1000" dirty="0">
                <a:solidFill>
                  <a:srgbClr val="0B0080"/>
                </a:solidFill>
                <a:latin typeface="Arial" panose="020B0604020202020204" pitchFamily="34" charset="0"/>
              </a:rPr>
              <a:t>灰度</a:t>
            </a:r>
            <a:r>
              <a:rPr lang="zh-TW" altLang="en-US" sz="1000" dirty="0">
                <a:solidFill>
                  <a:srgbClr val="222222"/>
                </a:solidFill>
                <a:latin typeface="Arial" panose="020B0604020202020204" pitchFamily="34" charset="0"/>
              </a:rPr>
              <a:t>表示，越暗表示越大的數值，而其相應的梯度用藍色箭頭表示。</a:t>
            </a:r>
            <a:endParaRPr lang="en-US" altLang="zh-TW" sz="1000" dirty="0">
              <a:solidFill>
                <a:srgbClr val="222222"/>
              </a:solidFill>
              <a:latin typeface="Arial" panose="020B0604020202020204" pitchFamily="34" charset="0"/>
            </a:endParaRPr>
          </a:p>
          <a:p>
            <a:r>
              <a:rPr lang="en-US" altLang="zh-TW" sz="1400" dirty="0"/>
              <a:t>F</a:t>
            </a:r>
            <a:r>
              <a:rPr lang="en-US" altLang="zh-TW" sz="1400" baseline="-25000" dirty="0"/>
              <a:t>1</a:t>
            </a:r>
            <a:r>
              <a:rPr lang="en-US" altLang="zh-TW" sz="1400" dirty="0"/>
              <a:t>(x, y) = -(x</a:t>
            </a:r>
            <a:r>
              <a:rPr lang="en-US" altLang="zh-TW" sz="1400" baseline="30000" dirty="0"/>
              <a:t>2</a:t>
            </a:r>
            <a:r>
              <a:rPr lang="en-US" altLang="zh-TW" sz="1400" dirty="0"/>
              <a:t>+y</a:t>
            </a:r>
            <a:r>
              <a:rPr lang="en-US" altLang="zh-TW" sz="1400" baseline="30000" dirty="0"/>
              <a:t>2</a:t>
            </a:r>
            <a:r>
              <a:rPr lang="en-US" altLang="zh-TW" sz="1400" dirty="0"/>
              <a:t>)</a:t>
            </a:r>
            <a:r>
              <a:rPr lang="zh-TW" altLang="en-US" sz="1400" dirty="0"/>
              <a:t> ， </a:t>
            </a:r>
            <a:r>
              <a:rPr lang="en-US" altLang="zh-TW" sz="1400" dirty="0"/>
              <a:t>F</a:t>
            </a:r>
            <a:r>
              <a:rPr lang="en-US" altLang="zh-TW" sz="1400" baseline="-25000" dirty="0"/>
              <a:t>2</a:t>
            </a:r>
            <a:r>
              <a:rPr lang="en-US" altLang="zh-TW" sz="1400" dirty="0"/>
              <a:t>(x, y) = -x</a:t>
            </a:r>
            <a:endParaRPr lang="zh-TW" altLang="zh-TW" sz="1400" dirty="0"/>
          </a:p>
          <a:p>
            <a:pPr eaLnBrk="1" hangingPunct="1"/>
            <a:endParaRPr lang="zh-TW" altLang="en-US" sz="1000" dirty="0"/>
          </a:p>
        </p:txBody>
      </p:sp>
      <p:pic>
        <p:nvPicPr>
          <p:cNvPr id="18" name="Picture 11" descr="https://upload.wikimedia.org/wikipedia/commons/thumb/5/52/Gradient_of_a_Function.tif/lossy-page1-560px-Gradient_of_a_Function.tif.jpg">
            <a:extLst>
              <a:ext uri="{FF2B5EF4-FFF2-40B4-BE49-F238E27FC236}">
                <a16:creationId xmlns:a16="http://schemas.microsoft.com/office/drawing/2014/main" id="{F7DEFD3A-7F4C-4B70-8B8F-941680588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501" y="4594505"/>
            <a:ext cx="2154934" cy="1616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
            <a:extLst>
              <a:ext uri="{FF2B5EF4-FFF2-40B4-BE49-F238E27FC236}">
                <a16:creationId xmlns:a16="http://schemas.microsoft.com/office/drawing/2014/main" id="{87E8C326-139E-4E4F-8A2F-754A4E685B47}"/>
              </a:ext>
            </a:extLst>
          </p:cNvPr>
          <p:cNvSpPr>
            <a:spLocks noChangeArrowheads="1"/>
          </p:cNvSpPr>
          <p:nvPr/>
        </p:nvSpPr>
        <p:spPr bwMode="auto">
          <a:xfrm>
            <a:off x="6120750" y="6190500"/>
            <a:ext cx="302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1000" dirty="0">
                <a:solidFill>
                  <a:srgbClr val="222222"/>
                </a:solidFill>
                <a:latin typeface="Arial" panose="020B0604020202020204" pitchFamily="34" charset="0"/>
              </a:rPr>
              <a:t>將</a:t>
            </a:r>
            <a:r>
              <a:rPr lang="en-US" altLang="zh-TW" sz="1000" dirty="0">
                <a:solidFill>
                  <a:srgbClr val="222222"/>
                </a:solidFill>
                <a:latin typeface="Arial" panose="020B0604020202020204" pitchFamily="34" charset="0"/>
              </a:rPr>
              <a:t>2D</a:t>
            </a:r>
            <a:r>
              <a:rPr lang="zh-TW" altLang="en-US" sz="1000" dirty="0">
                <a:solidFill>
                  <a:srgbClr val="222222"/>
                </a:solidFill>
                <a:latin typeface="Arial" panose="020B0604020202020204" pitchFamily="34" charset="0"/>
              </a:rPr>
              <a:t>函數</a:t>
            </a:r>
            <a:r>
              <a:rPr lang="en-US" altLang="zh-TW" sz="1000" i="1" dirty="0">
                <a:solidFill>
                  <a:srgbClr val="222222"/>
                </a:solidFill>
                <a:latin typeface="Times" panose="02020603050405020304" pitchFamily="18" charset="0"/>
              </a:rPr>
              <a:t>f</a:t>
            </a:r>
            <a:r>
              <a:rPr lang="en-US" altLang="zh-TW" sz="1000" dirty="0">
                <a:solidFill>
                  <a:srgbClr val="222222"/>
                </a:solidFill>
                <a:latin typeface="Times" panose="02020603050405020304" pitchFamily="18" charset="0"/>
              </a:rPr>
              <a:t>(</a:t>
            </a:r>
            <a:r>
              <a:rPr lang="en-US" altLang="zh-TW" sz="1000" i="1" dirty="0">
                <a:solidFill>
                  <a:srgbClr val="222222"/>
                </a:solidFill>
                <a:latin typeface="Times" panose="02020603050405020304" pitchFamily="18" charset="0"/>
              </a:rPr>
              <a:t>x</a:t>
            </a:r>
            <a:r>
              <a:rPr lang="en-US" altLang="zh-TW" sz="1000" dirty="0">
                <a:solidFill>
                  <a:srgbClr val="222222"/>
                </a:solidFill>
                <a:latin typeface="Times" panose="02020603050405020304" pitchFamily="18" charset="0"/>
              </a:rPr>
              <a:t>, </a:t>
            </a:r>
            <a:r>
              <a:rPr lang="en-US" altLang="zh-TW" sz="1000" i="1" dirty="0">
                <a:solidFill>
                  <a:srgbClr val="222222"/>
                </a:solidFill>
                <a:latin typeface="Times" panose="02020603050405020304" pitchFamily="18" charset="0"/>
              </a:rPr>
              <a:t>y</a:t>
            </a:r>
            <a:r>
              <a:rPr lang="en-US" altLang="zh-TW" sz="1000" dirty="0">
                <a:solidFill>
                  <a:srgbClr val="222222"/>
                </a:solidFill>
                <a:latin typeface="Times" panose="02020603050405020304" pitchFamily="18" charset="0"/>
              </a:rPr>
              <a:t>) = </a:t>
            </a:r>
            <a:r>
              <a:rPr lang="en-US" altLang="zh-TW" sz="1000" i="1" dirty="0" err="1">
                <a:solidFill>
                  <a:srgbClr val="222222"/>
                </a:solidFill>
                <a:latin typeface="Times" panose="02020603050405020304" pitchFamily="18" charset="0"/>
              </a:rPr>
              <a:t>xe</a:t>
            </a:r>
            <a:r>
              <a:rPr lang="zh-TW" altLang="en-US" sz="1000" baseline="30000" dirty="0">
                <a:solidFill>
                  <a:srgbClr val="222222"/>
                </a:solidFill>
                <a:latin typeface="Times" panose="02020603050405020304" pitchFamily="18" charset="0"/>
              </a:rPr>
              <a:t>−</a:t>
            </a:r>
            <a:r>
              <a:rPr lang="en-US" altLang="zh-TW" sz="1000" baseline="30000" dirty="0">
                <a:solidFill>
                  <a:srgbClr val="222222"/>
                </a:solidFill>
                <a:latin typeface="Times" panose="02020603050405020304" pitchFamily="18" charset="0"/>
              </a:rPr>
              <a:t>(</a:t>
            </a:r>
            <a:r>
              <a:rPr lang="en-US" altLang="zh-TW" sz="1000" i="1" baseline="30000" dirty="0">
                <a:solidFill>
                  <a:srgbClr val="222222"/>
                </a:solidFill>
                <a:latin typeface="Times" panose="02020603050405020304" pitchFamily="18" charset="0"/>
              </a:rPr>
              <a:t>x</a:t>
            </a:r>
            <a:r>
              <a:rPr lang="en-US" altLang="zh-TW" sz="1000" baseline="30000" dirty="0">
                <a:solidFill>
                  <a:srgbClr val="222222"/>
                </a:solidFill>
                <a:latin typeface="Times" panose="02020603050405020304" pitchFamily="18" charset="0"/>
              </a:rPr>
              <a:t>2 + </a:t>
            </a:r>
            <a:r>
              <a:rPr lang="en-US" altLang="zh-TW" sz="1000" i="1" baseline="30000" dirty="0">
                <a:solidFill>
                  <a:srgbClr val="222222"/>
                </a:solidFill>
                <a:latin typeface="Times" panose="02020603050405020304" pitchFamily="18" charset="0"/>
              </a:rPr>
              <a:t>y</a:t>
            </a:r>
            <a:r>
              <a:rPr lang="en-US" altLang="zh-TW" sz="1000" baseline="30000" dirty="0">
                <a:solidFill>
                  <a:srgbClr val="222222"/>
                </a:solidFill>
                <a:latin typeface="Times" panose="02020603050405020304" pitchFamily="18" charset="0"/>
              </a:rPr>
              <a:t>2)</a:t>
            </a:r>
            <a:r>
              <a:rPr lang="zh-TW" altLang="en-US" sz="1000" dirty="0">
                <a:solidFill>
                  <a:srgbClr val="222222"/>
                </a:solidFill>
                <a:latin typeface="Arial" panose="020B0604020202020204" pitchFamily="34" charset="0"/>
              </a:rPr>
              <a:t>的梯度繪製為藍色箭頭，</a:t>
            </a:r>
            <a:endParaRPr lang="en-US" altLang="zh-TW" sz="1000" dirty="0">
              <a:solidFill>
                <a:srgbClr val="222222"/>
              </a:solidFill>
              <a:latin typeface="Arial" panose="020B0604020202020204" pitchFamily="34" charset="0"/>
            </a:endParaRPr>
          </a:p>
          <a:p>
            <a:pPr eaLnBrk="1" hangingPunct="1"/>
            <a:r>
              <a:rPr lang="zh-TW" altLang="en-US" sz="1000" dirty="0">
                <a:solidFill>
                  <a:srgbClr val="222222"/>
                </a:solidFill>
                <a:latin typeface="Arial" panose="020B0604020202020204" pitchFamily="34" charset="0"/>
              </a:rPr>
              <a:t>還繪製了這個函數的偽色圖。</a:t>
            </a:r>
            <a:endParaRPr lang="zh-TW" altLang="en-US" sz="1000" dirty="0"/>
          </a:p>
        </p:txBody>
      </p:sp>
      <mc:AlternateContent xmlns:mc="http://schemas.openxmlformats.org/markup-compatibility/2006" xmlns:a14="http://schemas.microsoft.com/office/drawing/2010/main">
        <mc:Choice Requires="a14">
          <p:sp>
            <p:nvSpPr>
              <p:cNvPr id="20" name="Object 0">
                <a:extLst>
                  <a:ext uri="{FF2B5EF4-FFF2-40B4-BE49-F238E27FC236}">
                    <a16:creationId xmlns:a16="http://schemas.microsoft.com/office/drawing/2014/main" id="{D2A4E9E8-A844-4982-ADD9-83E80CAC9DC1}"/>
                  </a:ext>
                </a:extLst>
              </p:cNvPr>
              <p:cNvSpPr txBox="1"/>
              <p:nvPr/>
            </p:nvSpPr>
            <p:spPr bwMode="auto">
              <a:xfrm>
                <a:off x="991393" y="1859237"/>
                <a:ext cx="3465513" cy="398463"/>
              </a:xfrm>
              <a:prstGeom prst="rect">
                <a:avLst/>
              </a:prstGeom>
              <a:noFill/>
              <a:ln>
                <a:noFill/>
              </a:ln>
              <a:effectLst/>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𝑤</m:t>
                          </m:r>
                        </m:e>
                        <m:sub>
                          <m:r>
                            <a:rPr lang="zh-TW" altLang="en-US" i="1">
                              <a:solidFill>
                                <a:srgbClr val="000000"/>
                              </a:solidFill>
                              <a:latin typeface="Cambria Math" panose="02040503050406030204" pitchFamily="18" charset="0"/>
                            </a:rPr>
                            <m:t>𝑗𝑖</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+1)=</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𝑤</m:t>
                          </m:r>
                        </m:e>
                        <m:sub>
                          <m:r>
                            <a:rPr lang="zh-TW" altLang="en-US" i="1">
                              <a:solidFill>
                                <a:srgbClr val="000000"/>
                              </a:solidFill>
                              <a:latin typeface="Cambria Math" panose="02040503050406030204" pitchFamily="18" charset="0"/>
                            </a:rPr>
                            <m:t>𝑗𝑖</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r>
                        <m:rPr>
                          <m:sty m:val="p"/>
                        </m:rPr>
                        <a:rPr lang="zh-TW" altLang="en-US" i="1">
                          <a:solidFill>
                            <a:srgbClr val="000000"/>
                          </a:solidFill>
                          <a:latin typeface="Cambria Math" panose="02040503050406030204" pitchFamily="18" charset="0"/>
                        </a:rPr>
                        <m:t>Δ</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𝑤</m:t>
                          </m:r>
                        </m:e>
                        <m:sub>
                          <m:r>
                            <a:rPr lang="zh-TW" altLang="en-US" i="1">
                              <a:solidFill>
                                <a:srgbClr val="000000"/>
                              </a:solidFill>
                              <a:latin typeface="Cambria Math" panose="02040503050406030204" pitchFamily="18" charset="0"/>
                            </a:rPr>
                            <m:t>𝑗𝑖</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𝑛</m:t>
                      </m:r>
                      <m:r>
                        <a:rPr lang="zh-TW" altLang="en-US" i="1">
                          <a:solidFill>
                            <a:srgbClr val="000000"/>
                          </a:solidFill>
                          <a:latin typeface="Cambria Math" panose="02040503050406030204" pitchFamily="18" charset="0"/>
                        </a:rPr>
                        <m:t>)</m:t>
                      </m:r>
                    </m:oMath>
                  </m:oMathPara>
                </a14:m>
                <a:endParaRPr lang="zh-TW" altLang="en-US" dirty="0"/>
              </a:p>
            </p:txBody>
          </p:sp>
        </mc:Choice>
        <mc:Fallback xmlns="">
          <p:sp>
            <p:nvSpPr>
              <p:cNvPr id="20" name="Object 0">
                <a:extLst>
                  <a:ext uri="{FF2B5EF4-FFF2-40B4-BE49-F238E27FC236}">
                    <a16:creationId xmlns:a16="http://schemas.microsoft.com/office/drawing/2014/main" id="{D2A4E9E8-A844-4982-ADD9-83E80CAC9DC1}"/>
                  </a:ext>
                </a:extLst>
              </p:cNvPr>
              <p:cNvSpPr txBox="1">
                <a:spLocks noRot="1" noChangeAspect="1" noMove="1" noResize="1" noEditPoints="1" noAdjustHandles="1" noChangeArrowheads="1" noChangeShapeType="1" noTextEdit="1"/>
              </p:cNvSpPr>
              <p:nvPr/>
            </p:nvSpPr>
            <p:spPr bwMode="auto">
              <a:xfrm>
                <a:off x="991393" y="1859237"/>
                <a:ext cx="3465513" cy="398463"/>
              </a:xfrm>
              <a:prstGeom prst="rect">
                <a:avLst/>
              </a:prstGeom>
              <a:blipFill>
                <a:blip r:embed="rId6"/>
                <a:stretch>
                  <a:fillRect b="-1538"/>
                </a:stretch>
              </a:blipFill>
              <a:ln>
                <a:noFill/>
              </a:ln>
              <a:effectLst/>
            </p:spPr>
            <p:txBody>
              <a:bodyPr/>
              <a:lstStyle/>
              <a:p>
                <a:r>
                  <a:rPr lang="zh-TW" altLang="en-US">
                    <a:noFill/>
                  </a:rPr>
                  <a:t> </a:t>
                </a:r>
              </a:p>
            </p:txBody>
          </p:sp>
        </mc:Fallback>
      </mc:AlternateContent>
      <p:pic>
        <p:nvPicPr>
          <p:cNvPr id="17434" name="Picture 26" descr="https://upload.wikimedia.org/wikipedia/commons/thumb/f/f1/Dydx_zh.svg/1024px-Dydx_zh.svg.png">
            <a:extLst>
              <a:ext uri="{FF2B5EF4-FFF2-40B4-BE49-F238E27FC236}">
                <a16:creationId xmlns:a16="http://schemas.microsoft.com/office/drawing/2014/main" id="{1BB9421A-B46A-484D-9EE4-1745BC7ADC66}"/>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686181" y="4810980"/>
            <a:ext cx="1976934" cy="1687344"/>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a:extLst>
              <a:ext uri="{FF2B5EF4-FFF2-40B4-BE49-F238E27FC236}">
                <a16:creationId xmlns:a16="http://schemas.microsoft.com/office/drawing/2014/main" id="{7A60B285-01F9-4A11-8AE2-5209BEBA2C86}"/>
              </a:ext>
            </a:extLst>
          </p:cNvPr>
          <p:cNvPicPr>
            <a:picLocks noChangeAspect="1"/>
          </p:cNvPicPr>
          <p:nvPr/>
        </p:nvPicPr>
        <p:blipFill>
          <a:blip r:embed="rId8"/>
          <a:stretch>
            <a:fillRect/>
          </a:stretch>
        </p:blipFill>
        <p:spPr>
          <a:xfrm>
            <a:off x="139477" y="4002621"/>
            <a:ext cx="3306382" cy="591884"/>
          </a:xfrm>
          <a:prstGeom prst="rect">
            <a:avLst/>
          </a:prstGeom>
        </p:spPr>
      </p:pic>
      <p:pic>
        <p:nvPicPr>
          <p:cNvPr id="9" name="圖片 8">
            <a:extLst>
              <a:ext uri="{FF2B5EF4-FFF2-40B4-BE49-F238E27FC236}">
                <a16:creationId xmlns:a16="http://schemas.microsoft.com/office/drawing/2014/main" id="{BE864FCD-93F2-4022-BF7F-18BC21B4261C}"/>
              </a:ext>
            </a:extLst>
          </p:cNvPr>
          <p:cNvPicPr>
            <a:picLocks noChangeAspect="1"/>
          </p:cNvPicPr>
          <p:nvPr/>
        </p:nvPicPr>
        <p:blipFill>
          <a:blip r:embed="rId9"/>
          <a:stretch>
            <a:fillRect/>
          </a:stretch>
        </p:blipFill>
        <p:spPr>
          <a:xfrm>
            <a:off x="3862732" y="3964570"/>
            <a:ext cx="3554055" cy="6159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5D35B9B-7EB1-4520-BA7D-BEE74F50DF14}"/>
              </a:ext>
            </a:extLst>
          </p:cNvPr>
          <p:cNvSpPr>
            <a:spLocks noGrp="1" noChangeArrowheads="1"/>
          </p:cNvSpPr>
          <p:nvPr>
            <p:ph type="title"/>
          </p:nvPr>
        </p:nvSpPr>
        <p:spPr/>
        <p:txBody>
          <a:bodyPr/>
          <a:lstStyle/>
          <a:p>
            <a:pPr eaLnBrk="1" hangingPunct="1"/>
            <a:r>
              <a:rPr lang="en-US" altLang="zh-TW" dirty="0">
                <a:ea typeface="細明體" panose="02020509000000000000" pitchFamily="49" charset="-120"/>
              </a:rPr>
              <a:t>2.4.1	</a:t>
            </a:r>
            <a:r>
              <a:rPr lang="zh-TW" altLang="en-US" dirty="0">
                <a:ea typeface="細明體" panose="02020509000000000000" pitchFamily="49" charset="-120"/>
              </a:rPr>
              <a:t>最小均方演算法</a:t>
            </a:r>
            <a:r>
              <a:rPr lang="zh-TW" altLang="en-US" dirty="0"/>
              <a:t> </a:t>
            </a:r>
            <a:r>
              <a:rPr lang="en-US" altLang="zh-TW" dirty="0"/>
              <a:t>(3)</a:t>
            </a:r>
          </a:p>
        </p:txBody>
      </p:sp>
      <p:sp>
        <p:nvSpPr>
          <p:cNvPr id="19459" name="Rectangle 3">
            <a:extLst>
              <a:ext uri="{FF2B5EF4-FFF2-40B4-BE49-F238E27FC236}">
                <a16:creationId xmlns:a16="http://schemas.microsoft.com/office/drawing/2014/main" id="{47DF2AC7-27F8-4D34-BD2B-E218F0D66A4A}"/>
              </a:ext>
            </a:extLst>
          </p:cNvPr>
          <p:cNvSpPr>
            <a:spLocks noGrp="1" noChangeArrowheads="1"/>
          </p:cNvSpPr>
          <p:nvPr>
            <p:ph type="body" idx="1"/>
          </p:nvPr>
        </p:nvSpPr>
        <p:spPr/>
        <p:txBody>
          <a:bodyPr/>
          <a:lstStyle/>
          <a:p>
            <a:pPr eaLnBrk="1" hangingPunct="1">
              <a:lnSpc>
                <a:spcPct val="90000"/>
              </a:lnSpc>
            </a:pPr>
            <a:r>
              <a:rPr lang="zh-TW" altLang="en-US" sz="2400" dirty="0">
                <a:ea typeface="細明體" panose="02020509000000000000" pitchFamily="49" charset="-120"/>
              </a:rPr>
              <a:t>步驟一：權重初始化，令</a:t>
            </a:r>
            <a:r>
              <a:rPr lang="zh-TW" altLang="en-US" sz="2400" dirty="0"/>
              <a:t> </a:t>
            </a:r>
          </a:p>
          <a:p>
            <a:pPr eaLnBrk="1" hangingPunct="1">
              <a:lnSpc>
                <a:spcPct val="90000"/>
              </a:lnSpc>
            </a:pPr>
            <a:endParaRPr lang="zh-TW" altLang="en-US" sz="2400" dirty="0"/>
          </a:p>
          <a:p>
            <a:pPr eaLnBrk="1" hangingPunct="1">
              <a:lnSpc>
                <a:spcPct val="90000"/>
              </a:lnSpc>
            </a:pPr>
            <a:endParaRPr lang="zh-TW" altLang="en-US" sz="2400" dirty="0">
              <a:ea typeface="細明體" panose="02020509000000000000" pitchFamily="49" charset="-120"/>
            </a:endParaRPr>
          </a:p>
          <a:p>
            <a:pPr eaLnBrk="1" hangingPunct="1">
              <a:lnSpc>
                <a:spcPct val="90000"/>
              </a:lnSpc>
            </a:pPr>
            <a:r>
              <a:rPr lang="zh-TW" altLang="en-US" sz="2400" dirty="0">
                <a:ea typeface="細明體" panose="02020509000000000000" pitchFamily="49" charset="-120"/>
              </a:rPr>
              <a:t>步驟二：設定學習循環 </a:t>
            </a:r>
            <a:r>
              <a:rPr lang="en-US" altLang="zh-TW" sz="2400" i="1" dirty="0">
                <a:ea typeface="細明體" panose="02020509000000000000" pitchFamily="49" charset="-120"/>
              </a:rPr>
              <a:t>n</a:t>
            </a:r>
            <a:r>
              <a:rPr lang="en-US" altLang="zh-TW" sz="2400" dirty="0">
                <a:ea typeface="細明體" panose="02020509000000000000" pitchFamily="49" charset="-120"/>
              </a:rPr>
              <a:t> = 1</a:t>
            </a:r>
            <a:r>
              <a:rPr lang="zh-TW" altLang="en-US" sz="2400" dirty="0">
                <a:ea typeface="細明體" panose="02020509000000000000" pitchFamily="49" charset="-120"/>
              </a:rPr>
              <a:t>，並且計算</a:t>
            </a:r>
            <a:r>
              <a:rPr lang="zh-TW" altLang="en-US" sz="2400" dirty="0"/>
              <a:t> </a:t>
            </a:r>
          </a:p>
          <a:p>
            <a:pPr eaLnBrk="1" hangingPunct="1">
              <a:lnSpc>
                <a:spcPct val="90000"/>
              </a:lnSpc>
            </a:pPr>
            <a:endParaRPr lang="zh-TW" altLang="en-US" sz="2400" dirty="0"/>
          </a:p>
          <a:p>
            <a:pPr eaLnBrk="1" hangingPunct="1">
              <a:lnSpc>
                <a:spcPct val="90000"/>
              </a:lnSpc>
            </a:pPr>
            <a:endParaRPr lang="zh-TW" altLang="en-US" sz="2400" dirty="0"/>
          </a:p>
          <a:p>
            <a:pPr eaLnBrk="1" hangingPunct="1">
              <a:lnSpc>
                <a:spcPct val="90000"/>
              </a:lnSpc>
            </a:pPr>
            <a:endParaRPr lang="zh-TW" altLang="en-US" sz="2400" dirty="0"/>
          </a:p>
          <a:p>
            <a:pPr eaLnBrk="1" hangingPunct="1">
              <a:lnSpc>
                <a:spcPct val="90000"/>
              </a:lnSpc>
            </a:pPr>
            <a:endParaRPr lang="zh-TW" altLang="en-US" sz="2400" dirty="0"/>
          </a:p>
          <a:p>
            <a:pPr eaLnBrk="1" hangingPunct="1">
              <a:lnSpc>
                <a:spcPct val="90000"/>
              </a:lnSpc>
            </a:pPr>
            <a:endParaRPr lang="zh-TW" altLang="en-US" sz="2400" dirty="0">
              <a:ea typeface="細明體" panose="02020509000000000000" pitchFamily="49" charset="-120"/>
            </a:endParaRPr>
          </a:p>
          <a:p>
            <a:pPr eaLnBrk="1" hangingPunct="1">
              <a:lnSpc>
                <a:spcPct val="90000"/>
              </a:lnSpc>
            </a:pPr>
            <a:endParaRPr lang="en-US" altLang="zh-TW" sz="2400" dirty="0">
              <a:ea typeface="細明體" panose="02020509000000000000" pitchFamily="49" charset="-120"/>
            </a:endParaRPr>
          </a:p>
          <a:p>
            <a:pPr eaLnBrk="1" hangingPunct="1">
              <a:lnSpc>
                <a:spcPct val="90000"/>
              </a:lnSpc>
            </a:pPr>
            <a:r>
              <a:rPr lang="zh-TW" altLang="en-US" sz="2400" dirty="0">
                <a:ea typeface="細明體" panose="02020509000000000000" pitchFamily="49" charset="-120"/>
              </a:rPr>
              <a:t>步驟三：將學習循環加 </a:t>
            </a:r>
            <a:r>
              <a:rPr lang="en-US" altLang="zh-TW" sz="2400" dirty="0">
                <a:ea typeface="細明體" panose="02020509000000000000" pitchFamily="49" charset="-120"/>
              </a:rPr>
              <a:t>1</a:t>
            </a:r>
            <a:r>
              <a:rPr lang="zh-TW" altLang="en-US" sz="2400" dirty="0">
                <a:ea typeface="細明體" panose="02020509000000000000" pitchFamily="49" charset="-120"/>
              </a:rPr>
              <a:t>，回到步驟二。</a:t>
            </a:r>
            <a:r>
              <a:rPr lang="zh-TW" altLang="en-US" sz="2400" dirty="0"/>
              <a:t> </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25B67B1-CE41-4F89-8D71-D035E414419D}"/>
                  </a:ext>
                </a:extLst>
              </p:cNvPr>
              <p:cNvSpPr/>
              <p:nvPr/>
            </p:nvSpPr>
            <p:spPr>
              <a:xfrm>
                <a:off x="2478872" y="3717032"/>
                <a:ext cx="3893328" cy="8183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𝑣</m:t>
                          </m:r>
                        </m:e>
                        <m:sub>
                          <m:r>
                            <a:rPr lang="zh-TW" altLang="en-US" i="1">
                              <a:solidFill>
                                <a:srgbClr val="000000"/>
                              </a:solidFill>
                              <a:latin typeface="Cambria Math" panose="02040503050406030204" pitchFamily="18" charset="0"/>
                            </a:rPr>
                            <m:t>𝑗</m:t>
                          </m:r>
                        </m:sub>
                      </m:sSub>
                      <m:r>
                        <a:rPr lang="en-US" altLang="zh-TW" i="1">
                          <a:solidFill>
                            <a:srgbClr val="000000"/>
                          </a:solidFill>
                          <a:latin typeface="Cambria Math" panose="02040503050406030204" pitchFamily="18" charset="0"/>
                        </a:rPr>
                        <m:t>(</m:t>
                      </m:r>
                      <m:r>
                        <a:rPr lang="en-US" altLang="zh-TW" i="1">
                          <a:solidFill>
                            <a:srgbClr val="000000"/>
                          </a:solidFill>
                          <a:latin typeface="Cambria Math" panose="02040503050406030204" pitchFamily="18" charset="0"/>
                        </a:rPr>
                        <m:t>𝑛</m:t>
                      </m:r>
                      <m:r>
                        <a:rPr lang="en-US" altLang="zh-TW" i="1">
                          <a:solidFill>
                            <a:srgbClr val="000000"/>
                          </a:solidFill>
                          <a:latin typeface="Cambria Math" panose="02040503050406030204" pitchFamily="18" charset="0"/>
                        </a:rPr>
                        <m:t>)</m:t>
                      </m:r>
                      <m:r>
                        <a:rPr lang="zh-TW" altLang="en-US" i="0">
                          <a:latin typeface="Cambria Math" panose="02040503050406030204" pitchFamily="18" charset="0"/>
                        </a:rPr>
                        <m:t>=</m:t>
                      </m:r>
                      <m:nary>
                        <m:naryPr>
                          <m:chr m:val="∑"/>
                          <m:limLoc m:val="subSup"/>
                          <m:ctrlPr>
                            <a:rPr lang="zh-TW" altLang="en-US" i="1">
                              <a:latin typeface="Cambria Math" panose="02040503050406030204" pitchFamily="18" charset="0"/>
                            </a:rPr>
                          </m:ctrlPr>
                        </m:naryPr>
                        <m:sub>
                          <m:r>
                            <m:rPr>
                              <m:sty m:val="p"/>
                              <m:brk m:alnAt="1"/>
                            </m:rPr>
                            <a:rPr lang="en-US" altLang="zh-TW" b="0" i="0" smtClean="0">
                              <a:latin typeface="Cambria Math" panose="02040503050406030204" pitchFamily="18" charset="0"/>
                            </a:rPr>
                            <m:t>i</m:t>
                          </m:r>
                          <m:r>
                            <a:rPr lang="zh-TW" altLang="en-US" i="0">
                              <a:latin typeface="Cambria Math" panose="02040503050406030204" pitchFamily="18" charset="0"/>
                            </a:rPr>
                            <m:t>=</m:t>
                          </m:r>
                          <m:r>
                            <a:rPr lang="en-US" altLang="zh-TW" b="0" i="1" smtClean="0">
                              <a:latin typeface="Cambria Math" panose="02040503050406030204" pitchFamily="18" charset="0"/>
                            </a:rPr>
                            <m:t>0</m:t>
                          </m:r>
                        </m:sub>
                        <m:sup>
                          <m:r>
                            <a:rPr lang="zh-TW" altLang="en-US" i="1">
                              <a:latin typeface="Cambria Math" panose="02040503050406030204" pitchFamily="18" charset="0"/>
                            </a:rPr>
                            <m:t>𝑝</m:t>
                          </m:r>
                        </m:sup>
                        <m:e>
                          <m:d>
                            <m:dPr>
                              <m:beg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r>
                                    <a:rPr lang="en-US" altLang="zh-TW" b="0" i="1" smtClean="0">
                                      <a:latin typeface="Cambria Math" panose="02040503050406030204" pitchFamily="18" charset="0"/>
                                    </a:rPr>
                                    <m:t>𝑤</m:t>
                                  </m:r>
                                </m:e>
                                <m:sub>
                                  <m:r>
                                    <a:rPr lang="zh-TW" altLang="en-US" i="1">
                                      <a:latin typeface="Cambria Math" panose="02040503050406030204" pitchFamily="18" charset="0"/>
                                    </a:rPr>
                                    <m:t>𝑗</m:t>
                                  </m:r>
                                  <m:r>
                                    <a:rPr lang="en-US" altLang="zh-TW" b="0" i="1" smtClean="0">
                                      <a:latin typeface="Cambria Math" panose="02040503050406030204" pitchFamily="18" charset="0"/>
                                    </a:rPr>
                                    <m:t>𝑖</m:t>
                                  </m:r>
                                </m:sub>
                              </m:sSub>
                              <m:r>
                                <a:rPr lang="zh-TW" altLang="en-US" i="0">
                                  <a:latin typeface="Cambria Math" panose="02040503050406030204" pitchFamily="18" charset="0"/>
                                </a:rPr>
                                <m:t>(</m:t>
                              </m:r>
                              <m:r>
                                <a:rPr lang="zh-TW" altLang="en-US" i="1">
                                  <a:latin typeface="Cambria Math" panose="02040503050406030204" pitchFamily="18" charset="0"/>
                                </a:rPr>
                                <m:t>𝑛</m:t>
                              </m:r>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𝑥</m:t>
                                  </m:r>
                                </m:e>
                                <m:sub>
                                  <m:r>
                                    <a:rPr lang="en-US" altLang="zh-TW" b="0" i="1" smtClean="0">
                                      <a:latin typeface="Cambria Math" panose="02040503050406030204" pitchFamily="18" charset="0"/>
                                    </a:rPr>
                                    <m:t>𝑖</m:t>
                                  </m:r>
                                </m:sub>
                              </m:sSub>
                              <m:r>
                                <a:rPr lang="zh-TW" altLang="en-US" i="0">
                                  <a:latin typeface="Cambria Math" panose="02040503050406030204" pitchFamily="18" charset="0"/>
                                </a:rPr>
                                <m:t>(</m:t>
                              </m:r>
                              <m:r>
                                <a:rPr lang="zh-TW" altLang="en-US" i="1">
                                  <a:latin typeface="Cambria Math" panose="02040503050406030204" pitchFamily="18" charset="0"/>
                                </a:rPr>
                                <m:t>𝑛</m:t>
                              </m:r>
                            </m:e>
                          </m:d>
                        </m:e>
                      </m:nary>
                    </m:oMath>
                  </m:oMathPara>
                </a14:m>
                <a:endParaRPr lang="zh-TW" altLang="en-US" dirty="0"/>
              </a:p>
            </p:txBody>
          </p:sp>
        </mc:Choice>
        <mc:Fallback xmlns="">
          <p:sp>
            <p:nvSpPr>
              <p:cNvPr id="2" name="矩形 1">
                <a:extLst>
                  <a:ext uri="{FF2B5EF4-FFF2-40B4-BE49-F238E27FC236}">
                    <a16:creationId xmlns:a16="http://schemas.microsoft.com/office/drawing/2014/main" id="{025B67B1-CE41-4F89-8D71-D035E414419D}"/>
                  </a:ext>
                </a:extLst>
              </p:cNvPr>
              <p:cNvSpPr>
                <a:spLocks noRot="1" noChangeAspect="1" noMove="1" noResize="1" noEditPoints="1" noAdjustHandles="1" noChangeArrowheads="1" noChangeShapeType="1" noTextEdit="1"/>
              </p:cNvSpPr>
              <p:nvPr/>
            </p:nvSpPr>
            <p:spPr>
              <a:xfrm>
                <a:off x="2478872" y="3717032"/>
                <a:ext cx="3893328" cy="818301"/>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A697A41B-E0B4-4066-BC88-12C45E7D6513}"/>
                  </a:ext>
                </a:extLst>
              </p:cNvPr>
              <p:cNvSpPr/>
              <p:nvPr/>
            </p:nvSpPr>
            <p:spPr>
              <a:xfrm>
                <a:off x="2334856" y="5215610"/>
                <a:ext cx="4986300" cy="51783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TW" altLang="en-US" i="1" smtClean="0">
                              <a:latin typeface="Cambria Math" panose="02040503050406030204" pitchFamily="18" charset="0"/>
                            </a:rPr>
                          </m:ctrlPr>
                        </m:dPr>
                        <m:e>
                          <m:sSub>
                            <m:sSubPr>
                              <m:ctrlPr>
                                <a:rPr lang="zh-TW" altLang="en-US" i="1">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𝑗𝑖</m:t>
                              </m:r>
                            </m:sub>
                          </m:sSub>
                          <m:r>
                            <a:rPr lang="zh-TW" altLang="en-US" i="0">
                              <a:latin typeface="Cambria Math" panose="02040503050406030204" pitchFamily="18" charset="0"/>
                            </a:rPr>
                            <m:t>(</m:t>
                          </m:r>
                          <m:r>
                            <a:rPr lang="zh-TW" altLang="en-US" i="1">
                              <a:latin typeface="Cambria Math" panose="02040503050406030204" pitchFamily="18" charset="0"/>
                            </a:rPr>
                            <m:t>𝑛</m:t>
                          </m:r>
                          <m:r>
                            <a:rPr lang="zh-TW" altLang="en-US" i="0">
                              <a:latin typeface="Cambria Math" panose="02040503050406030204" pitchFamily="18" charset="0"/>
                            </a:rPr>
                            <m:t>+1)=</m:t>
                          </m:r>
                          <m:sSub>
                            <m:sSubPr>
                              <m:ctrlPr>
                                <a:rPr lang="zh-TW" altLang="en-US" i="1">
                                  <a:latin typeface="Cambria Math" panose="02040503050406030204" pitchFamily="18" charset="0"/>
                                </a:rPr>
                              </m:ctrlPr>
                            </m:sSubPr>
                            <m:e>
                              <m:r>
                                <a:rPr lang="zh-TW" altLang="en-US" i="1">
                                  <a:latin typeface="Cambria Math" panose="02040503050406030204" pitchFamily="18" charset="0"/>
                                </a:rPr>
                                <m:t>𝑤</m:t>
                              </m:r>
                            </m:e>
                            <m:sub>
                              <m:r>
                                <a:rPr lang="en-US" altLang="zh-TW" b="0" i="1" smtClean="0">
                                  <a:latin typeface="Cambria Math" panose="02040503050406030204" pitchFamily="18" charset="0"/>
                                </a:rPr>
                                <m:t>𝑗𝑖</m:t>
                              </m:r>
                            </m:sub>
                          </m:sSub>
                          <m:r>
                            <a:rPr lang="zh-TW" altLang="en-US" i="0">
                              <a:latin typeface="Cambria Math" panose="02040503050406030204" pitchFamily="18" charset="0"/>
                            </a:rPr>
                            <m:t>(</m:t>
                          </m:r>
                          <m:r>
                            <a:rPr lang="zh-TW" altLang="en-US" i="1">
                              <a:latin typeface="Cambria Math" panose="02040503050406030204" pitchFamily="18" charset="0"/>
                            </a:rPr>
                            <m:t>𝑛</m:t>
                          </m:r>
                          <m:r>
                            <a:rPr lang="zh-TW" altLang="en-US" i="0">
                              <a:latin typeface="Cambria Math" panose="02040503050406030204" pitchFamily="18" charset="0"/>
                            </a:rPr>
                            <m:t>)+</m:t>
                          </m:r>
                          <m:r>
                            <a:rPr lang="zh-TW" altLang="en-US" i="1">
                              <a:latin typeface="Cambria Math" panose="02040503050406030204" pitchFamily="18" charset="0"/>
                            </a:rPr>
                            <m:t>𝜂</m:t>
                          </m:r>
                          <m:r>
                            <a:rPr lang="zh-TW" altLang="en-US" i="1">
                              <a:latin typeface="Cambria Math" panose="02040503050406030204" pitchFamily="18" charset="0"/>
                            </a:rPr>
                            <m:t>𝑒</m:t>
                          </m:r>
                          <m:r>
                            <a:rPr lang="zh-TW" altLang="en-US" i="0">
                              <a:latin typeface="Cambria Math" panose="02040503050406030204" pitchFamily="18" charset="0"/>
                            </a:rPr>
                            <m:t>(</m:t>
                          </m:r>
                          <m:r>
                            <a:rPr lang="zh-TW" altLang="en-US" i="1">
                              <a:latin typeface="Cambria Math" panose="02040503050406030204" pitchFamily="18" charset="0"/>
                            </a:rPr>
                            <m:t>𝑛</m:t>
                          </m:r>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𝑥</m:t>
                              </m:r>
                            </m:e>
                            <m:sub>
                              <m:r>
                                <a:rPr lang="en-US" altLang="zh-TW" b="0" i="1" smtClean="0">
                                  <a:latin typeface="Cambria Math" panose="02040503050406030204" pitchFamily="18" charset="0"/>
                                </a:rPr>
                                <m:t>𝑖</m:t>
                              </m:r>
                            </m:sub>
                          </m:sSub>
                          <m:r>
                            <a:rPr lang="zh-TW" altLang="en-US" i="0">
                              <a:latin typeface="Cambria Math" panose="02040503050406030204" pitchFamily="18" charset="0"/>
                            </a:rPr>
                            <m:t>(</m:t>
                          </m:r>
                          <m:r>
                            <a:rPr lang="zh-TW" altLang="en-US" i="1">
                              <a:latin typeface="Cambria Math" panose="02040503050406030204" pitchFamily="18" charset="0"/>
                            </a:rPr>
                            <m:t>𝑛</m:t>
                          </m:r>
                        </m:e>
                      </m:d>
                    </m:oMath>
                  </m:oMathPara>
                </a14:m>
                <a:endParaRPr lang="zh-TW" altLang="en-US" dirty="0"/>
              </a:p>
            </p:txBody>
          </p:sp>
        </mc:Choice>
        <mc:Fallback xmlns="">
          <p:sp>
            <p:nvSpPr>
              <p:cNvPr id="4" name="矩形 3">
                <a:extLst>
                  <a:ext uri="{FF2B5EF4-FFF2-40B4-BE49-F238E27FC236}">
                    <a16:creationId xmlns:a16="http://schemas.microsoft.com/office/drawing/2014/main" id="{A697A41B-E0B4-4066-BC88-12C45E7D6513}"/>
                  </a:ext>
                </a:extLst>
              </p:cNvPr>
              <p:cNvSpPr>
                <a:spLocks noRot="1" noChangeAspect="1" noMove="1" noResize="1" noEditPoints="1" noAdjustHandles="1" noChangeArrowheads="1" noChangeShapeType="1" noTextEdit="1"/>
              </p:cNvSpPr>
              <p:nvPr/>
            </p:nvSpPr>
            <p:spPr>
              <a:xfrm>
                <a:off x="2334856" y="5215610"/>
                <a:ext cx="4986300" cy="51783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A65EB116-FDD7-47AE-BC29-E0F22B40985D}"/>
                  </a:ext>
                </a:extLst>
              </p:cNvPr>
              <p:cNvSpPr/>
              <p:nvPr/>
            </p:nvSpPr>
            <p:spPr>
              <a:xfrm>
                <a:off x="2478872" y="2391391"/>
                <a:ext cx="4628831" cy="5434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𝑗𝑖</m:t>
                          </m:r>
                        </m:sub>
                      </m:sSub>
                      <m:d>
                        <m:dPr>
                          <m:ctrlPr>
                            <a:rPr lang="zh-TW" altLang="en-US" i="1">
                              <a:latin typeface="Cambria Math" panose="02040503050406030204" pitchFamily="18" charset="0"/>
                            </a:rPr>
                          </m:ctrlPr>
                        </m:dPr>
                        <m:e>
                          <m:r>
                            <a:rPr lang="en-US" altLang="zh-TW" b="0" i="0" smtClean="0">
                              <a:latin typeface="Cambria Math" panose="02040503050406030204" pitchFamily="18" charset="0"/>
                            </a:rPr>
                            <m:t>0</m:t>
                          </m:r>
                        </m:e>
                      </m:d>
                      <m:r>
                        <a:rPr lang="zh-TW" altLang="en-US" i="0">
                          <a:latin typeface="Cambria Math" panose="02040503050406030204" pitchFamily="18" charset="0"/>
                        </a:rPr>
                        <m:t>=</m:t>
                      </m:r>
                      <m:r>
                        <m:rPr>
                          <m:sty m:val="p"/>
                        </m:rPr>
                        <a:rPr lang="en-US" altLang="zh-TW" b="0" i="0" smtClean="0">
                          <a:latin typeface="Cambria Math" panose="02040503050406030204" pitchFamily="18" charset="0"/>
                        </a:rPr>
                        <m:t>rand</m:t>
                      </m:r>
                      <m:r>
                        <a:rPr lang="en-US" altLang="zh-TW" b="0" i="0" smtClean="0">
                          <a:latin typeface="Cambria Math" panose="02040503050406030204" pitchFamily="18" charset="0"/>
                        </a:rPr>
                        <m:t>()  </m:t>
                      </m:r>
                      <m:r>
                        <a:rPr lang="en-US" altLang="zh-TW" b="0" i="1" smtClean="0">
                          <a:latin typeface="Cambria Math" panose="02040503050406030204" pitchFamily="18" charset="0"/>
                        </a:rPr>
                        <m:t>𝑖</m:t>
                      </m:r>
                      <m:r>
                        <a:rPr lang="zh-TW" altLang="en-US" i="0">
                          <a:latin typeface="Cambria Math" panose="02040503050406030204" pitchFamily="18" charset="0"/>
                        </a:rPr>
                        <m:t>=</m:t>
                      </m:r>
                      <m:r>
                        <a:rPr lang="en-US" altLang="zh-TW" b="0" i="0" smtClean="0">
                          <a:latin typeface="Cambria Math" panose="02040503050406030204" pitchFamily="18" charset="0"/>
                        </a:rPr>
                        <m:t>0</m:t>
                      </m:r>
                      <m:r>
                        <a:rPr lang="zh-TW" altLang="en-US" i="0">
                          <a:latin typeface="Cambria Math" panose="02040503050406030204" pitchFamily="18" charset="0"/>
                        </a:rPr>
                        <m:t>,</m:t>
                      </m:r>
                      <m:r>
                        <a:rPr lang="en-US" altLang="zh-TW" b="0" i="0" smtClean="0">
                          <a:latin typeface="Cambria Math" panose="02040503050406030204" pitchFamily="18" charset="0"/>
                        </a:rPr>
                        <m:t>1</m:t>
                      </m:r>
                      <m:r>
                        <a:rPr lang="zh-TW" altLang="en-US" i="0">
                          <a:latin typeface="Cambria Math" panose="02040503050406030204" pitchFamily="18" charset="0"/>
                        </a:rPr>
                        <m:t>,...,</m:t>
                      </m:r>
                      <m:r>
                        <a:rPr lang="zh-TW" altLang="en-US" i="1">
                          <a:latin typeface="Cambria Math" panose="02040503050406030204" pitchFamily="18" charset="0"/>
                        </a:rPr>
                        <m:t>𝑝</m:t>
                      </m:r>
                    </m:oMath>
                  </m:oMathPara>
                </a14:m>
                <a:endParaRPr lang="zh-TW" altLang="en-US" dirty="0"/>
              </a:p>
            </p:txBody>
          </p:sp>
        </mc:Choice>
        <mc:Fallback xmlns="">
          <p:sp>
            <p:nvSpPr>
              <p:cNvPr id="5" name="矩形 4">
                <a:extLst>
                  <a:ext uri="{FF2B5EF4-FFF2-40B4-BE49-F238E27FC236}">
                    <a16:creationId xmlns:a16="http://schemas.microsoft.com/office/drawing/2014/main" id="{A65EB116-FDD7-47AE-BC29-E0F22B40985D}"/>
                  </a:ext>
                </a:extLst>
              </p:cNvPr>
              <p:cNvSpPr>
                <a:spLocks noRot="1" noChangeAspect="1" noMove="1" noResize="1" noEditPoints="1" noAdjustHandles="1" noChangeArrowheads="1" noChangeShapeType="1" noTextEdit="1"/>
              </p:cNvSpPr>
              <p:nvPr/>
            </p:nvSpPr>
            <p:spPr>
              <a:xfrm>
                <a:off x="2478872" y="2391391"/>
                <a:ext cx="4628831" cy="54341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D8E908BB-1CE6-42F5-936F-1A0B150EF561}"/>
                  </a:ext>
                </a:extLst>
              </p:cNvPr>
              <p:cNvSpPr/>
              <p:nvPr/>
            </p:nvSpPr>
            <p:spPr>
              <a:xfrm>
                <a:off x="2627784" y="4607345"/>
                <a:ext cx="303839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𝑒</m:t>
                      </m:r>
                      <m:r>
                        <a:rPr lang="en-US" altLang="zh-TW" i="1">
                          <a:latin typeface="Cambria Math" panose="02040503050406030204" pitchFamily="18" charset="0"/>
                        </a:rPr>
                        <m:t>(</m:t>
                      </m:r>
                      <m:r>
                        <a:rPr lang="en-US" altLang="zh-TW" i="1">
                          <a:latin typeface="Cambria Math" panose="02040503050406030204" pitchFamily="18" charset="0"/>
                        </a:rPr>
                        <m:t>𝑛</m:t>
                      </m:r>
                      <m:r>
                        <a:rPr lang="en-US" altLang="zh-TW" i="1">
                          <a:latin typeface="Cambria Math" panose="02040503050406030204" pitchFamily="18" charset="0"/>
                        </a:rPr>
                        <m:t>)</m:t>
                      </m:r>
                      <m:r>
                        <a:rPr lang="zh-TW" altLang="en-US">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𝑑</m:t>
                          </m:r>
                        </m:e>
                        <m:sub>
                          <m:r>
                            <a:rPr lang="zh-TW" altLang="en-US" i="1">
                              <a:latin typeface="Cambria Math" panose="02040503050406030204" pitchFamily="18" charset="0"/>
                            </a:rPr>
                            <m:t>𝑗</m:t>
                          </m:r>
                        </m:sub>
                      </m:sSub>
                      <m:d>
                        <m:dPr>
                          <m:ctrlPr>
                            <a:rPr lang="zh-TW" altLang="en-US" i="1">
                              <a:latin typeface="Cambria Math" panose="02040503050406030204" pitchFamily="18" charset="0"/>
                            </a:rPr>
                          </m:ctrlPr>
                        </m:dPr>
                        <m:e>
                          <m:r>
                            <a:rPr lang="zh-TW" altLang="en-US" i="1">
                              <a:latin typeface="Cambria Math" panose="02040503050406030204" pitchFamily="18" charset="0"/>
                            </a:rPr>
                            <m:t>𝑛</m:t>
                          </m:r>
                        </m:e>
                      </m:d>
                      <m:r>
                        <a:rPr lang="zh-TW" altLang="en-US">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𝑣</m:t>
                          </m:r>
                        </m:e>
                        <m:sub>
                          <m:r>
                            <a:rPr lang="zh-TW" altLang="en-US" i="1">
                              <a:latin typeface="Cambria Math" panose="02040503050406030204" pitchFamily="18" charset="0"/>
                            </a:rPr>
                            <m:t>𝑗</m:t>
                          </m:r>
                        </m:sub>
                      </m:sSub>
                      <m:d>
                        <m:dPr>
                          <m:ctrlPr>
                            <a:rPr lang="zh-TW" altLang="en-US" i="1">
                              <a:latin typeface="Cambria Math" panose="02040503050406030204" pitchFamily="18" charset="0"/>
                            </a:rPr>
                          </m:ctrlPr>
                        </m:dPr>
                        <m:e>
                          <m:r>
                            <a:rPr lang="zh-TW" altLang="en-US" i="1">
                              <a:latin typeface="Cambria Math" panose="02040503050406030204" pitchFamily="18" charset="0"/>
                            </a:rPr>
                            <m:t>𝑛</m:t>
                          </m:r>
                        </m:e>
                      </m:d>
                    </m:oMath>
                  </m:oMathPara>
                </a14:m>
                <a:endParaRPr lang="zh-TW" altLang="en-US" dirty="0"/>
              </a:p>
            </p:txBody>
          </p:sp>
        </mc:Choice>
        <mc:Fallback xmlns="">
          <p:sp>
            <p:nvSpPr>
              <p:cNvPr id="6" name="矩形 5">
                <a:extLst>
                  <a:ext uri="{FF2B5EF4-FFF2-40B4-BE49-F238E27FC236}">
                    <a16:creationId xmlns:a16="http://schemas.microsoft.com/office/drawing/2014/main" id="{D8E908BB-1CE6-42F5-936F-1A0B150EF561}"/>
                  </a:ext>
                </a:extLst>
              </p:cNvPr>
              <p:cNvSpPr>
                <a:spLocks noRot="1" noChangeAspect="1" noMove="1" noResize="1" noEditPoints="1" noAdjustHandles="1" noChangeArrowheads="1" noChangeShapeType="1" noTextEdit="1"/>
              </p:cNvSpPr>
              <p:nvPr/>
            </p:nvSpPr>
            <p:spPr>
              <a:xfrm>
                <a:off x="2627784" y="4607345"/>
                <a:ext cx="3038396" cy="491417"/>
              </a:xfrm>
              <a:prstGeom prst="rect">
                <a:avLst/>
              </a:prstGeom>
              <a:blipFill>
                <a:blip r:embed="rId5"/>
                <a:stretch>
                  <a:fillRect b="-12500"/>
                </a:stretch>
              </a:blipFill>
            </p:spPr>
            <p:txBody>
              <a:bodyPr/>
              <a:lstStyle/>
              <a:p>
                <a:r>
                  <a:rPr lang="zh-TW"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428EFA4-2E61-4CDF-BAB2-BE31AD4A3537}"/>
              </a:ext>
            </a:extLst>
          </p:cNvPr>
          <p:cNvSpPr>
            <a:spLocks noGrp="1" noChangeArrowheads="1"/>
          </p:cNvSpPr>
          <p:nvPr>
            <p:ph type="title"/>
          </p:nvPr>
        </p:nvSpPr>
        <p:spPr/>
        <p:txBody>
          <a:bodyPr/>
          <a:lstStyle/>
          <a:p>
            <a:pPr eaLnBrk="1" hangingPunct="1"/>
            <a:r>
              <a:rPr lang="en-US" altLang="zh-TW"/>
              <a:t>2.1 </a:t>
            </a:r>
            <a:r>
              <a:rPr lang="zh-TW" altLang="en-US"/>
              <a:t>簡介</a:t>
            </a:r>
          </a:p>
        </p:txBody>
      </p:sp>
      <p:sp>
        <p:nvSpPr>
          <p:cNvPr id="3075" name="Rectangle 3">
            <a:extLst>
              <a:ext uri="{FF2B5EF4-FFF2-40B4-BE49-F238E27FC236}">
                <a16:creationId xmlns:a16="http://schemas.microsoft.com/office/drawing/2014/main" id="{34157AC1-3E52-4EA8-B416-814D3468989F}"/>
              </a:ext>
            </a:extLst>
          </p:cNvPr>
          <p:cNvSpPr>
            <a:spLocks noGrp="1" noChangeArrowheads="1"/>
          </p:cNvSpPr>
          <p:nvPr>
            <p:ph type="body" idx="1"/>
          </p:nvPr>
        </p:nvSpPr>
        <p:spPr/>
        <p:txBody>
          <a:bodyPr/>
          <a:lstStyle/>
          <a:p>
            <a:pPr algn="just" eaLnBrk="1" hangingPunct="1">
              <a:lnSpc>
                <a:spcPct val="90000"/>
              </a:lnSpc>
            </a:pPr>
            <a:r>
              <a:rPr lang="zh-TW" altLang="en-US" sz="2000" dirty="0">
                <a:ea typeface="細明體" panose="02020509000000000000" pitchFamily="49" charset="-120"/>
              </a:rPr>
              <a:t>在</a:t>
            </a:r>
            <a:r>
              <a:rPr lang="en-US" altLang="zh-TW" sz="2000" dirty="0">
                <a:ea typeface="細明體" panose="02020509000000000000" pitchFamily="49" charset="-120"/>
              </a:rPr>
              <a:t>1943</a:t>
            </a:r>
            <a:r>
              <a:rPr lang="zh-TW" altLang="en-US" sz="2000" dirty="0">
                <a:ea typeface="細明體" panose="02020509000000000000" pitchFamily="49" charset="-120"/>
              </a:rPr>
              <a:t>年，</a:t>
            </a:r>
            <a:r>
              <a:rPr lang="en-US" altLang="zh-TW" sz="2000" dirty="0">
                <a:ea typeface="細明體" panose="02020509000000000000" pitchFamily="49" charset="-120"/>
              </a:rPr>
              <a:t>McCulloch </a:t>
            </a:r>
            <a:r>
              <a:rPr lang="zh-TW" altLang="en-US" sz="2000" dirty="0">
                <a:ea typeface="細明體" panose="02020509000000000000" pitchFamily="49" charset="-120"/>
              </a:rPr>
              <a:t>和 </a:t>
            </a:r>
            <a:r>
              <a:rPr lang="en-US" altLang="zh-TW" sz="2000" dirty="0">
                <a:ea typeface="細明體" panose="02020509000000000000" pitchFamily="49" charset="-120"/>
              </a:rPr>
              <a:t>Pitts </a:t>
            </a:r>
            <a:r>
              <a:rPr lang="zh-TW" altLang="en-US" sz="2000" dirty="0">
                <a:ea typeface="細明體" panose="02020509000000000000" pitchFamily="49" charset="-120"/>
              </a:rPr>
              <a:t>已提出第一個類神經元的運算模型 。</a:t>
            </a:r>
          </a:p>
          <a:p>
            <a:pPr algn="just" eaLnBrk="1" hangingPunct="1">
              <a:lnSpc>
                <a:spcPct val="90000"/>
              </a:lnSpc>
            </a:pPr>
            <a:r>
              <a:rPr lang="zh-TW" altLang="en-US" sz="2000" dirty="0">
                <a:ea typeface="細明體" panose="02020509000000000000" pitchFamily="49" charset="-120"/>
              </a:rPr>
              <a:t>神經心理學家 </a:t>
            </a:r>
            <a:r>
              <a:rPr lang="en-US" altLang="zh-TW" sz="2000" dirty="0">
                <a:ea typeface="細明體" panose="02020509000000000000" pitchFamily="49" charset="-120"/>
              </a:rPr>
              <a:t>Hebb </a:t>
            </a:r>
            <a:r>
              <a:rPr lang="zh-TW" altLang="en-US" sz="2000" dirty="0">
                <a:ea typeface="細明體" panose="02020509000000000000" pitchFamily="49" charset="-120"/>
              </a:rPr>
              <a:t>提出一種理論，他認為學習現象的發生，乃在於神經元間的突觸產生某種變化。 </a:t>
            </a:r>
          </a:p>
          <a:p>
            <a:pPr algn="just" eaLnBrk="1" hangingPunct="1">
              <a:lnSpc>
                <a:spcPct val="90000"/>
              </a:lnSpc>
            </a:pPr>
            <a:r>
              <a:rPr lang="en-US" altLang="zh-TW" sz="2000" dirty="0">
                <a:ea typeface="細明體" panose="02020509000000000000" pitchFamily="49" charset="-120"/>
              </a:rPr>
              <a:t>Rosenblatt </a:t>
            </a:r>
            <a:r>
              <a:rPr lang="zh-TW" altLang="en-US" sz="2000" dirty="0">
                <a:ea typeface="細明體" panose="02020509000000000000" pitchFamily="49" charset="-120"/>
              </a:rPr>
              <a:t>將這兩種創新學說結合起來，孕育出所謂的感知機 </a:t>
            </a:r>
            <a:r>
              <a:rPr lang="en-US" altLang="zh-TW" sz="2000" dirty="0">
                <a:ea typeface="細明體" panose="02020509000000000000" pitchFamily="49" charset="-120"/>
              </a:rPr>
              <a:t>(perceptron)</a:t>
            </a:r>
            <a:r>
              <a:rPr lang="zh-TW" altLang="en-US" sz="2000" dirty="0">
                <a:ea typeface="細明體" panose="02020509000000000000" pitchFamily="49" charset="-120"/>
              </a:rPr>
              <a:t>。 </a:t>
            </a:r>
          </a:p>
          <a:p>
            <a:pPr algn="just" eaLnBrk="1" hangingPunct="1">
              <a:lnSpc>
                <a:spcPct val="90000"/>
              </a:lnSpc>
            </a:pPr>
            <a:r>
              <a:rPr lang="zh-TW" altLang="en-US" sz="2000" dirty="0">
                <a:ea typeface="細明體" panose="02020509000000000000" pitchFamily="49" charset="-120"/>
              </a:rPr>
              <a:t>感知機是由具有可調整的鍵結值 </a:t>
            </a:r>
            <a:r>
              <a:rPr lang="en-US" altLang="zh-TW" sz="2000" dirty="0">
                <a:ea typeface="細明體" panose="02020509000000000000" pitchFamily="49" charset="-120"/>
              </a:rPr>
              <a:t>(synaptic weights) </a:t>
            </a:r>
            <a:r>
              <a:rPr lang="zh-TW" altLang="en-US" sz="2000" dirty="0">
                <a:ea typeface="細明體" panose="02020509000000000000" pitchFamily="49" charset="-120"/>
              </a:rPr>
              <a:t>以及閥值 </a:t>
            </a:r>
            <a:r>
              <a:rPr lang="en-US" altLang="zh-TW" sz="2000" dirty="0">
                <a:ea typeface="細明體" panose="02020509000000000000" pitchFamily="49" charset="-120"/>
              </a:rPr>
              <a:t>(threshold) </a:t>
            </a:r>
            <a:r>
              <a:rPr lang="zh-TW" altLang="en-US" sz="2000" dirty="0">
                <a:ea typeface="細明體" panose="02020509000000000000" pitchFamily="49" charset="-120"/>
              </a:rPr>
              <a:t>的單一個類神經元 </a:t>
            </a:r>
            <a:r>
              <a:rPr lang="en-US" altLang="zh-TW" sz="2000" dirty="0">
                <a:ea typeface="細明體" panose="02020509000000000000" pitchFamily="49" charset="-120"/>
              </a:rPr>
              <a:t>(neuron) </a:t>
            </a:r>
            <a:r>
              <a:rPr lang="zh-TW" altLang="en-US" sz="2000" dirty="0">
                <a:ea typeface="細明體" panose="02020509000000000000" pitchFamily="49" charset="-120"/>
              </a:rPr>
              <a:t>所組成。</a:t>
            </a:r>
          </a:p>
          <a:p>
            <a:pPr algn="just" eaLnBrk="1" hangingPunct="1">
              <a:lnSpc>
                <a:spcPct val="90000"/>
              </a:lnSpc>
            </a:pPr>
            <a:r>
              <a:rPr lang="zh-TW" altLang="en-US" sz="2000" dirty="0">
                <a:ea typeface="細明體" panose="02020509000000000000" pitchFamily="49" charset="-120"/>
              </a:rPr>
              <a:t>感知機是各種類神經網路中，最簡單且最早發展出來的類神經網路模型，通常被用來做為分類器 </a:t>
            </a:r>
            <a:r>
              <a:rPr lang="en-US" altLang="zh-TW" sz="2000" dirty="0">
                <a:ea typeface="細明體" panose="02020509000000000000" pitchFamily="49" charset="-120"/>
              </a:rPr>
              <a:t>(classifier)</a:t>
            </a:r>
            <a:r>
              <a:rPr lang="zh-TW" altLang="en-US" sz="2000" dirty="0">
                <a:ea typeface="細明體" panose="02020509000000000000" pitchFamily="49" charset="-120"/>
              </a:rPr>
              <a:t>使用。 </a:t>
            </a:r>
            <a:endParaRPr lang="zh-TW" altLang="en-US" sz="2000" dirty="0"/>
          </a:p>
        </p:txBody>
      </p:sp>
      <p:pic>
        <p:nvPicPr>
          <p:cNvPr id="3077" name="Picture 5" descr="Frank Rosenblatt">
            <a:extLst>
              <a:ext uri="{FF2B5EF4-FFF2-40B4-BE49-F238E27FC236}">
                <a16:creationId xmlns:a16="http://schemas.microsoft.com/office/drawing/2014/main" id="{5B560DC5-8CFE-43A6-9BB0-A6FF9FAB2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840" y="4771170"/>
            <a:ext cx="1399341" cy="1812782"/>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On the legacy of W.S. McCulloch - ScienceDirect">
            <a:extLst>
              <a:ext uri="{FF2B5EF4-FFF2-40B4-BE49-F238E27FC236}">
                <a16:creationId xmlns:a16="http://schemas.microsoft.com/office/drawing/2014/main" id="{20442CBA-4C6A-4613-9148-DA51E50964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157" y="4774187"/>
            <a:ext cx="1728192" cy="182739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0657B87-8B8E-44A8-80B3-D3196DB2A3CA}"/>
              </a:ext>
            </a:extLst>
          </p:cNvPr>
          <p:cNvSpPr/>
          <p:nvPr/>
        </p:nvSpPr>
        <p:spPr>
          <a:xfrm>
            <a:off x="6183856" y="6430064"/>
            <a:ext cx="1475252" cy="461665"/>
          </a:xfrm>
          <a:prstGeom prst="rect">
            <a:avLst/>
          </a:prstGeom>
        </p:spPr>
        <p:txBody>
          <a:bodyPr wrap="square">
            <a:spAutoFit/>
          </a:bodyPr>
          <a:lstStyle/>
          <a:p>
            <a:r>
              <a:rPr lang="en-US" altLang="zh-TW" sz="1200" dirty="0">
                <a:solidFill>
                  <a:srgbClr val="202122"/>
                </a:solidFill>
                <a:latin typeface="+mn-lt"/>
              </a:rPr>
              <a:t>Frank Rosenblatt</a:t>
            </a:r>
            <a:r>
              <a:rPr lang="en-US" altLang="zh-TW" dirty="0">
                <a:solidFill>
                  <a:srgbClr val="202122"/>
                </a:solidFill>
                <a:latin typeface="Arial" panose="020B0604020202020204" pitchFamily="34" charset="0"/>
              </a:rPr>
              <a:t> </a:t>
            </a:r>
            <a:endParaRPr lang="zh-TW" altLang="en-US" dirty="0"/>
          </a:p>
        </p:txBody>
      </p:sp>
      <p:sp>
        <p:nvSpPr>
          <p:cNvPr id="3" name="矩形 2">
            <a:extLst>
              <a:ext uri="{FF2B5EF4-FFF2-40B4-BE49-F238E27FC236}">
                <a16:creationId xmlns:a16="http://schemas.microsoft.com/office/drawing/2014/main" id="{D4B61FA1-2A8B-4AF9-95C6-CCC8468BC9CC}"/>
              </a:ext>
            </a:extLst>
          </p:cNvPr>
          <p:cNvSpPr/>
          <p:nvPr/>
        </p:nvSpPr>
        <p:spPr>
          <a:xfrm>
            <a:off x="2413453" y="6583952"/>
            <a:ext cx="1582484" cy="307777"/>
          </a:xfrm>
          <a:prstGeom prst="rect">
            <a:avLst/>
          </a:prstGeom>
        </p:spPr>
        <p:txBody>
          <a:bodyPr wrap="none">
            <a:spAutoFit/>
          </a:bodyPr>
          <a:lstStyle/>
          <a:p>
            <a:r>
              <a:rPr lang="en-US" altLang="zh-TW" sz="1400" dirty="0">
                <a:ea typeface="細明體" panose="02020509000000000000" pitchFamily="49" charset="-120"/>
              </a:rPr>
              <a:t>Pitts </a:t>
            </a:r>
            <a:r>
              <a:rPr lang="zh-TW" altLang="en-US" sz="1400" dirty="0">
                <a:ea typeface="細明體" panose="02020509000000000000" pitchFamily="49" charset="-120"/>
              </a:rPr>
              <a:t>和 </a:t>
            </a:r>
            <a:r>
              <a:rPr lang="en-US" altLang="zh-TW" sz="1400" dirty="0">
                <a:ea typeface="細明體" panose="02020509000000000000" pitchFamily="49" charset="-120"/>
              </a:rPr>
              <a:t>McCulloch</a:t>
            </a:r>
            <a:endParaRPr lang="zh-TW" altLang="en-US" sz="1400" dirty="0"/>
          </a:p>
        </p:txBody>
      </p:sp>
      <p:pic>
        <p:nvPicPr>
          <p:cNvPr id="54274" name="Picture 2" descr="Donald Hebb - UBC Library Open Collections">
            <a:extLst>
              <a:ext uri="{FF2B5EF4-FFF2-40B4-BE49-F238E27FC236}">
                <a16:creationId xmlns:a16="http://schemas.microsoft.com/office/drawing/2014/main" id="{1EB4800C-20E2-4E29-963F-3560B20B5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4771170"/>
            <a:ext cx="1399342" cy="185412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8DD6B758-A5D6-487E-AB11-E1CC47AD6084}"/>
              </a:ext>
            </a:extLst>
          </p:cNvPr>
          <p:cNvSpPr/>
          <p:nvPr/>
        </p:nvSpPr>
        <p:spPr>
          <a:xfrm>
            <a:off x="4764210" y="6580677"/>
            <a:ext cx="574196" cy="307777"/>
          </a:xfrm>
          <a:prstGeom prst="rect">
            <a:avLst/>
          </a:prstGeom>
        </p:spPr>
        <p:txBody>
          <a:bodyPr wrap="none">
            <a:spAutoFit/>
          </a:bodyPr>
          <a:lstStyle/>
          <a:p>
            <a:r>
              <a:rPr lang="en-US" altLang="zh-TW" sz="1400" dirty="0">
                <a:ea typeface="細明體" panose="02020509000000000000" pitchFamily="49" charset="-120"/>
              </a:rPr>
              <a:t>Hebb</a:t>
            </a:r>
            <a:endParaRPr lang="zh-TW"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4DD61DC-8C03-4026-957F-591BEC1C6C7F}"/>
              </a:ext>
            </a:extLst>
          </p:cNvPr>
          <p:cNvSpPr>
            <a:spLocks noGrp="1" noChangeArrowheads="1"/>
          </p:cNvSpPr>
          <p:nvPr>
            <p:ph type="title"/>
          </p:nvPr>
        </p:nvSpPr>
        <p:spPr>
          <a:xfrm>
            <a:off x="609600" y="0"/>
            <a:ext cx="7772400" cy="1143000"/>
          </a:xfrm>
        </p:spPr>
        <p:txBody>
          <a:bodyPr/>
          <a:lstStyle/>
          <a:p>
            <a:pPr eaLnBrk="1" hangingPunct="1"/>
            <a:r>
              <a:rPr lang="en-US" altLang="zh-TW">
                <a:ea typeface="細明體" panose="02020509000000000000" pitchFamily="49" charset="-120"/>
              </a:rPr>
              <a:t>2.4.1	</a:t>
            </a:r>
            <a:r>
              <a:rPr lang="zh-TW" altLang="en-US">
                <a:ea typeface="細明體" panose="02020509000000000000" pitchFamily="49" charset="-120"/>
              </a:rPr>
              <a:t>最小均方演算法</a:t>
            </a:r>
            <a:r>
              <a:rPr lang="zh-TW" altLang="en-US"/>
              <a:t> </a:t>
            </a:r>
            <a:r>
              <a:rPr lang="en-US" altLang="zh-TW"/>
              <a:t>(4)</a:t>
            </a:r>
          </a:p>
        </p:txBody>
      </p:sp>
      <p:sp>
        <p:nvSpPr>
          <p:cNvPr id="20483" name="Rectangle 3">
            <a:extLst>
              <a:ext uri="{FF2B5EF4-FFF2-40B4-BE49-F238E27FC236}">
                <a16:creationId xmlns:a16="http://schemas.microsoft.com/office/drawing/2014/main" id="{FDF561EF-EE31-4ABD-8E01-94F6F98D4E4D}"/>
              </a:ext>
            </a:extLst>
          </p:cNvPr>
          <p:cNvSpPr>
            <a:spLocks noGrp="1" noChangeArrowheads="1"/>
          </p:cNvSpPr>
          <p:nvPr>
            <p:ph type="body" idx="1"/>
          </p:nvPr>
        </p:nvSpPr>
        <p:spPr>
          <a:xfrm>
            <a:off x="685800" y="914400"/>
            <a:ext cx="7772400" cy="4114800"/>
          </a:xfrm>
        </p:spPr>
        <p:txBody>
          <a:bodyPr/>
          <a:lstStyle/>
          <a:p>
            <a:pPr marL="533400" indent="-533400" algn="just" eaLnBrk="1" hangingPunct="1">
              <a:lnSpc>
                <a:spcPct val="90000"/>
              </a:lnSpc>
              <a:buFontTx/>
              <a:buNone/>
            </a:pPr>
            <a:r>
              <a:rPr lang="zh-TW" altLang="en-US" sz="2400">
                <a:ea typeface="細明體" panose="02020509000000000000" pitchFamily="49" charset="-120"/>
              </a:rPr>
              <a:t>我們將「感知機訓練法」與「最小均方演算法」比較如下：</a:t>
            </a:r>
            <a:endParaRPr lang="zh-TW" altLang="en-US" sz="2400">
              <a:ea typeface="華康中楷體" charset="-120"/>
            </a:endParaRPr>
          </a:p>
          <a:p>
            <a:pPr marL="533400" indent="-533400" algn="just" eaLnBrk="1" hangingPunct="1">
              <a:lnSpc>
                <a:spcPct val="90000"/>
              </a:lnSpc>
              <a:buFontTx/>
              <a:buAutoNum type="arabicPeriod"/>
            </a:pPr>
            <a:r>
              <a:rPr lang="zh-TW" altLang="en-US" sz="2400">
                <a:ea typeface="細明體" panose="02020509000000000000" pitchFamily="49" charset="-120"/>
              </a:rPr>
              <a:t>感知機訓練演繹法主要的目標是調整鍵結值，使得類神經元的輸出  與期望輸出值  相同，亦即分類成功；而 </a:t>
            </a:r>
            <a:r>
              <a:rPr lang="en-US" altLang="zh-TW" sz="2400">
                <a:ea typeface="細明體" panose="02020509000000000000" pitchFamily="49" charset="-120"/>
              </a:rPr>
              <a:t>LMS </a:t>
            </a:r>
            <a:r>
              <a:rPr lang="zh-TW" altLang="en-US" sz="2400">
                <a:ea typeface="細明體" panose="02020509000000000000" pitchFamily="49" charset="-120"/>
              </a:rPr>
              <a:t>演繹法強調於如何找出一組鍵結值，使得類神經元的軸突丘細胞膜電位  儘可能地接近 期望值。</a:t>
            </a:r>
            <a:endParaRPr lang="zh-TW" altLang="en-US" sz="2400">
              <a:ea typeface="華康中楷體" charset="-120"/>
            </a:endParaRPr>
          </a:p>
          <a:p>
            <a:pPr marL="533400" indent="-533400" algn="just" eaLnBrk="1" hangingPunct="1">
              <a:lnSpc>
                <a:spcPct val="90000"/>
              </a:lnSpc>
              <a:buFontTx/>
              <a:buNone/>
            </a:pPr>
            <a:r>
              <a:rPr lang="en-US" altLang="zh-TW" sz="2400">
                <a:ea typeface="細明體" panose="02020509000000000000" pitchFamily="49" charset="-120"/>
              </a:rPr>
              <a:t>2.   </a:t>
            </a:r>
            <a:r>
              <a:rPr lang="zh-TW" altLang="en-US" sz="2400">
                <a:ea typeface="細明體" panose="02020509000000000000" pitchFamily="49" charset="-120"/>
              </a:rPr>
              <a:t>在輸入資料為線性不可分割 </a:t>
            </a:r>
            <a:r>
              <a:rPr lang="en-US" altLang="zh-TW" sz="2400">
                <a:ea typeface="細明體" panose="02020509000000000000" pitchFamily="49" charset="-120"/>
              </a:rPr>
              <a:t>(linearly inseparable) </a:t>
            </a:r>
            <a:r>
              <a:rPr lang="zh-TW" altLang="en-US" sz="2400">
                <a:ea typeface="細明體" panose="02020509000000000000" pitchFamily="49" charset="-120"/>
              </a:rPr>
              <a:t>的情況下，</a:t>
            </a:r>
            <a:r>
              <a:rPr lang="en-US" altLang="zh-TW" sz="2400">
                <a:ea typeface="細明體" panose="02020509000000000000" pitchFamily="49" charset="-120"/>
              </a:rPr>
              <a:t>LMS </a:t>
            </a:r>
            <a:r>
              <a:rPr lang="zh-TW" altLang="en-US" sz="2400">
                <a:ea typeface="細明體" panose="02020509000000000000" pitchFamily="49" charset="-120"/>
              </a:rPr>
              <a:t>演繹法有可能表現得比感知機演繹法還要好，因為前者會收斂至均方誤差的最小值，而後者卻無法收斂，所以訓練過程被中斷後，我們無法保證最後的鍵結值是整個訓練過程中最好的一組鍵結值。</a:t>
            </a:r>
            <a:endParaRPr lang="zh-TW" altLang="en-US" sz="2400">
              <a:ea typeface="華康中楷體" charset="-120"/>
            </a:endParaRPr>
          </a:p>
          <a:p>
            <a:pPr marL="533400" indent="-533400" algn="just" eaLnBrk="1" hangingPunct="1">
              <a:lnSpc>
                <a:spcPct val="90000"/>
              </a:lnSpc>
              <a:buFontTx/>
              <a:buNone/>
            </a:pPr>
            <a:r>
              <a:rPr lang="en-US" altLang="zh-TW" sz="2400">
                <a:ea typeface="細明體" panose="02020509000000000000" pitchFamily="49" charset="-120"/>
              </a:rPr>
              <a:t>3.   </a:t>
            </a:r>
            <a:r>
              <a:rPr lang="zh-TW" altLang="en-US" sz="2400">
                <a:ea typeface="細明體" panose="02020509000000000000" pitchFamily="49" charset="-120"/>
              </a:rPr>
              <a:t>在輸入資料為線性可分割 </a:t>
            </a:r>
            <a:r>
              <a:rPr lang="en-US" altLang="zh-TW" sz="2400">
                <a:ea typeface="細明體" panose="02020509000000000000" pitchFamily="49" charset="-120"/>
              </a:rPr>
              <a:t>(linearly separable) </a:t>
            </a:r>
            <a:r>
              <a:rPr lang="zh-TW" altLang="en-US" sz="2400">
                <a:ea typeface="細明體" panose="02020509000000000000" pitchFamily="49" charset="-120"/>
              </a:rPr>
              <a:t>時，感知機演繹法可以保證收斂，並且可以百分之百分類成功；而 </a:t>
            </a:r>
            <a:r>
              <a:rPr lang="en-US" altLang="zh-TW" sz="2400">
                <a:ea typeface="細明體" panose="02020509000000000000" pitchFamily="49" charset="-120"/>
              </a:rPr>
              <a:t>LMS </a:t>
            </a:r>
            <a:r>
              <a:rPr lang="zh-TW" altLang="en-US" sz="2400">
                <a:ea typeface="細明體" panose="02020509000000000000" pitchFamily="49" charset="-120"/>
              </a:rPr>
              <a:t>演繹法雖然會收斂，但是卻並不一定可以百分之百分類成功，因為它主要著眼於將均方誤差極小化。</a:t>
            </a:r>
            <a:endParaRPr lang="zh-TW" altLang="en-US" sz="240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C7DDB3AF-4713-44DD-B9D9-42E9C87E7E3D}"/>
              </a:ext>
            </a:extLst>
          </p:cNvPr>
          <p:cNvSpPr txBox="1">
            <a:spLocks noChangeArrowheads="1"/>
          </p:cNvSpPr>
          <p:nvPr/>
        </p:nvSpPr>
        <p:spPr bwMode="auto">
          <a:xfrm>
            <a:off x="1143000" y="0"/>
            <a:ext cx="6715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4400" dirty="0">
                <a:solidFill>
                  <a:schemeClr val="tx2"/>
                </a:solidFill>
                <a:ea typeface="細明體" panose="02020509000000000000" pitchFamily="49" charset="-120"/>
              </a:rPr>
              <a:t>2.4.1	</a:t>
            </a:r>
            <a:r>
              <a:rPr lang="zh-TW" altLang="en-US" sz="4400" dirty="0">
                <a:solidFill>
                  <a:schemeClr val="tx2"/>
                </a:solidFill>
                <a:ea typeface="細明體" panose="02020509000000000000" pitchFamily="49" charset="-120"/>
              </a:rPr>
              <a:t>最小均方演算法</a:t>
            </a:r>
            <a:r>
              <a:rPr lang="zh-TW" altLang="en-US" sz="4400" dirty="0">
                <a:solidFill>
                  <a:schemeClr val="tx2"/>
                </a:solidFill>
              </a:rPr>
              <a:t> </a:t>
            </a:r>
            <a:r>
              <a:rPr lang="en-US" altLang="zh-TW" sz="4400" dirty="0">
                <a:solidFill>
                  <a:schemeClr val="tx2"/>
                </a:solidFill>
              </a:rPr>
              <a:t>(5)</a:t>
            </a:r>
          </a:p>
        </p:txBody>
      </p:sp>
      <p:sp>
        <p:nvSpPr>
          <p:cNvPr id="21507" name="Text Box 4">
            <a:extLst>
              <a:ext uri="{FF2B5EF4-FFF2-40B4-BE49-F238E27FC236}">
                <a16:creationId xmlns:a16="http://schemas.microsoft.com/office/drawing/2014/main" id="{51F69410-C714-4EA7-80E1-AD573F197A98}"/>
              </a:ext>
            </a:extLst>
          </p:cNvPr>
          <p:cNvSpPr txBox="1">
            <a:spLocks noChangeArrowheads="1"/>
          </p:cNvSpPr>
          <p:nvPr/>
        </p:nvSpPr>
        <p:spPr bwMode="auto">
          <a:xfrm>
            <a:off x="1143000" y="6019800"/>
            <a:ext cx="775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2.7</a:t>
            </a:r>
            <a:r>
              <a:rPr lang="zh-TW" altLang="en-US" sz="2400">
                <a:ea typeface="細明體" panose="02020509000000000000" pitchFamily="49" charset="-120"/>
              </a:rPr>
              <a:t>：</a:t>
            </a:r>
            <a:r>
              <a:rPr lang="en-US" altLang="zh-TW" sz="2400">
                <a:ea typeface="細明體" panose="02020509000000000000" pitchFamily="49" charset="-120"/>
              </a:rPr>
              <a:t>(a) </a:t>
            </a:r>
            <a:r>
              <a:rPr lang="zh-TW" altLang="en-US" sz="2400">
                <a:ea typeface="細明體" panose="02020509000000000000" pitchFamily="49" charset="-120"/>
              </a:rPr>
              <a:t>感知機演繹法與 </a:t>
            </a:r>
            <a:r>
              <a:rPr lang="en-US" altLang="zh-TW" sz="2400">
                <a:ea typeface="細明體" panose="02020509000000000000" pitchFamily="49" charset="-120"/>
              </a:rPr>
              <a:t>(b) LMS </a:t>
            </a:r>
            <a:r>
              <a:rPr lang="zh-TW" altLang="en-US" sz="2400">
                <a:ea typeface="細明體" panose="02020509000000000000" pitchFamily="49" charset="-120"/>
              </a:rPr>
              <a:t>演繹法的收斂情形。</a:t>
            </a:r>
            <a:r>
              <a:rPr lang="zh-TW" altLang="en-US" sz="2400"/>
              <a:t> </a:t>
            </a:r>
          </a:p>
        </p:txBody>
      </p:sp>
      <p:pic>
        <p:nvPicPr>
          <p:cNvPr id="3" name="圖片 2">
            <a:extLst>
              <a:ext uri="{FF2B5EF4-FFF2-40B4-BE49-F238E27FC236}">
                <a16:creationId xmlns:a16="http://schemas.microsoft.com/office/drawing/2014/main" id="{12F8A096-08AD-4E90-A513-E33E02D89560}"/>
              </a:ext>
            </a:extLst>
          </p:cNvPr>
          <p:cNvPicPr>
            <a:picLocks noChangeAspect="1"/>
          </p:cNvPicPr>
          <p:nvPr/>
        </p:nvPicPr>
        <p:blipFill>
          <a:blip r:embed="rId2"/>
          <a:stretch>
            <a:fillRect/>
          </a:stretch>
        </p:blipFill>
        <p:spPr>
          <a:xfrm>
            <a:off x="1009650" y="1042987"/>
            <a:ext cx="7124700" cy="4772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03D43-ABB3-403C-A47B-4867EAA962CC}"/>
              </a:ext>
            </a:extLst>
          </p:cNvPr>
          <p:cNvSpPr>
            <a:spLocks noGrp="1"/>
          </p:cNvSpPr>
          <p:nvPr>
            <p:ph type="title"/>
          </p:nvPr>
        </p:nvSpPr>
        <p:spPr/>
        <p:txBody>
          <a:bodyPr/>
          <a:lstStyle/>
          <a:p>
            <a:r>
              <a:rPr lang="en-US" altLang="zh-TW" dirty="0">
                <a:ea typeface="細明體" panose="02020509000000000000" pitchFamily="49" charset="-120"/>
              </a:rPr>
              <a:t>2.4.1	</a:t>
            </a:r>
            <a:r>
              <a:rPr lang="zh-TW" altLang="en-US" dirty="0">
                <a:ea typeface="細明體" panose="02020509000000000000" pitchFamily="49" charset="-120"/>
              </a:rPr>
              <a:t>最小均方演算法</a:t>
            </a:r>
            <a:r>
              <a:rPr lang="zh-TW" altLang="en-US" dirty="0"/>
              <a:t> </a:t>
            </a:r>
            <a:r>
              <a:rPr lang="en-US" altLang="zh-TW" dirty="0"/>
              <a:t>(6)</a:t>
            </a:r>
            <a:endParaRPr lang="zh-TW" altLang="en-US" dirty="0"/>
          </a:p>
        </p:txBody>
      </p:sp>
      <p:sp>
        <p:nvSpPr>
          <p:cNvPr id="3" name="內容版面配置區 2">
            <a:extLst>
              <a:ext uri="{FF2B5EF4-FFF2-40B4-BE49-F238E27FC236}">
                <a16:creationId xmlns:a16="http://schemas.microsoft.com/office/drawing/2014/main" id="{61A40320-2F5C-4420-B2CF-62709B348127}"/>
              </a:ext>
            </a:extLst>
          </p:cNvPr>
          <p:cNvSpPr>
            <a:spLocks noGrp="1"/>
          </p:cNvSpPr>
          <p:nvPr>
            <p:ph idx="1"/>
          </p:nvPr>
        </p:nvSpPr>
        <p:spPr/>
        <p:txBody>
          <a:bodyPr/>
          <a:lstStyle/>
          <a:p>
            <a:endParaRPr lang="zh-TW" altLang="en-US" dirty="0"/>
          </a:p>
        </p:txBody>
      </p:sp>
      <p:pic>
        <p:nvPicPr>
          <p:cNvPr id="4" name="圖片 3">
            <a:extLst>
              <a:ext uri="{FF2B5EF4-FFF2-40B4-BE49-F238E27FC236}">
                <a16:creationId xmlns:a16="http://schemas.microsoft.com/office/drawing/2014/main" id="{467B7335-C863-4BE1-8DCA-10D446611174}"/>
              </a:ext>
            </a:extLst>
          </p:cNvPr>
          <p:cNvPicPr>
            <a:picLocks noChangeAspect="1"/>
          </p:cNvPicPr>
          <p:nvPr/>
        </p:nvPicPr>
        <p:blipFill>
          <a:blip r:embed="rId2"/>
          <a:stretch>
            <a:fillRect/>
          </a:stretch>
        </p:blipFill>
        <p:spPr>
          <a:xfrm>
            <a:off x="5628482" y="2899685"/>
            <a:ext cx="3231827" cy="2141750"/>
          </a:xfrm>
          <a:prstGeom prst="rect">
            <a:avLst/>
          </a:prstGeom>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801A6013-537A-44E8-87DC-174352B1B987}"/>
                  </a:ext>
                </a:extLst>
              </p:cNvPr>
              <p:cNvSpPr/>
              <p:nvPr/>
            </p:nvSpPr>
            <p:spPr>
              <a:xfrm>
                <a:off x="116037" y="1927153"/>
                <a:ext cx="8838728" cy="8183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a:latin typeface="Cambria Math" panose="02040503050406030204" pitchFamily="18" charset="0"/>
                        </a:rPr>
                        <m:t>g</m:t>
                      </m:r>
                      <m:d>
                        <m:dPr>
                          <m:ctrlPr>
                            <a:rPr lang="zh-TW" altLang="en-US" i="1">
                              <a:latin typeface="Cambria Math" panose="02040503050406030204" pitchFamily="18" charset="0"/>
                            </a:rPr>
                          </m:ctrlPr>
                        </m:dPr>
                        <m:e>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e>
                      </m:d>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𝑣</m:t>
                          </m:r>
                        </m:e>
                        <m:sub>
                          <m:r>
                            <a:rPr lang="zh-TW" altLang="en-US" i="1">
                              <a:latin typeface="Cambria Math" panose="02040503050406030204" pitchFamily="18" charset="0"/>
                            </a:rPr>
                            <m:t>𝑗</m:t>
                          </m:r>
                        </m:sub>
                      </m:sSub>
                      <m:r>
                        <a:rPr lang="zh-TW" altLang="en-US" i="0">
                          <a:latin typeface="Cambria Math" panose="02040503050406030204" pitchFamily="18" charset="0"/>
                        </a:rPr>
                        <m:t>=</m:t>
                      </m:r>
                      <m:nary>
                        <m:naryPr>
                          <m:chr m:val="∑"/>
                          <m:limLoc m:val="subSup"/>
                          <m:ctrlPr>
                            <a:rPr lang="zh-TW" altLang="en-US" i="1">
                              <a:latin typeface="Cambria Math" panose="02040503050406030204" pitchFamily="18" charset="0"/>
                            </a:rPr>
                          </m:ctrlPr>
                        </m:naryPr>
                        <m:sub>
                          <m:r>
                            <a:rPr lang="zh-TW" altLang="en-US" i="1">
                              <a:latin typeface="Cambria Math" panose="02040503050406030204" pitchFamily="18" charset="0"/>
                            </a:rPr>
                            <m:t>𝑖</m:t>
                          </m:r>
                          <m:r>
                            <a:rPr lang="zh-TW" altLang="en-US" i="0">
                              <a:latin typeface="Cambria Math" panose="02040503050406030204" pitchFamily="18" charset="0"/>
                            </a:rPr>
                            <m:t>=0</m:t>
                          </m:r>
                        </m:sub>
                        <m:sup>
                          <m:r>
                            <a:rPr lang="zh-TW" altLang="en-US" i="1">
                              <a:latin typeface="Cambria Math" panose="02040503050406030204" pitchFamily="18" charset="0"/>
                            </a:rPr>
                            <m:t>𝑝</m:t>
                          </m:r>
                        </m:sup>
                        <m:e>
                          <m:sSub>
                            <m:sSubPr>
                              <m:ctrlPr>
                                <a:rPr lang="zh-TW" altLang="en-US" i="1">
                                  <a:latin typeface="Cambria Math" panose="02040503050406030204" pitchFamily="18" charset="0"/>
                                </a:rPr>
                              </m:ctrlPr>
                            </m:sSubPr>
                            <m:e>
                              <m:r>
                                <a:rPr lang="zh-TW" altLang="en-US" i="1">
                                  <a:latin typeface="Cambria Math" panose="02040503050406030204" pitchFamily="18" charset="0"/>
                                </a:rPr>
                                <m:t>𝑤</m:t>
                              </m:r>
                            </m:e>
                            <m:sub>
                              <m:r>
                                <a:rPr lang="zh-TW" altLang="en-US" i="1">
                                  <a:latin typeface="Cambria Math" panose="02040503050406030204" pitchFamily="18" charset="0"/>
                                </a:rPr>
                                <m:t>𝑗𝑖</m:t>
                              </m:r>
                            </m:sub>
                          </m:sSub>
                          <m:sSub>
                            <m:sSubPr>
                              <m:ctrlPr>
                                <a:rPr lang="zh-TW" altLang="en-US" i="1">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𝑖</m:t>
                              </m:r>
                            </m:sub>
                          </m:sSub>
                        </m:e>
                      </m:nary>
                      <m:r>
                        <a:rPr lang="zh-TW" altLang="en-US" i="0">
                          <a:latin typeface="Cambria Math" panose="02040503050406030204" pitchFamily="18" charset="0"/>
                        </a:rPr>
                        <m:t>=</m:t>
                      </m:r>
                      <m:nary>
                        <m:naryPr>
                          <m:chr m:val="∑"/>
                          <m:limLoc m:val="subSup"/>
                          <m:ctrlPr>
                            <a:rPr lang="zh-TW" altLang="en-US" i="1">
                              <a:latin typeface="Cambria Math" panose="02040503050406030204" pitchFamily="18" charset="0"/>
                            </a:rPr>
                          </m:ctrlPr>
                        </m:naryPr>
                        <m:sub>
                          <m:r>
                            <a:rPr lang="zh-TW" altLang="en-US" i="1">
                              <a:latin typeface="Cambria Math" panose="02040503050406030204" pitchFamily="18" charset="0"/>
                            </a:rPr>
                            <m:t>𝑖</m:t>
                          </m:r>
                          <m:r>
                            <a:rPr lang="zh-TW" altLang="en-US" i="0">
                              <a:latin typeface="Cambria Math" panose="02040503050406030204" pitchFamily="18" charset="0"/>
                            </a:rPr>
                            <m:t>=1</m:t>
                          </m:r>
                        </m:sub>
                        <m:sup>
                          <m:r>
                            <a:rPr lang="zh-TW" altLang="en-US" i="1">
                              <a:latin typeface="Cambria Math" panose="02040503050406030204" pitchFamily="18" charset="0"/>
                            </a:rPr>
                            <m:t>𝑝</m:t>
                          </m:r>
                        </m:sup>
                        <m:e>
                          <m:sSub>
                            <m:sSubPr>
                              <m:ctrlPr>
                                <a:rPr lang="zh-TW" altLang="en-US" i="1">
                                  <a:latin typeface="Cambria Math" panose="02040503050406030204" pitchFamily="18" charset="0"/>
                                </a:rPr>
                              </m:ctrlPr>
                            </m:sSubPr>
                            <m:e>
                              <m:r>
                                <a:rPr lang="zh-TW" altLang="en-US" i="1">
                                  <a:latin typeface="Cambria Math" panose="02040503050406030204" pitchFamily="18" charset="0"/>
                                </a:rPr>
                                <m:t>𝑤</m:t>
                              </m:r>
                            </m:e>
                            <m:sub>
                              <m:r>
                                <a:rPr lang="zh-TW" altLang="en-US" i="1">
                                  <a:latin typeface="Cambria Math" panose="02040503050406030204" pitchFamily="18" charset="0"/>
                                </a:rPr>
                                <m:t>𝑗𝑖</m:t>
                              </m:r>
                            </m:sub>
                          </m:sSub>
                          <m:sSub>
                            <m:sSubPr>
                              <m:ctrlPr>
                                <a:rPr lang="zh-TW" altLang="en-US" i="1">
                                  <a:latin typeface="Cambria Math" panose="02040503050406030204" pitchFamily="18" charset="0"/>
                                </a:rPr>
                              </m:ctrlPr>
                            </m:sSubPr>
                            <m:e>
                              <m:r>
                                <a:rPr lang="zh-TW" altLang="en-US" i="1">
                                  <a:latin typeface="Cambria Math" panose="02040503050406030204" pitchFamily="18" charset="0"/>
                                </a:rPr>
                                <m:t>𝑥</m:t>
                              </m:r>
                            </m:e>
                            <m:sub>
                              <m:r>
                                <a:rPr lang="zh-TW" altLang="en-US" i="1">
                                  <a:latin typeface="Cambria Math" panose="02040503050406030204" pitchFamily="18" charset="0"/>
                                </a:rPr>
                                <m:t>𝑖</m:t>
                              </m:r>
                            </m:sub>
                          </m:sSub>
                        </m:e>
                      </m:nary>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𝜃</m:t>
                          </m:r>
                        </m:e>
                        <m:sub>
                          <m:r>
                            <a:rPr lang="zh-TW" altLang="en-US" i="1">
                              <a:latin typeface="Cambria Math" panose="02040503050406030204" pitchFamily="18" charset="0"/>
                            </a:rPr>
                            <m:t>𝑗</m:t>
                          </m:r>
                        </m:sub>
                      </m:sSub>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up>
                          <m:r>
                            <a:rPr lang="zh-TW" altLang="en-US" i="1">
                              <a:latin typeface="Cambria Math" panose="02040503050406030204" pitchFamily="18" charset="0"/>
                            </a:rPr>
                            <m:t>𝑇</m:t>
                          </m:r>
                        </m:sup>
                      </m:sSubSup>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𝜃</m:t>
                          </m:r>
                        </m:e>
                        <m:sub>
                          <m:r>
                            <a:rPr lang="zh-TW" altLang="en-US" i="1">
                              <a:latin typeface="Cambria Math" panose="02040503050406030204" pitchFamily="18" charset="0"/>
                            </a:rPr>
                            <m:t>𝑗</m:t>
                          </m:r>
                        </m:sub>
                      </m:sSub>
                      <m:r>
                        <a:rPr lang="zh-TW" altLang="en-US" i="0">
                          <a:latin typeface="Cambria Math" panose="02040503050406030204" pitchFamily="18" charset="0"/>
                        </a:rPr>
                        <m:t>=</m:t>
                      </m:r>
                      <m:r>
                        <a:rPr lang="zh-TW" altLang="en-US" i="1">
                          <a:latin typeface="Cambria Math" panose="02040503050406030204" pitchFamily="18" charset="0"/>
                        </a:rPr>
                        <m:t>𝑟</m:t>
                      </m:r>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e>
                      </m:d>
                    </m:oMath>
                  </m:oMathPara>
                </a14:m>
                <a:endParaRPr lang="zh-TW" altLang="en-US" dirty="0"/>
              </a:p>
            </p:txBody>
          </p:sp>
        </mc:Choice>
        <mc:Fallback xmlns="">
          <p:sp>
            <p:nvSpPr>
              <p:cNvPr id="6" name="矩形 5">
                <a:extLst>
                  <a:ext uri="{FF2B5EF4-FFF2-40B4-BE49-F238E27FC236}">
                    <a16:creationId xmlns:a16="http://schemas.microsoft.com/office/drawing/2014/main" id="{801A6013-537A-44E8-87DC-174352B1B987}"/>
                  </a:ext>
                </a:extLst>
              </p:cNvPr>
              <p:cNvSpPr>
                <a:spLocks noRot="1" noChangeAspect="1" noMove="1" noResize="1" noEditPoints="1" noAdjustHandles="1" noChangeArrowheads="1" noChangeShapeType="1" noTextEdit="1"/>
              </p:cNvSpPr>
              <p:nvPr/>
            </p:nvSpPr>
            <p:spPr>
              <a:xfrm>
                <a:off x="116037" y="1927153"/>
                <a:ext cx="8838728" cy="818301"/>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CDAA75F0-0BDC-4ABD-879F-909F1C12BDD9}"/>
                  </a:ext>
                </a:extLst>
              </p:cNvPr>
              <p:cNvSpPr/>
              <p:nvPr/>
            </p:nvSpPr>
            <p:spPr>
              <a:xfrm>
                <a:off x="323528" y="2636912"/>
                <a:ext cx="1474186" cy="9877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i="1">
                          <a:latin typeface="Cambria Math" panose="02040503050406030204" pitchFamily="18" charset="0"/>
                        </a:rPr>
                        <m:t>𝑟</m:t>
                      </m:r>
                      <m:r>
                        <a:rPr lang="zh-TW" altLang="en-US" i="0">
                          <a:latin typeface="Cambria Math" panose="02040503050406030204" pitchFamily="18" charset="0"/>
                        </a:rPr>
                        <m:t>=</m:t>
                      </m:r>
                      <m:f>
                        <m:fPr>
                          <m:ctrlPr>
                            <a:rPr lang="zh-TW" altLang="en-US" i="1">
                              <a:latin typeface="Cambria Math" panose="02040503050406030204" pitchFamily="18" charset="0"/>
                            </a:rPr>
                          </m:ctrlPr>
                        </m:fPr>
                        <m:num>
                          <m:r>
                            <m:rPr>
                              <m:sty m:val="p"/>
                            </m:rPr>
                            <a:rPr lang="zh-TW" altLang="en-US" i="0">
                              <a:latin typeface="Cambria Math" panose="02040503050406030204" pitchFamily="18" charset="0"/>
                            </a:rPr>
                            <m:t>g</m:t>
                          </m:r>
                          <m:d>
                            <m:dPr>
                              <m:ctrlPr>
                                <a:rPr lang="zh-TW" altLang="en-US" i="1">
                                  <a:latin typeface="Cambria Math" panose="02040503050406030204" pitchFamily="18" charset="0"/>
                                </a:rPr>
                              </m:ctrlPr>
                            </m:dPr>
                            <m:e>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e>
                          </m:d>
                        </m:num>
                        <m:den>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e>
                          </m:d>
                        </m:den>
                      </m:f>
                    </m:oMath>
                  </m:oMathPara>
                </a14:m>
                <a:endParaRPr lang="zh-TW" altLang="en-US" dirty="0"/>
              </a:p>
            </p:txBody>
          </p:sp>
        </mc:Choice>
        <mc:Fallback xmlns="">
          <p:sp>
            <p:nvSpPr>
              <p:cNvPr id="7" name="矩形 6">
                <a:extLst>
                  <a:ext uri="{FF2B5EF4-FFF2-40B4-BE49-F238E27FC236}">
                    <a16:creationId xmlns:a16="http://schemas.microsoft.com/office/drawing/2014/main" id="{CDAA75F0-0BDC-4ABD-879F-909F1C12BDD9}"/>
                  </a:ext>
                </a:extLst>
              </p:cNvPr>
              <p:cNvSpPr>
                <a:spLocks noRot="1" noChangeAspect="1" noMove="1" noResize="1" noEditPoints="1" noAdjustHandles="1" noChangeArrowheads="1" noChangeShapeType="1" noTextEdit="1"/>
              </p:cNvSpPr>
              <p:nvPr/>
            </p:nvSpPr>
            <p:spPr>
              <a:xfrm>
                <a:off x="323528" y="2636912"/>
                <a:ext cx="1474186" cy="987706"/>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65F43F2-4508-476E-966C-B829AB7C5201}"/>
                  </a:ext>
                </a:extLst>
              </p:cNvPr>
              <p:cNvSpPr/>
              <p:nvPr/>
            </p:nvSpPr>
            <p:spPr>
              <a:xfrm>
                <a:off x="323528" y="3789040"/>
                <a:ext cx="2381421" cy="866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r>
                        <a:rPr lang="zh-TW" altLang="en-US" i="0">
                          <a:latin typeface="Cambria Math" panose="02040503050406030204" pitchFamily="18" charset="0"/>
                        </a:rPr>
                        <m:t>=</m:t>
                      </m:r>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e>
                        <m:sub>
                          <m:r>
                            <a:rPr lang="zh-TW" altLang="en-US" i="1">
                              <a:latin typeface="Cambria Math" panose="02040503050406030204" pitchFamily="18" charset="0"/>
                            </a:rPr>
                            <m:t>𝑝</m:t>
                          </m:r>
                        </m:sub>
                      </m:sSub>
                      <m:r>
                        <a:rPr lang="zh-TW" altLang="en-US" i="0">
                          <a:latin typeface="Cambria Math" panose="02040503050406030204" pitchFamily="18" charset="0"/>
                        </a:rPr>
                        <m:t>+</m:t>
                      </m:r>
                      <m:r>
                        <a:rPr lang="zh-TW" altLang="en-US" i="1">
                          <a:latin typeface="Cambria Math" panose="02040503050406030204" pitchFamily="18" charset="0"/>
                        </a:rPr>
                        <m:t>𝑟</m:t>
                      </m:r>
                      <m:f>
                        <m:fPr>
                          <m:ctrlPr>
                            <a:rPr lang="zh-TW" altLang="en-US" i="1">
                              <a:latin typeface="Cambria Math" panose="02040503050406030204" pitchFamily="18" charset="0"/>
                            </a:rPr>
                          </m:ctrlPr>
                        </m:fPr>
                        <m:num>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num>
                        <m:den>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e>
                          </m:d>
                        </m:den>
                      </m:f>
                    </m:oMath>
                  </m:oMathPara>
                </a14:m>
                <a:endParaRPr lang="zh-TW" altLang="en-US" dirty="0"/>
              </a:p>
            </p:txBody>
          </p:sp>
        </mc:Choice>
        <mc:Fallback xmlns="">
          <p:sp>
            <p:nvSpPr>
              <p:cNvPr id="8" name="矩形 7">
                <a:extLst>
                  <a:ext uri="{FF2B5EF4-FFF2-40B4-BE49-F238E27FC236}">
                    <a16:creationId xmlns:a16="http://schemas.microsoft.com/office/drawing/2014/main" id="{065F43F2-4508-476E-966C-B829AB7C5201}"/>
                  </a:ext>
                </a:extLst>
              </p:cNvPr>
              <p:cNvSpPr>
                <a:spLocks noRot="1" noChangeAspect="1" noMove="1" noResize="1" noEditPoints="1" noAdjustHandles="1" noChangeArrowheads="1" noChangeShapeType="1" noTextEdit="1"/>
              </p:cNvSpPr>
              <p:nvPr/>
            </p:nvSpPr>
            <p:spPr>
              <a:xfrm>
                <a:off x="323528" y="3789040"/>
                <a:ext cx="2381421" cy="866263"/>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1836E2D-23CA-4AA2-B345-034D43689DC3}"/>
                  </a:ext>
                </a:extLst>
              </p:cNvPr>
              <p:cNvSpPr/>
              <p:nvPr/>
            </p:nvSpPr>
            <p:spPr>
              <a:xfrm>
                <a:off x="300933" y="4849724"/>
                <a:ext cx="8046640" cy="19362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TW" altLang="en-US">
                          <a:latin typeface="Cambria Math" panose="02040503050406030204" pitchFamily="18" charset="0"/>
                        </a:rPr>
                        <m:t>g</m:t>
                      </m:r>
                      <m:d>
                        <m:dPr>
                          <m:ctrlPr>
                            <a:rPr lang="zh-TW" altLang="en-US" i="1">
                              <a:latin typeface="Cambria Math" panose="02040503050406030204" pitchFamily="18" charset="0"/>
                            </a:rPr>
                          </m:ctrlPr>
                        </m:dPr>
                        <m:e>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e>
                      </m:d>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up>
                          <m:r>
                            <a:rPr lang="zh-TW" altLang="en-US" i="1">
                              <a:latin typeface="Cambria Math" panose="02040503050406030204" pitchFamily="18" charset="0"/>
                            </a:rPr>
                            <m:t>𝑇</m:t>
                          </m:r>
                        </m:sup>
                      </m:sSubSup>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𝜃</m:t>
                          </m:r>
                        </m:e>
                        <m:sub>
                          <m:r>
                            <a:rPr lang="zh-TW" altLang="en-US" i="1">
                              <a:latin typeface="Cambria Math" panose="02040503050406030204" pitchFamily="18" charset="0"/>
                            </a:rPr>
                            <m:t>𝑗</m:t>
                          </m:r>
                        </m:sub>
                      </m:sSub>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up>
                          <m:r>
                            <a:rPr lang="zh-TW" altLang="en-US" i="1">
                              <a:latin typeface="Cambria Math" panose="02040503050406030204" pitchFamily="18" charset="0"/>
                            </a:rPr>
                            <m:t>𝑇</m:t>
                          </m:r>
                        </m:sup>
                      </m:sSubSup>
                      <m:d>
                        <m:dPr>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e>
                            <m:sub>
                              <m:r>
                                <a:rPr lang="zh-TW" altLang="en-US" i="1">
                                  <a:latin typeface="Cambria Math" panose="02040503050406030204" pitchFamily="18" charset="0"/>
                                </a:rPr>
                                <m:t>𝑝</m:t>
                              </m:r>
                            </m:sub>
                          </m:sSub>
                          <m:r>
                            <a:rPr lang="zh-TW" altLang="en-US" i="0">
                              <a:latin typeface="Cambria Math" panose="02040503050406030204" pitchFamily="18" charset="0"/>
                            </a:rPr>
                            <m:t>+</m:t>
                          </m:r>
                          <m:r>
                            <a:rPr lang="zh-TW" altLang="en-US" i="1">
                              <a:latin typeface="Cambria Math" panose="02040503050406030204" pitchFamily="18" charset="0"/>
                            </a:rPr>
                            <m:t>𝑟</m:t>
                          </m:r>
                          <m:f>
                            <m:fPr>
                              <m:ctrlPr>
                                <a:rPr lang="zh-TW" altLang="en-US" i="1">
                                  <a:latin typeface="Cambria Math" panose="02040503050406030204" pitchFamily="18" charset="0"/>
                                </a:rPr>
                              </m:ctrlPr>
                            </m:fPr>
                            <m:num>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num>
                            <m:den>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e>
                              </m:d>
                            </m:den>
                          </m:f>
                        </m:e>
                      </m:d>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up>
                          <m:r>
                            <a:rPr lang="zh-TW" altLang="en-US" i="1">
                              <a:latin typeface="Cambria Math" panose="02040503050406030204" pitchFamily="18" charset="0"/>
                            </a:rPr>
                            <m:t>𝑇</m:t>
                          </m:r>
                        </m:sup>
                      </m:sSubSup>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e>
                        <m:sub>
                          <m:r>
                            <a:rPr lang="zh-TW" altLang="en-US" i="1">
                              <a:latin typeface="Cambria Math" panose="02040503050406030204" pitchFamily="18" charset="0"/>
                            </a:rPr>
                            <m:t>𝑝</m:t>
                          </m:r>
                        </m:sub>
                      </m:sSub>
                      <m:r>
                        <a:rPr lang="zh-TW" altLang="en-US" i="0">
                          <a:latin typeface="Cambria Math" panose="02040503050406030204" pitchFamily="18" charset="0"/>
                        </a:rPr>
                        <m:t>+</m:t>
                      </m:r>
                      <m:r>
                        <a:rPr lang="zh-TW" altLang="en-US" i="1">
                          <a:latin typeface="Cambria Math" panose="02040503050406030204" pitchFamily="18" charset="0"/>
                        </a:rPr>
                        <m:t>𝑟</m:t>
                      </m:r>
                      <m:sSubSup>
                        <m:sSubSupPr>
                          <m:ctrlPr>
                            <a:rPr lang="zh-TW" altLang="en-US" i="1">
                              <a:latin typeface="Cambria Math" panose="02040503050406030204" pitchFamily="18" charset="0"/>
                            </a:rPr>
                          </m:ctrlPr>
                        </m:sSubSup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up>
                          <m:r>
                            <a:rPr lang="zh-TW" altLang="en-US" i="1">
                              <a:latin typeface="Cambria Math" panose="02040503050406030204" pitchFamily="18" charset="0"/>
                            </a:rPr>
                            <m:t>𝑇</m:t>
                          </m:r>
                        </m:sup>
                      </m:sSubSup>
                      <m:f>
                        <m:fPr>
                          <m:ctrlPr>
                            <a:rPr lang="zh-TW" altLang="en-US" i="1">
                              <a:latin typeface="Cambria Math" panose="02040503050406030204" pitchFamily="18" charset="0"/>
                            </a:rPr>
                          </m:ctrlPr>
                        </m:fPr>
                        <m:num>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num>
                        <m:den>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e>
                          </m:d>
                        </m:den>
                      </m:f>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𝜃</m:t>
                          </m:r>
                        </m:e>
                        <m:sub>
                          <m:r>
                            <a:rPr lang="zh-TW" altLang="en-US" i="1">
                              <a:latin typeface="Cambria Math" panose="02040503050406030204" pitchFamily="18" charset="0"/>
                            </a:rPr>
                            <m:t>𝑗</m:t>
                          </m:r>
                        </m:sub>
                      </m:sSub>
                      <m:r>
                        <a:rPr lang="zh-TW" altLang="en-US" i="0">
                          <a:latin typeface="Cambria Math" panose="02040503050406030204" pitchFamily="18" charset="0"/>
                        </a:rPr>
                        <m:t>=</m:t>
                      </m:r>
                      <m:d>
                        <m:dPr>
                          <m:ctrlPr>
                            <a:rPr lang="zh-TW" altLang="en-US" i="1">
                              <a:latin typeface="Cambria Math" panose="02040503050406030204" pitchFamily="18" charset="0"/>
                            </a:rPr>
                          </m:ctrlPr>
                        </m:dPr>
                        <m:e>
                          <m:sSubSup>
                            <m:sSubSupPr>
                              <m:ctrlPr>
                                <a:rPr lang="zh-TW" altLang="en-US" i="1">
                                  <a:latin typeface="Cambria Math" panose="02040503050406030204" pitchFamily="18" charset="0"/>
                                </a:rPr>
                              </m:ctrlPr>
                            </m:sSubSup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up>
                              <m:r>
                                <a:rPr lang="zh-TW" altLang="en-US" i="1">
                                  <a:latin typeface="Cambria Math" panose="02040503050406030204" pitchFamily="18" charset="0"/>
                                </a:rPr>
                                <m:t>𝑇</m:t>
                              </m:r>
                            </m:sup>
                          </m:sSubSup>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𝑥</m:t>
                                  </m:r>
                                </m:e>
                              </m:bar>
                            </m:e>
                            <m:sub>
                              <m:r>
                                <a:rPr lang="zh-TW" altLang="en-US" i="1">
                                  <a:latin typeface="Cambria Math" panose="02040503050406030204" pitchFamily="18" charset="0"/>
                                </a:rPr>
                                <m:t>𝑝</m:t>
                              </m:r>
                            </m:sub>
                          </m:sSub>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𝜃</m:t>
                              </m:r>
                            </m:e>
                            <m:sub>
                              <m:r>
                                <a:rPr lang="zh-TW" altLang="en-US" i="1">
                                  <a:latin typeface="Cambria Math" panose="02040503050406030204" pitchFamily="18" charset="0"/>
                                </a:rPr>
                                <m:t>𝑗</m:t>
                              </m:r>
                            </m:sub>
                          </m:sSub>
                        </m:e>
                      </m:d>
                      <m:r>
                        <a:rPr lang="zh-TW" altLang="en-US" i="0">
                          <a:latin typeface="Cambria Math" panose="02040503050406030204" pitchFamily="18" charset="0"/>
                        </a:rPr>
                        <m:t>+</m:t>
                      </m:r>
                      <m:r>
                        <a:rPr lang="zh-TW" altLang="en-US" i="1">
                          <a:latin typeface="Cambria Math" panose="02040503050406030204" pitchFamily="18" charset="0"/>
                        </a:rPr>
                        <m:t>𝑟</m:t>
                      </m:r>
                      <m:f>
                        <m:fPr>
                          <m:ctrlPr>
                            <a:rPr lang="zh-TW" altLang="en-US" i="1">
                              <a:latin typeface="Cambria Math" panose="02040503050406030204" pitchFamily="18" charset="0"/>
                            </a:rPr>
                          </m:ctrlPr>
                        </m:fPr>
                        <m:num>
                          <m:sSup>
                            <m:sSupPr>
                              <m:ctrlPr>
                                <a:rPr lang="zh-TW" altLang="en-US" i="1">
                                  <a:latin typeface="Cambria Math" panose="02040503050406030204" pitchFamily="18" charset="0"/>
                                </a:rPr>
                              </m:ctrlPr>
                            </m:sSupPr>
                            <m:e>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e>
                              </m:d>
                            </m:e>
                            <m:sup>
                              <m:r>
                                <a:rPr lang="zh-TW" altLang="en-US" i="0">
                                  <a:latin typeface="Cambria Math" panose="02040503050406030204" pitchFamily="18" charset="0"/>
                                </a:rPr>
                                <m:t>2</m:t>
                              </m:r>
                            </m:sup>
                          </m:sSup>
                        </m:num>
                        <m:den>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e>
                          </m:d>
                        </m:den>
                      </m:f>
                      <m:r>
                        <a:rPr lang="zh-TW" altLang="en-US" i="0">
                          <a:latin typeface="Cambria Math" panose="02040503050406030204" pitchFamily="18" charset="0"/>
                        </a:rPr>
                        <m:t>=</m:t>
                      </m:r>
                      <m:r>
                        <a:rPr lang="zh-TW" altLang="en-US" i="1">
                          <a:latin typeface="Cambria Math" panose="02040503050406030204" pitchFamily="18" charset="0"/>
                        </a:rPr>
                        <m:t>𝑟</m:t>
                      </m:r>
                      <m:d>
                        <m:dPr>
                          <m:begChr m:val="‖"/>
                          <m:endChr m:val="‖"/>
                          <m:ctrlPr>
                            <a:rPr lang="zh-TW" altLang="en-US" i="1">
                              <a:latin typeface="Cambria Math" panose="02040503050406030204" pitchFamily="18" charset="0"/>
                            </a:rPr>
                          </m:ctrlPr>
                        </m:dPr>
                        <m:e>
                          <m:sSub>
                            <m:sSubPr>
                              <m:ctrlPr>
                                <a:rPr lang="zh-TW" altLang="en-US" i="1">
                                  <a:latin typeface="Cambria Math" panose="02040503050406030204" pitchFamily="18" charset="0"/>
                                </a:rPr>
                              </m:ctrlPr>
                            </m:sSubPr>
                            <m:e>
                              <m:bar>
                                <m:barPr>
                                  <m:ctrlPr>
                                    <a:rPr lang="zh-TW" altLang="en-US" i="1">
                                      <a:latin typeface="Cambria Math" panose="02040503050406030204" pitchFamily="18" charset="0"/>
                                    </a:rPr>
                                  </m:ctrlPr>
                                </m:barPr>
                                <m:e>
                                  <m:r>
                                    <a:rPr lang="zh-TW" altLang="en-US" i="1">
                                      <a:latin typeface="Cambria Math" panose="02040503050406030204" pitchFamily="18" charset="0"/>
                                    </a:rPr>
                                    <m:t>𝑤</m:t>
                                  </m:r>
                                </m:e>
                              </m:bar>
                            </m:e>
                            <m:sub>
                              <m:r>
                                <a:rPr lang="zh-TW" altLang="en-US" i="1">
                                  <a:latin typeface="Cambria Math" panose="02040503050406030204" pitchFamily="18" charset="0"/>
                                </a:rPr>
                                <m:t>𝑗</m:t>
                              </m:r>
                            </m:sub>
                          </m:sSub>
                        </m:e>
                      </m:d>
                    </m:oMath>
                  </m:oMathPara>
                </a14:m>
                <a:endParaRPr lang="zh-TW" altLang="en-US" dirty="0"/>
              </a:p>
            </p:txBody>
          </p:sp>
        </mc:Choice>
        <mc:Fallback xmlns="">
          <p:sp>
            <p:nvSpPr>
              <p:cNvPr id="9" name="矩形 8">
                <a:extLst>
                  <a:ext uri="{FF2B5EF4-FFF2-40B4-BE49-F238E27FC236}">
                    <a16:creationId xmlns:a16="http://schemas.microsoft.com/office/drawing/2014/main" id="{41836E2D-23CA-4AA2-B345-034D43689DC3}"/>
                  </a:ext>
                </a:extLst>
              </p:cNvPr>
              <p:cNvSpPr>
                <a:spLocks noRot="1" noChangeAspect="1" noMove="1" noResize="1" noEditPoints="1" noAdjustHandles="1" noChangeArrowheads="1" noChangeShapeType="1" noTextEdit="1"/>
              </p:cNvSpPr>
              <p:nvPr/>
            </p:nvSpPr>
            <p:spPr>
              <a:xfrm>
                <a:off x="300933" y="4849724"/>
                <a:ext cx="8046640" cy="1936236"/>
              </a:xfrm>
              <a:prstGeom prst="rect">
                <a:avLst/>
              </a:prstGeom>
              <a:blipFill>
                <a:blip r:embed="rId6"/>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60540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8F0E58-47B0-47EC-A691-4FDE9663E850}"/>
              </a:ext>
            </a:extLst>
          </p:cNvPr>
          <p:cNvSpPr>
            <a:spLocks noGrp="1"/>
          </p:cNvSpPr>
          <p:nvPr>
            <p:ph type="title"/>
          </p:nvPr>
        </p:nvSpPr>
        <p:spPr/>
        <p:txBody>
          <a:bodyPr/>
          <a:lstStyle/>
          <a:p>
            <a:r>
              <a:rPr lang="en-US" altLang="zh-TW" dirty="0">
                <a:ea typeface="細明體" panose="02020509000000000000" pitchFamily="49" charset="-120"/>
              </a:rPr>
              <a:t>2.4.1	</a:t>
            </a:r>
            <a:r>
              <a:rPr lang="zh-TW" altLang="en-US" dirty="0">
                <a:ea typeface="細明體" panose="02020509000000000000" pitchFamily="49" charset="-120"/>
              </a:rPr>
              <a:t>最小均方演算法</a:t>
            </a:r>
            <a:r>
              <a:rPr lang="zh-TW" altLang="en-US" dirty="0"/>
              <a:t> </a:t>
            </a:r>
            <a:r>
              <a:rPr lang="en-US" altLang="zh-TW"/>
              <a:t>(7)</a:t>
            </a:r>
            <a:endParaRPr lang="zh-TW" altLang="en-US" dirty="0"/>
          </a:p>
        </p:txBody>
      </p:sp>
      <p:sp>
        <p:nvSpPr>
          <p:cNvPr id="3" name="內容版面配置區 2">
            <a:extLst>
              <a:ext uri="{FF2B5EF4-FFF2-40B4-BE49-F238E27FC236}">
                <a16:creationId xmlns:a16="http://schemas.microsoft.com/office/drawing/2014/main" id="{C559632E-3CA6-4AFD-A1AE-F0587AADA409}"/>
              </a:ext>
            </a:extLst>
          </p:cNvPr>
          <p:cNvSpPr>
            <a:spLocks noGrp="1"/>
          </p:cNvSpPr>
          <p:nvPr>
            <p:ph idx="1"/>
          </p:nvPr>
        </p:nvSpPr>
        <p:spPr/>
        <p:txBody>
          <a:bodyPr/>
          <a:lstStyle/>
          <a:p>
            <a:endParaRPr lang="zh-TW"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88EDA72-0A7C-478B-B3D2-EC2E60AFBE0B}"/>
                  </a:ext>
                </a:extLst>
              </p:cNvPr>
              <p:cNvSpPr/>
              <p:nvPr/>
            </p:nvSpPr>
            <p:spPr>
              <a:xfrm>
                <a:off x="-108520" y="2337483"/>
                <a:ext cx="7772400" cy="1705595"/>
              </a:xfrm>
              <a:prstGeom prst="rect">
                <a:avLst/>
              </a:prstGeom>
            </p:spPr>
            <p:txBody>
              <a:bodyPr wrap="square">
                <a:spAutoFit/>
              </a:bodyPr>
              <a:lstStyle/>
              <a:p>
                <a:pPr eaLnBrk="0" fontAlgn="base" hangingPunct="0">
                  <a:spcAft>
                    <a:spcPts val="0"/>
                  </a:spcAft>
                </a:pPr>
                <a14:m>
                  <m:oMathPara xmlns:m="http://schemas.openxmlformats.org/officeDocument/2006/math">
                    <m:oMathParaPr>
                      <m:jc m:val="centerGroup"/>
                    </m:oMathParaPr>
                    <m:oMath xmlns:m="http://schemas.openxmlformats.org/officeDocument/2006/math">
                      <m:r>
                        <m:rPr>
                          <m:sty m:val="p"/>
                        </m:rPr>
                        <a:rPr kumimoji="1" lang="en-US" sz="2800" kern="1200">
                          <a:solidFill>
                            <a:srgbClr val="000000"/>
                          </a:solidFill>
                          <a:effectLst/>
                          <a:latin typeface="Cambria Math" panose="02040503050406030204" pitchFamily="18" charset="0"/>
                          <a:cs typeface="Times New Roman" panose="02020603050405020304" pitchFamily="18" charset="0"/>
                        </a:rPr>
                        <m:t>E</m:t>
                      </m:r>
                      <m:r>
                        <a:rPr kumimoji="1" lang="en-US" sz="2800" kern="1200">
                          <a:solidFill>
                            <a:srgbClr val="000000"/>
                          </a:solidFill>
                          <a:effectLst/>
                          <a:latin typeface="Cambria Math" panose="02040503050406030204" pitchFamily="18" charset="0"/>
                          <a:cs typeface="Times New Roman" panose="02020603050405020304" pitchFamily="18" charset="0"/>
                        </a:rPr>
                        <m:t>=</m:t>
                      </m:r>
                      <m:f>
                        <m:f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kumimoji="1" lang="en-US" sz="2800" kern="1200">
                              <a:solidFill>
                                <a:srgbClr val="000000"/>
                              </a:solidFill>
                              <a:effectLst/>
                              <a:latin typeface="Cambria Math" panose="02040503050406030204" pitchFamily="18" charset="0"/>
                              <a:cs typeface="Times New Roman" panose="02020603050405020304" pitchFamily="18" charset="0"/>
                            </a:rPr>
                            <m:t>1</m:t>
                          </m:r>
                        </m:num>
                        <m:den>
                          <m:r>
                            <a:rPr kumimoji="1" lang="en-US" sz="2800" kern="1200">
                              <a:solidFill>
                                <a:srgbClr val="000000"/>
                              </a:solidFill>
                              <a:effectLst/>
                              <a:latin typeface="Cambria Math" panose="02040503050406030204" pitchFamily="18" charset="0"/>
                              <a:cs typeface="Times New Roman" panose="02020603050405020304" pitchFamily="18" charset="0"/>
                            </a:rPr>
                            <m:t>2</m:t>
                          </m:r>
                        </m:den>
                      </m:f>
                      <m:sSup>
                        <m:sSup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sz="2800" i="1" kern="1200">
                                      <a:solidFill>
                                        <a:srgbClr val="000000"/>
                                      </a:solidFill>
                                      <a:effectLst/>
                                      <a:latin typeface="Cambria Math" panose="02040503050406030204" pitchFamily="18" charset="0"/>
                                      <a:cs typeface="Times New Roman" panose="02020603050405020304" pitchFamily="18" charset="0"/>
                                    </a:rPr>
                                    <m:t>𝑒</m:t>
                                  </m:r>
                                </m:e>
                                <m:sub>
                                  <m:r>
                                    <a:rPr kumimoji="1" lang="en-US" sz="2800" i="1" kern="1200">
                                      <a:solidFill>
                                        <a:srgbClr val="000000"/>
                                      </a:solidFill>
                                      <a:effectLst/>
                                      <a:latin typeface="Cambria Math" panose="02040503050406030204" pitchFamily="18" charset="0"/>
                                      <a:cs typeface="Times New Roman" panose="02020603050405020304" pitchFamily="18" charset="0"/>
                                    </a:rPr>
                                    <m:t>𝑗</m:t>
                                  </m:r>
                                </m:sub>
                              </m:sSub>
                              <m:d>
                                <m:d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sz="2800" i="1" kern="1200">
                                      <a:solidFill>
                                        <a:srgbClr val="000000"/>
                                      </a:solidFill>
                                      <a:effectLst/>
                                      <a:latin typeface="Cambria Math" panose="02040503050406030204" pitchFamily="18" charset="0"/>
                                      <a:cs typeface="Times New Roman" panose="02020603050405020304" pitchFamily="18" charset="0"/>
                                    </a:rPr>
                                    <m:t>𝑛</m:t>
                                  </m:r>
                                </m:e>
                              </m:d>
                            </m:e>
                          </m:d>
                        </m:e>
                        <m:sup>
                          <m:r>
                            <a:rPr kumimoji="1" lang="en-US" sz="2800" kern="1200">
                              <a:solidFill>
                                <a:srgbClr val="000000"/>
                              </a:solidFill>
                              <a:effectLst/>
                              <a:latin typeface="Cambria Math" panose="02040503050406030204" pitchFamily="18" charset="0"/>
                              <a:cs typeface="Times New Roman" panose="02020603050405020304" pitchFamily="18" charset="0"/>
                            </a:rPr>
                            <m:t>2</m:t>
                          </m:r>
                        </m:sup>
                      </m:sSup>
                      <m:r>
                        <a:rPr kumimoji="1" lang="en-US" sz="2800" kern="1200">
                          <a:solidFill>
                            <a:srgbClr val="000000"/>
                          </a:solidFill>
                          <a:effectLst/>
                          <a:latin typeface="Cambria Math" panose="02040503050406030204" pitchFamily="18" charset="0"/>
                          <a:cs typeface="Times New Roman" panose="02020603050405020304" pitchFamily="18" charset="0"/>
                        </a:rPr>
                        <m:t>=</m:t>
                      </m:r>
                      <m:f>
                        <m:f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kumimoji="1" lang="en-US" sz="2800" kern="1200">
                              <a:solidFill>
                                <a:srgbClr val="000000"/>
                              </a:solidFill>
                              <a:effectLst/>
                              <a:latin typeface="Cambria Math" panose="02040503050406030204" pitchFamily="18" charset="0"/>
                              <a:cs typeface="Times New Roman" panose="02020603050405020304" pitchFamily="18" charset="0"/>
                            </a:rPr>
                            <m:t>1</m:t>
                          </m:r>
                        </m:num>
                        <m:den>
                          <m:r>
                            <a:rPr kumimoji="1" lang="en-US" sz="2800" kern="1200">
                              <a:solidFill>
                                <a:srgbClr val="000000"/>
                              </a:solidFill>
                              <a:effectLst/>
                              <a:latin typeface="Cambria Math" panose="02040503050406030204" pitchFamily="18" charset="0"/>
                              <a:cs typeface="Times New Roman" panose="02020603050405020304" pitchFamily="18" charset="0"/>
                            </a:rPr>
                            <m:t>2</m:t>
                          </m:r>
                        </m:den>
                      </m:f>
                      <m:sSup>
                        <m:sSup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sz="2800" i="1" kern="1200">
                                      <a:solidFill>
                                        <a:srgbClr val="000000"/>
                                      </a:solidFill>
                                      <a:effectLst/>
                                      <a:latin typeface="Cambria Math" panose="02040503050406030204" pitchFamily="18" charset="0"/>
                                      <a:cs typeface="Times New Roman" panose="02020603050405020304" pitchFamily="18" charset="0"/>
                                    </a:rPr>
                                    <m:t>𝑑</m:t>
                                  </m:r>
                                </m:e>
                                <m:sub>
                                  <m:r>
                                    <a:rPr kumimoji="1" lang="en-US" sz="2800" i="1" kern="1200">
                                      <a:solidFill>
                                        <a:srgbClr val="000000"/>
                                      </a:solidFill>
                                      <a:effectLst/>
                                      <a:latin typeface="Cambria Math" panose="02040503050406030204" pitchFamily="18" charset="0"/>
                                      <a:cs typeface="Times New Roman" panose="02020603050405020304" pitchFamily="18" charset="0"/>
                                    </a:rPr>
                                    <m:t>𝑗</m:t>
                                  </m:r>
                                </m:sub>
                              </m:sSub>
                              <m:d>
                                <m:d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sz="2800" i="1" kern="1200">
                                      <a:solidFill>
                                        <a:srgbClr val="000000"/>
                                      </a:solidFill>
                                      <a:effectLst/>
                                      <a:latin typeface="Cambria Math" panose="02040503050406030204" pitchFamily="18" charset="0"/>
                                      <a:cs typeface="Times New Roman" panose="02020603050405020304" pitchFamily="18" charset="0"/>
                                    </a:rPr>
                                    <m:t>𝑛</m:t>
                                  </m:r>
                                </m:e>
                              </m:d>
                              <m:r>
                                <a:rPr kumimoji="1" lang="en-US" sz="2800" i="1" kern="1200">
                                  <a:solidFill>
                                    <a:srgbClr val="000000"/>
                                  </a:solidFill>
                                  <a:effectLst/>
                                  <a:latin typeface="Cambria Math" panose="02040503050406030204" pitchFamily="18" charset="0"/>
                                  <a:cs typeface="Times New Roman" panose="02020603050405020304" pitchFamily="18" charset="0"/>
                                </a:rPr>
                                <m:t>−</m:t>
                              </m:r>
                              <m:sSub>
                                <m:sSub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sz="2800" i="1" kern="1200">
                                      <a:solidFill>
                                        <a:srgbClr val="000000"/>
                                      </a:solidFill>
                                      <a:effectLst/>
                                      <a:latin typeface="Cambria Math" panose="02040503050406030204" pitchFamily="18" charset="0"/>
                                      <a:cs typeface="Times New Roman" panose="02020603050405020304" pitchFamily="18" charset="0"/>
                                    </a:rPr>
                                    <m:t>𝑣</m:t>
                                  </m:r>
                                </m:e>
                                <m:sub>
                                  <m:r>
                                    <a:rPr kumimoji="1" lang="en-US" sz="2800" i="1" kern="1200">
                                      <a:solidFill>
                                        <a:srgbClr val="000000"/>
                                      </a:solidFill>
                                      <a:effectLst/>
                                      <a:latin typeface="Cambria Math" panose="02040503050406030204" pitchFamily="18" charset="0"/>
                                      <a:cs typeface="Times New Roman" panose="02020603050405020304" pitchFamily="18" charset="0"/>
                                    </a:rPr>
                                    <m:t>𝑗</m:t>
                                  </m:r>
                                </m:sub>
                              </m:sSub>
                              <m:d>
                                <m:d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sz="2800" i="1" kern="1200">
                                      <a:solidFill>
                                        <a:srgbClr val="000000"/>
                                      </a:solidFill>
                                      <a:effectLst/>
                                      <a:latin typeface="Cambria Math" panose="02040503050406030204" pitchFamily="18" charset="0"/>
                                      <a:cs typeface="Times New Roman" panose="02020603050405020304" pitchFamily="18" charset="0"/>
                                    </a:rPr>
                                    <m:t>𝑛</m:t>
                                  </m:r>
                                </m:e>
                              </m:d>
                            </m:e>
                          </m:d>
                        </m:e>
                        <m:sup>
                          <m:r>
                            <a:rPr kumimoji="1" lang="en-US" sz="2800" kern="1200">
                              <a:solidFill>
                                <a:srgbClr val="000000"/>
                              </a:solidFill>
                              <a:effectLst/>
                              <a:latin typeface="Cambria Math" panose="02040503050406030204" pitchFamily="18" charset="0"/>
                              <a:cs typeface="Times New Roman" panose="02020603050405020304" pitchFamily="18" charset="0"/>
                            </a:rPr>
                            <m:t>2</m:t>
                          </m:r>
                        </m:sup>
                      </m:sSup>
                      <m:r>
                        <a:rPr kumimoji="1" lang="en-US" sz="2800" kern="1200">
                          <a:solidFill>
                            <a:srgbClr val="000000"/>
                          </a:solidFill>
                          <a:effectLst/>
                          <a:latin typeface="Cambria Math" panose="02040503050406030204" pitchFamily="18" charset="0"/>
                          <a:cs typeface="Times New Roman" panose="02020603050405020304" pitchFamily="18" charset="0"/>
                        </a:rPr>
                        <m:t>=</m:t>
                      </m:r>
                      <m:f>
                        <m:f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kumimoji="1" lang="en-US" sz="2800" kern="1200">
                              <a:solidFill>
                                <a:srgbClr val="000000"/>
                              </a:solidFill>
                              <a:effectLst/>
                              <a:latin typeface="Cambria Math" panose="02040503050406030204" pitchFamily="18" charset="0"/>
                              <a:cs typeface="Times New Roman" panose="02020603050405020304" pitchFamily="18" charset="0"/>
                            </a:rPr>
                            <m:t>1</m:t>
                          </m:r>
                        </m:num>
                        <m:den>
                          <m:r>
                            <a:rPr kumimoji="1" lang="en-US" sz="2800" kern="1200">
                              <a:solidFill>
                                <a:srgbClr val="000000"/>
                              </a:solidFill>
                              <a:effectLst/>
                              <a:latin typeface="Cambria Math" panose="02040503050406030204" pitchFamily="18" charset="0"/>
                              <a:cs typeface="Times New Roman" panose="02020603050405020304" pitchFamily="18" charset="0"/>
                            </a:rPr>
                            <m:t>2</m:t>
                          </m:r>
                        </m:den>
                      </m:f>
                      <m:sSup>
                        <m:sSup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kumimoji="1" lang="en-US" sz="2800" i="1" kern="1200">
                                      <a:solidFill>
                                        <a:srgbClr val="000000"/>
                                      </a:solidFill>
                                      <a:effectLst/>
                                      <a:latin typeface="Cambria Math" panose="02040503050406030204" pitchFamily="18" charset="0"/>
                                      <a:cs typeface="Times New Roman" panose="02020603050405020304" pitchFamily="18" charset="0"/>
                                    </a:rPr>
                                    <m:t>𝑑</m:t>
                                  </m:r>
                                </m:e>
                                <m:sub>
                                  <m:r>
                                    <a:rPr kumimoji="1" lang="en-US" sz="2800" i="1" kern="1200">
                                      <a:solidFill>
                                        <a:srgbClr val="000000"/>
                                      </a:solidFill>
                                      <a:effectLst/>
                                      <a:latin typeface="Cambria Math" panose="02040503050406030204" pitchFamily="18" charset="0"/>
                                      <a:cs typeface="Times New Roman" panose="02020603050405020304" pitchFamily="18" charset="0"/>
                                    </a:rPr>
                                    <m:t>𝑗</m:t>
                                  </m:r>
                                </m:sub>
                              </m:sSub>
                              <m:d>
                                <m:dPr>
                                  <m:ctrlPr>
                                    <a:rPr kumimoji="1" lang="zh-TW" sz="2800" i="1" kern="12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kumimoji="1" lang="en-US" sz="2800" i="1" kern="1200">
                                      <a:solidFill>
                                        <a:srgbClr val="000000"/>
                                      </a:solidFill>
                                      <a:effectLst/>
                                      <a:latin typeface="Cambria Math" panose="02040503050406030204" pitchFamily="18" charset="0"/>
                                      <a:cs typeface="Times New Roman" panose="02020603050405020304" pitchFamily="18" charset="0"/>
                                    </a:rPr>
                                    <m:t>𝑛</m:t>
                                  </m:r>
                                </m:e>
                              </m:d>
                              <m:r>
                                <a:rPr kumimoji="1" lang="en-US" sz="2800" i="1" kern="1200">
                                  <a:solidFill>
                                    <a:srgbClr val="000000"/>
                                  </a:solidFill>
                                  <a:effectLst/>
                                  <a:latin typeface="Cambria Math" panose="02040503050406030204" pitchFamily="18" charset="0"/>
                                  <a:cs typeface="Times New Roman" panose="02020603050405020304" pitchFamily="18" charset="0"/>
                                </a:rPr>
                                <m:t>−</m:t>
                              </m:r>
                              <m:r>
                                <a:rPr lang="en-US" sz="2800" i="1">
                                  <a:effectLst/>
                                  <a:latin typeface="Cambria Math" panose="02040503050406030204" pitchFamily="18" charset="0"/>
                                  <a:cs typeface="新細明體" panose="02020500000000000000" pitchFamily="18" charset="-120"/>
                                </a:rPr>
                                <m:t>𝑟</m:t>
                              </m:r>
                              <m:d>
                                <m:dPr>
                                  <m:begChr m:val="‖"/>
                                  <m:end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bar>
                                        <m:barPr>
                                          <m:ctrlPr>
                                            <a:rPr lang="zh-TW" sz="2800" i="1">
                                              <a:effectLst/>
                                              <a:latin typeface="Cambria Math" panose="02040503050406030204" pitchFamily="18" charset="0"/>
                                              <a:ea typeface="Cambria Math" panose="02040503050406030204" pitchFamily="18" charset="0"/>
                                              <a:cs typeface="新細明體" panose="02020500000000000000" pitchFamily="18" charset="-120"/>
                                            </a:rPr>
                                          </m:ctrlPr>
                                        </m:barPr>
                                        <m:e>
                                          <m:r>
                                            <a:rPr lang="en-US" sz="2800" i="1">
                                              <a:effectLst/>
                                              <a:latin typeface="Cambria Math" panose="02040503050406030204" pitchFamily="18" charset="0"/>
                                              <a:cs typeface="新細明體" panose="02020500000000000000" pitchFamily="18" charset="-120"/>
                                            </a:rPr>
                                            <m:t>𝑤</m:t>
                                          </m:r>
                                        </m:e>
                                      </m:bar>
                                    </m:e>
                                    <m:sub>
                                      <m:r>
                                        <a:rPr lang="en-US" sz="2800" i="1">
                                          <a:effectLst/>
                                          <a:latin typeface="Cambria Math" panose="02040503050406030204" pitchFamily="18" charset="0"/>
                                          <a:cs typeface="新細明體" panose="02020500000000000000" pitchFamily="18" charset="-120"/>
                                        </a:rPr>
                                        <m:t>𝑗</m:t>
                                      </m:r>
                                    </m:sub>
                                  </m:sSub>
                                </m:e>
                              </m:d>
                            </m:e>
                          </m:d>
                        </m:e>
                        <m:sup>
                          <m:r>
                            <a:rPr kumimoji="1" lang="en-US" sz="2800" kern="1200">
                              <a:solidFill>
                                <a:srgbClr val="000000"/>
                              </a:solidFill>
                              <a:effectLst/>
                              <a:latin typeface="Cambria Math" panose="02040503050406030204" pitchFamily="18" charset="0"/>
                              <a:cs typeface="Times New Roman" panose="02020603050405020304" pitchFamily="18" charset="0"/>
                            </a:rPr>
                            <m:t>2</m:t>
                          </m:r>
                        </m:sup>
                      </m:sSup>
                    </m:oMath>
                  </m:oMathPara>
                </a14:m>
                <a:endParaRPr lang="zh-TW" sz="2800" dirty="0">
                  <a:effectLst/>
                  <a:latin typeface="新細明體" panose="02020500000000000000" pitchFamily="18" charset="-120"/>
                  <a:cs typeface="新細明體" panose="02020500000000000000" pitchFamily="18" charset="-120"/>
                </a:endParaRPr>
              </a:p>
            </p:txBody>
          </p:sp>
        </mc:Choice>
        <mc:Fallback xmlns="">
          <p:sp>
            <p:nvSpPr>
              <p:cNvPr id="5" name="矩形 4">
                <a:extLst>
                  <a:ext uri="{FF2B5EF4-FFF2-40B4-BE49-F238E27FC236}">
                    <a16:creationId xmlns:a16="http://schemas.microsoft.com/office/drawing/2014/main" id="{988EDA72-0A7C-478B-B3D2-EC2E60AFBE0B}"/>
                  </a:ext>
                </a:extLst>
              </p:cNvPr>
              <p:cNvSpPr>
                <a:spLocks noRot="1" noChangeAspect="1" noMove="1" noResize="1" noEditPoints="1" noAdjustHandles="1" noChangeArrowheads="1" noChangeShapeType="1" noTextEdit="1"/>
              </p:cNvSpPr>
              <p:nvPr/>
            </p:nvSpPr>
            <p:spPr>
              <a:xfrm>
                <a:off x="-108520" y="2337483"/>
                <a:ext cx="7772400" cy="1705595"/>
              </a:xfrm>
              <a:prstGeom prst="rect">
                <a:avLst/>
              </a:prstGeom>
              <a:blipFill>
                <a:blip r:embed="rId2"/>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1A1DFCC9-36FB-4D3D-9598-6CFF5F4876DC}"/>
              </a:ext>
            </a:extLst>
          </p:cNvPr>
          <p:cNvPicPr>
            <a:picLocks noChangeAspect="1"/>
          </p:cNvPicPr>
          <p:nvPr/>
        </p:nvPicPr>
        <p:blipFill>
          <a:blip r:embed="rId3"/>
          <a:stretch>
            <a:fillRect/>
          </a:stretch>
        </p:blipFill>
        <p:spPr>
          <a:xfrm>
            <a:off x="2281237" y="4179736"/>
            <a:ext cx="4581525" cy="2286000"/>
          </a:xfrm>
          <a:prstGeom prst="rect">
            <a:avLst/>
          </a:prstGeom>
        </p:spPr>
      </p:pic>
    </p:spTree>
    <p:extLst>
      <p:ext uri="{BB962C8B-B14F-4D97-AF65-F5344CB8AC3E}">
        <p14:creationId xmlns:p14="http://schemas.microsoft.com/office/powerpoint/2010/main" val="4104638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5BACB76-20BE-47A4-8F94-CBA15207AE75}"/>
              </a:ext>
            </a:extLst>
          </p:cNvPr>
          <p:cNvSpPr>
            <a:spLocks noGrp="1" noChangeArrowheads="1"/>
          </p:cNvSpPr>
          <p:nvPr>
            <p:ph type="title"/>
          </p:nvPr>
        </p:nvSpPr>
        <p:spPr/>
        <p:txBody>
          <a:bodyPr/>
          <a:lstStyle/>
          <a:p>
            <a:pPr eaLnBrk="1" hangingPunct="1"/>
            <a:r>
              <a:rPr lang="en-US" altLang="zh-TW">
                <a:ea typeface="細明體" panose="02020509000000000000" pitchFamily="49" charset="-120"/>
              </a:rPr>
              <a:t>2.5	</a:t>
            </a:r>
            <a:r>
              <a:rPr lang="zh-TW" altLang="en-US">
                <a:ea typeface="細明體" panose="02020509000000000000" pitchFamily="49" charset="-120"/>
              </a:rPr>
              <a:t>學習率調整方法 </a:t>
            </a:r>
            <a:r>
              <a:rPr lang="en-US" altLang="zh-TW">
                <a:ea typeface="細明體" panose="02020509000000000000" pitchFamily="49" charset="-120"/>
              </a:rPr>
              <a:t>(1)</a:t>
            </a:r>
          </a:p>
        </p:txBody>
      </p:sp>
      <p:sp>
        <p:nvSpPr>
          <p:cNvPr id="22531" name="Rectangle 3">
            <a:extLst>
              <a:ext uri="{FF2B5EF4-FFF2-40B4-BE49-F238E27FC236}">
                <a16:creationId xmlns:a16="http://schemas.microsoft.com/office/drawing/2014/main" id="{F2A20401-5392-4DE9-B005-FE6AAC353938}"/>
              </a:ext>
            </a:extLst>
          </p:cNvPr>
          <p:cNvSpPr>
            <a:spLocks noGrp="1" noChangeArrowheads="1"/>
          </p:cNvSpPr>
          <p:nvPr>
            <p:ph type="body" idx="1"/>
          </p:nvPr>
        </p:nvSpPr>
        <p:spPr/>
        <p:txBody>
          <a:bodyPr/>
          <a:lstStyle/>
          <a:p>
            <a:pPr algn="just" eaLnBrk="1" hangingPunct="1">
              <a:lnSpc>
                <a:spcPct val="90000"/>
              </a:lnSpc>
            </a:pPr>
            <a:r>
              <a:rPr lang="zh-TW" altLang="en-US" sz="2800" dirty="0">
                <a:latin typeface="細明體" panose="02020509000000000000" pitchFamily="49" charset="-120"/>
                <a:ea typeface="細明體" panose="02020509000000000000" pitchFamily="49" charset="-120"/>
              </a:rPr>
              <a:t>應用以梯度坡降法為根本的演算法時，最常遇到的問題就是，如何適當地設定學習率。首先我們將式 </a:t>
            </a:r>
            <a:r>
              <a:rPr lang="en-US" altLang="zh-TW" sz="2800" dirty="0">
                <a:ea typeface="細明體" panose="02020509000000000000" pitchFamily="49" charset="-120"/>
              </a:rPr>
              <a:t>(2.28) </a:t>
            </a:r>
            <a:r>
              <a:rPr lang="zh-TW" altLang="en-US" sz="2800" dirty="0">
                <a:latin typeface="細明體" panose="02020509000000000000" pitchFamily="49" charset="-120"/>
                <a:ea typeface="細明體" panose="02020509000000000000" pitchFamily="49" charset="-120"/>
              </a:rPr>
              <a:t>和式 </a:t>
            </a:r>
            <a:r>
              <a:rPr lang="en-US" altLang="zh-TW" sz="2800" dirty="0">
                <a:ea typeface="細明體" panose="02020509000000000000" pitchFamily="49" charset="-120"/>
              </a:rPr>
              <a:t>(2.29) </a:t>
            </a:r>
            <a:r>
              <a:rPr lang="zh-TW" altLang="en-US" sz="2800" dirty="0">
                <a:latin typeface="細明體" panose="02020509000000000000" pitchFamily="49" charset="-120"/>
                <a:ea typeface="細明體" panose="02020509000000000000" pitchFamily="49" charset="-120"/>
              </a:rPr>
              <a:t>代入式</a:t>
            </a:r>
            <a:r>
              <a:rPr lang="zh-TW" altLang="en-US" sz="2800" dirty="0">
                <a:ea typeface="細明體" panose="02020509000000000000" pitchFamily="49" charset="-120"/>
              </a:rPr>
              <a:t> </a:t>
            </a:r>
            <a:r>
              <a:rPr lang="en-US" altLang="zh-TW" sz="2800" dirty="0">
                <a:ea typeface="細明體" panose="02020509000000000000" pitchFamily="49" charset="-120"/>
              </a:rPr>
              <a:t>(2.23) </a:t>
            </a:r>
            <a:r>
              <a:rPr lang="zh-TW" altLang="en-US" sz="2800" dirty="0">
                <a:latin typeface="細明體" panose="02020509000000000000" pitchFamily="49" charset="-120"/>
                <a:ea typeface="細明體" panose="02020509000000000000" pitchFamily="49" charset="-120"/>
              </a:rPr>
              <a:t>可得下式</a:t>
            </a:r>
            <a:r>
              <a:rPr lang="zh-TW" altLang="en-US" sz="2800" dirty="0"/>
              <a:t> </a:t>
            </a:r>
          </a:p>
          <a:p>
            <a:pPr algn="just" eaLnBrk="1" hangingPunct="1">
              <a:lnSpc>
                <a:spcPct val="90000"/>
              </a:lnSpc>
            </a:pPr>
            <a:endParaRPr lang="zh-TW" altLang="en-US" sz="2800" dirty="0"/>
          </a:p>
          <a:p>
            <a:pPr algn="just" eaLnBrk="1" hangingPunct="1">
              <a:lnSpc>
                <a:spcPct val="90000"/>
              </a:lnSpc>
            </a:pPr>
            <a:endParaRPr lang="zh-TW" altLang="en-US" sz="2800" dirty="0"/>
          </a:p>
          <a:p>
            <a:pPr algn="just" eaLnBrk="1" hangingPunct="1">
              <a:lnSpc>
                <a:spcPct val="90000"/>
              </a:lnSpc>
            </a:pPr>
            <a:endParaRPr lang="zh-TW" altLang="en-US" sz="2800" dirty="0"/>
          </a:p>
          <a:p>
            <a:pPr algn="just" eaLnBrk="1" hangingPunct="1">
              <a:lnSpc>
                <a:spcPct val="90000"/>
              </a:lnSpc>
            </a:pPr>
            <a:r>
              <a:rPr lang="zh-TW" altLang="en-US" sz="2800" dirty="0">
                <a:latin typeface="細明體" panose="02020509000000000000" pitchFamily="49" charset="-120"/>
                <a:ea typeface="細明體" panose="02020509000000000000" pitchFamily="49" charset="-120"/>
              </a:rPr>
              <a:t>我們發現均方誤差函數，</a:t>
            </a:r>
            <a:r>
              <a:rPr lang="en-US" altLang="zh-TW" sz="2800" i="1" dirty="0">
                <a:ea typeface="細明體" panose="02020509000000000000" pitchFamily="49" charset="-120"/>
              </a:rPr>
              <a:t>J</a:t>
            </a:r>
            <a:r>
              <a:rPr lang="zh-TW" altLang="en-US" sz="2800" dirty="0">
                <a:latin typeface="細明體" panose="02020509000000000000" pitchFamily="49" charset="-120"/>
                <a:ea typeface="細明體" panose="02020509000000000000" pitchFamily="49" charset="-120"/>
              </a:rPr>
              <a:t>，對每一個鍵結值來說都是個二次方程式。</a:t>
            </a:r>
          </a:p>
        </p:txBody>
      </p:sp>
      <p:sp>
        <p:nvSpPr>
          <p:cNvPr id="22532" name="Rectangle 5">
            <a:extLst>
              <a:ext uri="{FF2B5EF4-FFF2-40B4-BE49-F238E27FC236}">
                <a16:creationId xmlns:a16="http://schemas.microsoft.com/office/drawing/2014/main" id="{432CD0AC-28C4-4480-A2DB-BE751EB108D5}"/>
              </a:ext>
            </a:extLst>
          </p:cNvPr>
          <p:cNvSpPr>
            <a:spLocks noChangeArrowheads="1"/>
          </p:cNvSpPr>
          <p:nvPr/>
        </p:nvSpPr>
        <p:spPr bwMode="auto">
          <a:xfrm>
            <a:off x="29337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22533" name="Object 4">
            <a:extLst>
              <a:ext uri="{FF2B5EF4-FFF2-40B4-BE49-F238E27FC236}">
                <a16:creationId xmlns:a16="http://schemas.microsoft.com/office/drawing/2014/main" id="{A245B0CC-3DC6-48CC-AD4D-367B209DA232}"/>
              </a:ext>
            </a:extLst>
          </p:cNvPr>
          <p:cNvGraphicFramePr>
            <a:graphicFrameLocks noChangeAspect="1"/>
          </p:cNvGraphicFramePr>
          <p:nvPr/>
        </p:nvGraphicFramePr>
        <p:xfrm>
          <a:off x="990600" y="3657600"/>
          <a:ext cx="7696200" cy="1074738"/>
        </p:xfrm>
        <a:graphic>
          <a:graphicData uri="http://schemas.openxmlformats.org/presentationml/2006/ole">
            <mc:AlternateContent xmlns:mc="http://schemas.openxmlformats.org/markup-compatibility/2006">
              <mc:Choice xmlns:v="urn:schemas-microsoft-com:vml" Requires="v">
                <p:oleObj spid="_x0000_s22553" r:id="rId3" imgW="3276600" imgH="457200" progId="Equation.3">
                  <p:embed/>
                </p:oleObj>
              </mc:Choice>
              <mc:Fallback>
                <p:oleObj r:id="rId3" imgW="32766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657600"/>
                        <a:ext cx="76962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8ABB9AB-A8A8-408A-BDC0-F558D8ADCB52}"/>
              </a:ext>
            </a:extLst>
          </p:cNvPr>
          <p:cNvSpPr>
            <a:spLocks noGrp="1" noChangeArrowheads="1"/>
          </p:cNvSpPr>
          <p:nvPr>
            <p:ph type="title"/>
          </p:nvPr>
        </p:nvSpPr>
        <p:spPr/>
        <p:txBody>
          <a:bodyPr/>
          <a:lstStyle/>
          <a:p>
            <a:pPr eaLnBrk="1" hangingPunct="1"/>
            <a:r>
              <a:rPr lang="en-US" altLang="zh-TW">
                <a:ea typeface="細明體" panose="02020509000000000000" pitchFamily="49" charset="-120"/>
              </a:rPr>
              <a:t>2.5	</a:t>
            </a:r>
            <a:r>
              <a:rPr lang="zh-TW" altLang="en-US">
                <a:ea typeface="細明體" panose="02020509000000000000" pitchFamily="49" charset="-120"/>
              </a:rPr>
              <a:t>學習率調整方法 </a:t>
            </a:r>
            <a:r>
              <a:rPr lang="en-US" altLang="zh-TW">
                <a:ea typeface="細明體" panose="02020509000000000000" pitchFamily="49" charset="-120"/>
              </a:rPr>
              <a:t>(2)</a:t>
            </a:r>
          </a:p>
        </p:txBody>
      </p:sp>
      <p:sp>
        <p:nvSpPr>
          <p:cNvPr id="23555" name="Rectangle 3">
            <a:extLst>
              <a:ext uri="{FF2B5EF4-FFF2-40B4-BE49-F238E27FC236}">
                <a16:creationId xmlns:a16="http://schemas.microsoft.com/office/drawing/2014/main" id="{48A9043C-EFF5-4F9B-98DE-EB80377AEE1E}"/>
              </a:ext>
            </a:extLst>
          </p:cNvPr>
          <p:cNvSpPr>
            <a:spLocks noGrp="1" noChangeArrowheads="1"/>
          </p:cNvSpPr>
          <p:nvPr>
            <p:ph type="body" idx="1"/>
          </p:nvPr>
        </p:nvSpPr>
        <p:spPr/>
        <p:txBody>
          <a:bodyPr/>
          <a:lstStyle/>
          <a:p>
            <a:pPr algn="just" eaLnBrk="1" hangingPunct="1"/>
            <a:r>
              <a:rPr lang="zh-TW" altLang="en-US" sz="2400" dirty="0">
                <a:latin typeface="細明體" panose="02020509000000000000" pitchFamily="49" charset="-120"/>
                <a:ea typeface="細明體" panose="02020509000000000000" pitchFamily="49" charset="-120"/>
              </a:rPr>
              <a:t>此二次方程式會形成如圖 </a:t>
            </a:r>
            <a:r>
              <a:rPr lang="en-US" altLang="zh-TW" sz="2400" dirty="0">
                <a:ea typeface="細明體" panose="02020509000000000000" pitchFamily="49" charset="-120"/>
              </a:rPr>
              <a:t>2.8 </a:t>
            </a:r>
            <a:r>
              <a:rPr lang="zh-TW" altLang="en-US" sz="2400" dirty="0">
                <a:latin typeface="細明體" panose="02020509000000000000" pitchFamily="49" charset="-120"/>
                <a:ea typeface="細明體" panose="02020509000000000000" pitchFamily="49" charset="-120"/>
              </a:rPr>
              <a:t>的拋物線函數，也就是說，均方誤差函數對鍵結值來說只有一個全域極小值存在，所以不會有收斂到局部極小值的問題產生，但學習率的大小設定仍會影響能否收斂到全域極小值的結果。</a:t>
            </a:r>
            <a:r>
              <a:rPr lang="zh-TW" altLang="en-US" sz="2400" dirty="0"/>
              <a:t> </a:t>
            </a:r>
          </a:p>
        </p:txBody>
      </p:sp>
      <p:sp>
        <p:nvSpPr>
          <p:cNvPr id="23556" name="Rectangle 6">
            <a:extLst>
              <a:ext uri="{FF2B5EF4-FFF2-40B4-BE49-F238E27FC236}">
                <a16:creationId xmlns:a16="http://schemas.microsoft.com/office/drawing/2014/main" id="{CF9F8CD9-42F7-40CF-8983-EC47431CDAA6}"/>
              </a:ext>
            </a:extLst>
          </p:cNvPr>
          <p:cNvSpPr>
            <a:spLocks noChangeArrowheads="1"/>
          </p:cNvSpPr>
          <p:nvPr/>
        </p:nvSpPr>
        <p:spPr bwMode="auto">
          <a:xfrm>
            <a:off x="0" y="2193925"/>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just" eaLnBrk="1" hangingPunct="1">
              <a:spcBef>
                <a:spcPct val="0"/>
              </a:spcBef>
              <a:buFontTx/>
              <a:buNone/>
            </a:pPr>
            <a:r>
              <a:rPr lang="en-US" altLang="zh-TW" sz="1100">
                <a:ea typeface="細明體" panose="02020509000000000000" pitchFamily="49" charset="-120"/>
              </a:rPr>
              <a:t> </a:t>
            </a:r>
            <a:endParaRPr lang="en-US" altLang="zh-TW" sz="1100">
              <a:ea typeface="華康中楷體" charset="-120"/>
            </a:endParaRPr>
          </a:p>
          <a:p>
            <a:pPr>
              <a:spcBef>
                <a:spcPct val="0"/>
              </a:spcBef>
              <a:buFontTx/>
              <a:buNone/>
            </a:pPr>
            <a:endParaRPr lang="en-US" altLang="zh-TW" sz="2400"/>
          </a:p>
        </p:txBody>
      </p:sp>
      <p:pic>
        <p:nvPicPr>
          <p:cNvPr id="23557" name="Picture 5" descr="FIG2-8a">
            <a:extLst>
              <a:ext uri="{FF2B5EF4-FFF2-40B4-BE49-F238E27FC236}">
                <a16:creationId xmlns:a16="http://schemas.microsoft.com/office/drawing/2014/main" id="{B0F611B9-7F50-4749-BF4D-47F6F6ECF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456" y="3879850"/>
            <a:ext cx="3113088"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4" descr="book2">
            <a:extLst>
              <a:ext uri="{FF2B5EF4-FFF2-40B4-BE49-F238E27FC236}">
                <a16:creationId xmlns:a16="http://schemas.microsoft.com/office/drawing/2014/main" id="{7E23F882-DB7E-4CB0-BC4C-D9B7BFFA8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209" y="3882614"/>
            <a:ext cx="342582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 Box 15">
            <a:extLst>
              <a:ext uri="{FF2B5EF4-FFF2-40B4-BE49-F238E27FC236}">
                <a16:creationId xmlns:a16="http://schemas.microsoft.com/office/drawing/2014/main" id="{CD987FAE-30B4-494D-BEFE-C6E51A9C7E18}"/>
              </a:ext>
            </a:extLst>
          </p:cNvPr>
          <p:cNvSpPr txBox="1">
            <a:spLocks noChangeArrowheads="1"/>
          </p:cNvSpPr>
          <p:nvPr/>
        </p:nvSpPr>
        <p:spPr bwMode="auto">
          <a:xfrm>
            <a:off x="2117725" y="6213475"/>
            <a:ext cx="54168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dirty="0">
                <a:latin typeface="細明體" panose="02020509000000000000" pitchFamily="49" charset="-120"/>
                <a:ea typeface="細明體" panose="02020509000000000000" pitchFamily="49" charset="-120"/>
              </a:rPr>
              <a:t>圖 </a:t>
            </a:r>
            <a:r>
              <a:rPr lang="en-US" altLang="zh-TW" sz="2400" dirty="0">
                <a:ea typeface="細明體" panose="02020509000000000000" pitchFamily="49" charset="-120"/>
              </a:rPr>
              <a:t>2.8</a:t>
            </a:r>
            <a:r>
              <a:rPr lang="zh-TW" altLang="en-US" sz="2400" dirty="0">
                <a:latin typeface="細明體" panose="02020509000000000000" pitchFamily="49" charset="-120"/>
                <a:ea typeface="細明體" panose="02020509000000000000" pitchFamily="49" charset="-120"/>
              </a:rPr>
              <a:t>：二次方程式的均方誤差函數。</a:t>
            </a:r>
            <a:r>
              <a:rPr lang="zh-TW" altLang="en-US" sz="2400" dirty="0"/>
              <a:t>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6F21751-EB71-4102-B42F-99D8F6E77D7A}"/>
              </a:ext>
            </a:extLst>
          </p:cNvPr>
          <p:cNvSpPr>
            <a:spLocks noGrp="1" noChangeArrowheads="1"/>
          </p:cNvSpPr>
          <p:nvPr>
            <p:ph type="title"/>
          </p:nvPr>
        </p:nvSpPr>
        <p:spPr/>
        <p:txBody>
          <a:bodyPr/>
          <a:lstStyle/>
          <a:p>
            <a:pPr eaLnBrk="1" hangingPunct="1"/>
            <a:r>
              <a:rPr lang="en-US" altLang="zh-TW">
                <a:ea typeface="細明體" panose="02020509000000000000" pitchFamily="49" charset="-120"/>
              </a:rPr>
              <a:t>2.5	</a:t>
            </a:r>
            <a:r>
              <a:rPr lang="zh-TW" altLang="en-US">
                <a:ea typeface="細明體" panose="02020509000000000000" pitchFamily="49" charset="-120"/>
              </a:rPr>
              <a:t>學習率調整方法</a:t>
            </a:r>
            <a:r>
              <a:rPr lang="zh-TW" altLang="en-US"/>
              <a:t> </a:t>
            </a:r>
            <a:r>
              <a:rPr lang="en-US" altLang="zh-TW"/>
              <a:t>(3)</a:t>
            </a:r>
          </a:p>
        </p:txBody>
      </p:sp>
      <p:sp>
        <p:nvSpPr>
          <p:cNvPr id="24579" name="Text Box 5">
            <a:extLst>
              <a:ext uri="{FF2B5EF4-FFF2-40B4-BE49-F238E27FC236}">
                <a16:creationId xmlns:a16="http://schemas.microsoft.com/office/drawing/2014/main" id="{AA1DD7E3-70E0-4AB9-9CFE-0962D6499C27}"/>
              </a:ext>
            </a:extLst>
          </p:cNvPr>
          <p:cNvSpPr txBox="1">
            <a:spLocks noChangeArrowheads="1"/>
          </p:cNvSpPr>
          <p:nvPr/>
        </p:nvSpPr>
        <p:spPr bwMode="auto">
          <a:xfrm>
            <a:off x="2362200" y="6172200"/>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2.8</a:t>
            </a:r>
            <a:r>
              <a:rPr lang="zh-TW" altLang="en-US" sz="2400">
                <a:ea typeface="細明體" panose="02020509000000000000" pitchFamily="49" charset="-120"/>
              </a:rPr>
              <a:t>：三種設定學習率的方式。</a:t>
            </a:r>
            <a:r>
              <a:rPr lang="zh-TW" altLang="en-US" sz="2400"/>
              <a:t> </a:t>
            </a:r>
          </a:p>
        </p:txBody>
      </p:sp>
      <p:sp>
        <p:nvSpPr>
          <p:cNvPr id="24580" name="Rectangle 7">
            <a:extLst>
              <a:ext uri="{FF2B5EF4-FFF2-40B4-BE49-F238E27FC236}">
                <a16:creationId xmlns:a16="http://schemas.microsoft.com/office/drawing/2014/main" id="{C68D5C59-8220-4295-A5A2-C6BC3FA7E99A}"/>
              </a:ext>
            </a:extLst>
          </p:cNvPr>
          <p:cNvSpPr>
            <a:spLocks noChangeArrowheads="1"/>
          </p:cNvSpPr>
          <p:nvPr/>
        </p:nvSpPr>
        <p:spPr bwMode="auto">
          <a:xfrm>
            <a:off x="42672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24581" name="Object 6">
            <a:extLst>
              <a:ext uri="{FF2B5EF4-FFF2-40B4-BE49-F238E27FC236}">
                <a16:creationId xmlns:a16="http://schemas.microsoft.com/office/drawing/2014/main" id="{C141A5E8-F109-47CB-B606-4093E0225E76}"/>
              </a:ext>
            </a:extLst>
          </p:cNvPr>
          <p:cNvGraphicFramePr>
            <a:graphicFrameLocks noChangeAspect="1"/>
          </p:cNvGraphicFramePr>
          <p:nvPr/>
        </p:nvGraphicFramePr>
        <p:xfrm>
          <a:off x="1371600" y="1905000"/>
          <a:ext cx="1371600" cy="514350"/>
        </p:xfrm>
        <a:graphic>
          <a:graphicData uri="http://schemas.openxmlformats.org/presentationml/2006/ole">
            <mc:AlternateContent xmlns:mc="http://schemas.openxmlformats.org/markup-compatibility/2006">
              <mc:Choice xmlns:v="urn:schemas-microsoft-com:vml" Requires="v">
                <p:oleObj spid="_x0000_s24645" r:id="rId3" imgW="609600" imgH="228600" progId="Equation.3">
                  <p:embed/>
                </p:oleObj>
              </mc:Choice>
              <mc:Fallback>
                <p:oleObj r:id="rId3" imgW="6096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905000"/>
                        <a:ext cx="13716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Rectangle 9">
            <a:extLst>
              <a:ext uri="{FF2B5EF4-FFF2-40B4-BE49-F238E27FC236}">
                <a16:creationId xmlns:a16="http://schemas.microsoft.com/office/drawing/2014/main" id="{88F5BC72-ED32-42FC-AA99-1FE8AD79D09E}"/>
              </a:ext>
            </a:extLst>
          </p:cNvPr>
          <p:cNvSpPr>
            <a:spLocks noChangeArrowheads="1"/>
          </p:cNvSpPr>
          <p:nvPr/>
        </p:nvSpPr>
        <p:spPr bwMode="auto">
          <a:xfrm>
            <a:off x="42814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24583" name="Object 8">
            <a:extLst>
              <a:ext uri="{FF2B5EF4-FFF2-40B4-BE49-F238E27FC236}">
                <a16:creationId xmlns:a16="http://schemas.microsoft.com/office/drawing/2014/main" id="{14192BBB-AF84-4C1A-9720-1A53C4A1E509}"/>
              </a:ext>
            </a:extLst>
          </p:cNvPr>
          <p:cNvGraphicFramePr>
            <a:graphicFrameLocks noChangeAspect="1"/>
          </p:cNvGraphicFramePr>
          <p:nvPr/>
        </p:nvGraphicFramePr>
        <p:xfrm>
          <a:off x="3429000" y="1676400"/>
          <a:ext cx="1447800" cy="973138"/>
        </p:xfrm>
        <a:graphic>
          <a:graphicData uri="http://schemas.openxmlformats.org/presentationml/2006/ole">
            <mc:AlternateContent xmlns:mc="http://schemas.openxmlformats.org/markup-compatibility/2006">
              <mc:Choice xmlns:v="urn:schemas-microsoft-com:vml" Requires="v">
                <p:oleObj spid="_x0000_s24646" r:id="rId5" imgW="583947" imgH="393529" progId="Equation.3">
                  <p:embed/>
                </p:oleObj>
              </mc:Choice>
              <mc:Fallback>
                <p:oleObj r:id="rId5" imgW="583947" imgH="39352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1676400"/>
                        <a:ext cx="14478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Rectangle 11">
            <a:extLst>
              <a:ext uri="{FF2B5EF4-FFF2-40B4-BE49-F238E27FC236}">
                <a16:creationId xmlns:a16="http://schemas.microsoft.com/office/drawing/2014/main" id="{9194F17E-A3C9-430B-A939-01BE8297339D}"/>
              </a:ext>
            </a:extLst>
          </p:cNvPr>
          <p:cNvSpPr>
            <a:spLocks noChangeArrowheads="1"/>
          </p:cNvSpPr>
          <p:nvPr/>
        </p:nvSpPr>
        <p:spPr bwMode="auto">
          <a:xfrm>
            <a:off x="4024313"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24585" name="Object 10">
            <a:extLst>
              <a:ext uri="{FF2B5EF4-FFF2-40B4-BE49-F238E27FC236}">
                <a16:creationId xmlns:a16="http://schemas.microsoft.com/office/drawing/2014/main" id="{0D4E511C-BCC8-416D-94C8-4AABF10A2C13}"/>
              </a:ext>
            </a:extLst>
          </p:cNvPr>
          <p:cNvGraphicFramePr>
            <a:graphicFrameLocks noChangeAspect="1"/>
          </p:cNvGraphicFramePr>
          <p:nvPr/>
        </p:nvGraphicFramePr>
        <p:xfrm>
          <a:off x="5867400" y="1668463"/>
          <a:ext cx="2514600" cy="960437"/>
        </p:xfrm>
        <a:graphic>
          <a:graphicData uri="http://schemas.openxmlformats.org/presentationml/2006/ole">
            <mc:AlternateContent xmlns:mc="http://schemas.openxmlformats.org/markup-compatibility/2006">
              <mc:Choice xmlns:v="urn:schemas-microsoft-com:vml" Requires="v">
                <p:oleObj spid="_x0000_s24647" r:id="rId7" imgW="1091726" imgH="418918" progId="Equation.3">
                  <p:embed/>
                </p:oleObj>
              </mc:Choice>
              <mc:Fallback>
                <p:oleObj r:id="rId7" imgW="1091726" imgH="418918"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668463"/>
                        <a:ext cx="25146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Rectangle 13">
            <a:extLst>
              <a:ext uri="{FF2B5EF4-FFF2-40B4-BE49-F238E27FC236}">
                <a16:creationId xmlns:a16="http://schemas.microsoft.com/office/drawing/2014/main" id="{EBA369C1-EBF9-44F6-A7FD-ADA954DA11EF}"/>
              </a:ext>
            </a:extLst>
          </p:cNvPr>
          <p:cNvSpPr>
            <a:spLocks noChangeArrowheads="1"/>
          </p:cNvSpPr>
          <p:nvPr/>
        </p:nvSpPr>
        <p:spPr bwMode="auto">
          <a:xfrm>
            <a:off x="3024188"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pic>
        <p:nvPicPr>
          <p:cNvPr id="24587" name="Picture 12" descr="FIG2-9-2004">
            <a:extLst>
              <a:ext uri="{FF2B5EF4-FFF2-40B4-BE49-F238E27FC236}">
                <a16:creationId xmlns:a16="http://schemas.microsoft.com/office/drawing/2014/main" id="{058119ED-5C67-4F2B-A815-CE2031328B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2971800"/>
            <a:ext cx="366395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D2D950F-3A82-46CA-8C78-AD302C9AB28D}"/>
              </a:ext>
            </a:extLst>
          </p:cNvPr>
          <p:cNvSpPr>
            <a:spLocks noGrp="1" noChangeArrowheads="1"/>
          </p:cNvSpPr>
          <p:nvPr>
            <p:ph type="title"/>
          </p:nvPr>
        </p:nvSpPr>
        <p:spPr>
          <a:xfrm>
            <a:off x="609600" y="0"/>
            <a:ext cx="7772400" cy="1143000"/>
          </a:xfrm>
        </p:spPr>
        <p:txBody>
          <a:bodyPr/>
          <a:lstStyle/>
          <a:p>
            <a:pPr eaLnBrk="1" hangingPunct="1"/>
            <a:r>
              <a:rPr lang="en-US" altLang="zh-TW">
                <a:ea typeface="細明體" panose="02020509000000000000" pitchFamily="49" charset="-120"/>
              </a:rPr>
              <a:t>2.6	</a:t>
            </a:r>
            <a:r>
              <a:rPr lang="zh-TW" altLang="en-US">
                <a:ea typeface="細明體" panose="02020509000000000000" pitchFamily="49" charset="-120"/>
              </a:rPr>
              <a:t>感知機之進階探討</a:t>
            </a:r>
            <a:r>
              <a:rPr lang="zh-TW" altLang="en-US"/>
              <a:t> </a:t>
            </a:r>
            <a:r>
              <a:rPr lang="en-US" altLang="zh-TW"/>
              <a:t>(1)</a:t>
            </a:r>
          </a:p>
        </p:txBody>
      </p:sp>
      <p:sp>
        <p:nvSpPr>
          <p:cNvPr id="25603" name="Rectangle 3">
            <a:extLst>
              <a:ext uri="{FF2B5EF4-FFF2-40B4-BE49-F238E27FC236}">
                <a16:creationId xmlns:a16="http://schemas.microsoft.com/office/drawing/2014/main" id="{E4CBEDAA-7C50-48A4-A8E8-5AB996D6A975}"/>
              </a:ext>
            </a:extLst>
          </p:cNvPr>
          <p:cNvSpPr>
            <a:spLocks noGrp="1" noChangeArrowheads="1"/>
          </p:cNvSpPr>
          <p:nvPr>
            <p:ph type="body" idx="1"/>
          </p:nvPr>
        </p:nvSpPr>
        <p:spPr>
          <a:xfrm>
            <a:off x="609600" y="990600"/>
            <a:ext cx="7772400" cy="4114800"/>
          </a:xfrm>
        </p:spPr>
        <p:txBody>
          <a:bodyPr/>
          <a:lstStyle/>
          <a:p>
            <a:pPr algn="just" eaLnBrk="1" hangingPunct="1">
              <a:lnSpc>
                <a:spcPct val="90000"/>
              </a:lnSpc>
              <a:buFontTx/>
              <a:buNone/>
            </a:pPr>
            <a:r>
              <a:rPr lang="en-US" altLang="zh-TW" sz="2000" dirty="0">
                <a:ea typeface="細明體" panose="02020509000000000000" pitchFamily="49" charset="-120"/>
              </a:rPr>
              <a:t>Gallant</a:t>
            </a:r>
            <a:r>
              <a:rPr lang="zh-TW" altLang="en-US" sz="2000" dirty="0">
                <a:ea typeface="細明體" panose="02020509000000000000" pitchFamily="49" charset="-120"/>
              </a:rPr>
              <a:t>所提出的“口袋演繹法”</a:t>
            </a:r>
            <a:r>
              <a:rPr lang="en-US" altLang="zh-TW" sz="2000" dirty="0">
                <a:ea typeface="細明體" panose="02020509000000000000" pitchFamily="49" charset="-120"/>
              </a:rPr>
              <a:t>(pocket algorithm) </a:t>
            </a:r>
            <a:r>
              <a:rPr lang="zh-TW" altLang="en-US" sz="2000" dirty="0">
                <a:ea typeface="細明體" panose="02020509000000000000" pitchFamily="49" charset="-120"/>
              </a:rPr>
              <a:t>。</a:t>
            </a:r>
          </a:p>
          <a:p>
            <a:pPr algn="just" eaLnBrk="1" hangingPunct="1">
              <a:lnSpc>
                <a:spcPct val="90000"/>
              </a:lnSpc>
              <a:buFontTx/>
              <a:buNone/>
            </a:pPr>
            <a:r>
              <a:rPr lang="zh-TW" altLang="en-US" sz="2000" b="1" dirty="0">
                <a:ea typeface="細明體" panose="02020509000000000000" pitchFamily="49" charset="-120"/>
              </a:rPr>
              <a:t>步驟一：</a:t>
            </a:r>
            <a:r>
              <a:rPr lang="zh-TW" altLang="en-US" sz="2000" dirty="0">
                <a:ea typeface="細明體" panose="02020509000000000000" pitchFamily="49" charset="-120"/>
              </a:rPr>
              <a:t>設定鍵結值向量的初始值為       向量。</a:t>
            </a:r>
          </a:p>
          <a:p>
            <a:pPr algn="just" eaLnBrk="1" hangingPunct="1">
              <a:lnSpc>
                <a:spcPct val="90000"/>
              </a:lnSpc>
              <a:buFontTx/>
              <a:buNone/>
            </a:pPr>
            <a:endParaRPr lang="zh-TW" altLang="en-US" sz="2000" dirty="0">
              <a:ea typeface="華康中楷體" charset="-120"/>
            </a:endParaRPr>
          </a:p>
          <a:p>
            <a:pPr algn="just" eaLnBrk="1" hangingPunct="1">
              <a:lnSpc>
                <a:spcPct val="90000"/>
              </a:lnSpc>
              <a:buFontTx/>
              <a:buNone/>
            </a:pPr>
            <a:r>
              <a:rPr lang="zh-TW" altLang="en-US" sz="2000" b="1" dirty="0">
                <a:ea typeface="細明體" panose="02020509000000000000" pitchFamily="49" charset="-120"/>
              </a:rPr>
              <a:t>步驟二：</a:t>
            </a:r>
            <a:r>
              <a:rPr lang="zh-TW" altLang="en-US" sz="2000" dirty="0">
                <a:ea typeface="細明體" panose="02020509000000000000" pitchFamily="49" charset="-120"/>
              </a:rPr>
              <a:t>隨機地選擇一個訓練樣本         ，並且輸入至感知機網路中</a:t>
            </a:r>
          </a:p>
          <a:p>
            <a:pPr algn="just" eaLnBrk="1" hangingPunct="1">
              <a:lnSpc>
                <a:spcPct val="90000"/>
              </a:lnSpc>
              <a:buFontTx/>
              <a:buNone/>
            </a:pPr>
            <a:r>
              <a:rPr lang="zh-TW" altLang="en-US" sz="2000" dirty="0">
                <a:ea typeface="細明體" panose="02020509000000000000" pitchFamily="49" charset="-120"/>
              </a:rPr>
              <a:t>。</a:t>
            </a:r>
            <a:endParaRPr lang="zh-TW" altLang="en-US" sz="2000" dirty="0">
              <a:ea typeface="華康中楷體" charset="-120"/>
            </a:endParaRPr>
          </a:p>
          <a:p>
            <a:pPr algn="just" eaLnBrk="1" hangingPunct="1">
              <a:lnSpc>
                <a:spcPct val="90000"/>
              </a:lnSpc>
              <a:buFontTx/>
              <a:buNone/>
            </a:pPr>
            <a:r>
              <a:rPr lang="zh-TW" altLang="en-US" sz="2000" b="1" dirty="0">
                <a:ea typeface="細明體" panose="02020509000000000000" pitchFamily="49" charset="-120"/>
              </a:rPr>
              <a:t>步驟三：</a:t>
            </a:r>
            <a:r>
              <a:rPr lang="zh-TW" altLang="en-US" sz="2000" dirty="0">
                <a:ea typeface="細明體" panose="02020509000000000000" pitchFamily="49" charset="-120"/>
              </a:rPr>
              <a:t> </a:t>
            </a:r>
          </a:p>
          <a:p>
            <a:pPr algn="just" eaLnBrk="1" hangingPunct="1">
              <a:lnSpc>
                <a:spcPct val="90000"/>
              </a:lnSpc>
              <a:buFontTx/>
              <a:buNone/>
            </a:pPr>
            <a:r>
              <a:rPr lang="en-US" altLang="zh-TW" sz="2000" dirty="0">
                <a:ea typeface="細明體" panose="02020509000000000000" pitchFamily="49" charset="-120"/>
              </a:rPr>
              <a:t>(a) </a:t>
            </a:r>
            <a:r>
              <a:rPr lang="zh-TW" altLang="en-US" sz="2000" dirty="0">
                <a:ea typeface="細明體" panose="02020509000000000000" pitchFamily="49" charset="-120"/>
              </a:rPr>
              <a:t>如果目前的鍵結值向量  能夠將訓練樣本  正確地分類成功，且能夠正確分類的訓練樣本數，大於口袋中的那一組鍵結值向量    </a:t>
            </a:r>
          </a:p>
          <a:p>
            <a:pPr algn="just" eaLnBrk="1" hangingPunct="1">
              <a:lnSpc>
                <a:spcPct val="90000"/>
              </a:lnSpc>
              <a:buFontTx/>
              <a:buNone/>
            </a:pPr>
            <a:r>
              <a:rPr lang="zh-TW" altLang="en-US" sz="2000" dirty="0">
                <a:ea typeface="細明體" panose="02020509000000000000" pitchFamily="49" charset="-120"/>
              </a:rPr>
              <a:t>                所能夠正確分類的訓練樣本數，則以          來取代         ，並且更正目前所能正確分類的訓練樣本數目。 </a:t>
            </a:r>
          </a:p>
          <a:p>
            <a:pPr algn="just" eaLnBrk="1" hangingPunct="1">
              <a:lnSpc>
                <a:spcPct val="90000"/>
              </a:lnSpc>
              <a:buFontTx/>
              <a:buNone/>
            </a:pPr>
            <a:r>
              <a:rPr lang="en-US" altLang="zh-TW" sz="2000" dirty="0">
                <a:ea typeface="細明體" panose="02020509000000000000" pitchFamily="49" charset="-120"/>
              </a:rPr>
              <a:t>(b) </a:t>
            </a:r>
            <a:r>
              <a:rPr lang="zh-TW" altLang="en-US" sz="2000" dirty="0">
                <a:ea typeface="細明體" panose="02020509000000000000" pitchFamily="49" charset="-120"/>
              </a:rPr>
              <a:t>如果目前的鍵結值向量         將訓練樣本         分類錯誤，則修正目前的鍵結值向量  為： </a:t>
            </a:r>
          </a:p>
          <a:p>
            <a:pPr algn="just" eaLnBrk="1" hangingPunct="1">
              <a:lnSpc>
                <a:spcPct val="90000"/>
              </a:lnSpc>
            </a:pPr>
            <a:endParaRPr lang="zh-TW" altLang="en-US" sz="2000" dirty="0">
              <a:ea typeface="細明體" panose="02020509000000000000" pitchFamily="49" charset="-120"/>
            </a:endParaRPr>
          </a:p>
          <a:p>
            <a:pPr algn="just" eaLnBrk="1" hangingPunct="1">
              <a:lnSpc>
                <a:spcPct val="90000"/>
              </a:lnSpc>
            </a:pPr>
            <a:endParaRPr lang="zh-TW" altLang="en-US" sz="2000" dirty="0">
              <a:ea typeface="細明體" panose="02020509000000000000" pitchFamily="49" charset="-120"/>
            </a:endParaRPr>
          </a:p>
          <a:p>
            <a:pPr algn="just" eaLnBrk="1" hangingPunct="1">
              <a:lnSpc>
                <a:spcPct val="90000"/>
              </a:lnSpc>
            </a:pPr>
            <a:endParaRPr lang="zh-TW" altLang="en-US" sz="2000" b="1" dirty="0">
              <a:ea typeface="細明體" panose="02020509000000000000" pitchFamily="49" charset="-120"/>
            </a:endParaRPr>
          </a:p>
          <a:p>
            <a:pPr algn="just" eaLnBrk="1" hangingPunct="1">
              <a:lnSpc>
                <a:spcPct val="90000"/>
              </a:lnSpc>
              <a:buFontTx/>
              <a:buNone/>
            </a:pPr>
            <a:r>
              <a:rPr lang="zh-TW" altLang="en-US" sz="2000" b="1" dirty="0">
                <a:ea typeface="細明體" panose="02020509000000000000" pitchFamily="49" charset="-120"/>
              </a:rPr>
              <a:t>步驟四：</a:t>
            </a:r>
            <a:r>
              <a:rPr lang="zh-TW" altLang="en-US" sz="2000" dirty="0">
                <a:ea typeface="細明體" panose="02020509000000000000" pitchFamily="49" charset="-120"/>
              </a:rPr>
              <a:t>回到步驟二。 </a:t>
            </a:r>
          </a:p>
        </p:txBody>
      </p:sp>
      <p:graphicFrame>
        <p:nvGraphicFramePr>
          <p:cNvPr id="25604" name="Object 4">
            <a:extLst>
              <a:ext uri="{FF2B5EF4-FFF2-40B4-BE49-F238E27FC236}">
                <a16:creationId xmlns:a16="http://schemas.microsoft.com/office/drawing/2014/main" id="{6D455547-63A0-4882-AD31-BC7D90AB068A}"/>
              </a:ext>
            </a:extLst>
          </p:cNvPr>
          <p:cNvGraphicFramePr>
            <a:graphicFrameLocks noChangeAspect="1"/>
          </p:cNvGraphicFramePr>
          <p:nvPr/>
        </p:nvGraphicFramePr>
        <p:xfrm>
          <a:off x="4876800" y="1371600"/>
          <a:ext cx="165100" cy="292100"/>
        </p:xfrm>
        <a:graphic>
          <a:graphicData uri="http://schemas.openxmlformats.org/presentationml/2006/ole">
            <mc:AlternateContent xmlns:mc="http://schemas.openxmlformats.org/markup-compatibility/2006">
              <mc:Choice xmlns:v="urn:schemas-microsoft-com:vml" Requires="v">
                <p:oleObj spid="_x0000_s25764" name="Equation" r:id="rId3" imgW="164957" imgH="291847" progId="Equation.3">
                  <p:embed/>
                </p:oleObj>
              </mc:Choice>
              <mc:Fallback>
                <p:oleObj name="Equation" r:id="rId3" imgW="164957" imgH="29184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371600"/>
                        <a:ext cx="1651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5">
            <a:extLst>
              <a:ext uri="{FF2B5EF4-FFF2-40B4-BE49-F238E27FC236}">
                <a16:creationId xmlns:a16="http://schemas.microsoft.com/office/drawing/2014/main" id="{86C08075-5F74-46E3-8724-66D454F188B8}"/>
              </a:ext>
            </a:extLst>
          </p:cNvPr>
          <p:cNvGraphicFramePr>
            <a:graphicFrameLocks noChangeAspect="1"/>
          </p:cNvGraphicFramePr>
          <p:nvPr/>
        </p:nvGraphicFramePr>
        <p:xfrm>
          <a:off x="4648200" y="1981200"/>
          <a:ext cx="495300" cy="317500"/>
        </p:xfrm>
        <a:graphic>
          <a:graphicData uri="http://schemas.openxmlformats.org/presentationml/2006/ole">
            <mc:AlternateContent xmlns:mc="http://schemas.openxmlformats.org/markup-compatibility/2006">
              <mc:Choice xmlns:v="urn:schemas-microsoft-com:vml" Requires="v">
                <p:oleObj spid="_x0000_s25765" name="Equation" r:id="rId5" imgW="494870" imgH="317225" progId="Equation.3">
                  <p:embed/>
                </p:oleObj>
              </mc:Choice>
              <mc:Fallback>
                <p:oleObj name="Equation" r:id="rId5" imgW="494870" imgH="31722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981200"/>
                        <a:ext cx="495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Object 6">
            <a:extLst>
              <a:ext uri="{FF2B5EF4-FFF2-40B4-BE49-F238E27FC236}">
                <a16:creationId xmlns:a16="http://schemas.microsoft.com/office/drawing/2014/main" id="{E444870E-31B4-435E-BC55-C3D36B717B37}"/>
              </a:ext>
            </a:extLst>
          </p:cNvPr>
          <p:cNvGraphicFramePr>
            <a:graphicFrameLocks noChangeAspect="1"/>
          </p:cNvGraphicFramePr>
          <p:nvPr/>
        </p:nvGraphicFramePr>
        <p:xfrm>
          <a:off x="990600" y="3581400"/>
          <a:ext cx="647700" cy="381000"/>
        </p:xfrm>
        <a:graphic>
          <a:graphicData uri="http://schemas.openxmlformats.org/presentationml/2006/ole">
            <mc:AlternateContent xmlns:mc="http://schemas.openxmlformats.org/markup-compatibility/2006">
              <mc:Choice xmlns:v="urn:schemas-microsoft-com:vml" Requires="v">
                <p:oleObj spid="_x0000_s25766" name="Equation" r:id="rId7" imgW="647700" imgH="381000" progId="Equation.3">
                  <p:embed/>
                </p:oleObj>
              </mc:Choice>
              <mc:Fallback>
                <p:oleObj name="Equation" r:id="rId7" imgW="647700" imgH="381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581400"/>
                        <a:ext cx="647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Object 7">
            <a:extLst>
              <a:ext uri="{FF2B5EF4-FFF2-40B4-BE49-F238E27FC236}">
                <a16:creationId xmlns:a16="http://schemas.microsoft.com/office/drawing/2014/main" id="{331D8524-D4EA-433A-92D4-AE2C8E07DAEC}"/>
              </a:ext>
            </a:extLst>
          </p:cNvPr>
          <p:cNvGraphicFramePr>
            <a:graphicFrameLocks noChangeAspect="1"/>
          </p:cNvGraphicFramePr>
          <p:nvPr/>
        </p:nvGraphicFramePr>
        <p:xfrm>
          <a:off x="7239000" y="3581400"/>
          <a:ext cx="647700" cy="381000"/>
        </p:xfrm>
        <a:graphic>
          <a:graphicData uri="http://schemas.openxmlformats.org/presentationml/2006/ole">
            <mc:AlternateContent xmlns:mc="http://schemas.openxmlformats.org/markup-compatibility/2006">
              <mc:Choice xmlns:v="urn:schemas-microsoft-com:vml" Requires="v">
                <p:oleObj spid="_x0000_s25767" name="Equation" r:id="rId9" imgW="647700" imgH="381000" progId="Equation.3">
                  <p:embed/>
                </p:oleObj>
              </mc:Choice>
              <mc:Fallback>
                <p:oleObj name="Equation" r:id="rId9" imgW="647700" imgH="381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3581400"/>
                        <a:ext cx="647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8" name="Object 8">
            <a:extLst>
              <a:ext uri="{FF2B5EF4-FFF2-40B4-BE49-F238E27FC236}">
                <a16:creationId xmlns:a16="http://schemas.microsoft.com/office/drawing/2014/main" id="{BA3DD4E2-815A-4536-8EAD-5C6AB7F98CD3}"/>
              </a:ext>
            </a:extLst>
          </p:cNvPr>
          <p:cNvGraphicFramePr>
            <a:graphicFrameLocks noChangeAspect="1"/>
          </p:cNvGraphicFramePr>
          <p:nvPr/>
        </p:nvGraphicFramePr>
        <p:xfrm>
          <a:off x="5867400" y="3657600"/>
          <a:ext cx="533400" cy="317500"/>
        </p:xfrm>
        <a:graphic>
          <a:graphicData uri="http://schemas.openxmlformats.org/presentationml/2006/ole">
            <mc:AlternateContent xmlns:mc="http://schemas.openxmlformats.org/markup-compatibility/2006">
              <mc:Choice xmlns:v="urn:schemas-microsoft-com:vml" Requires="v">
                <p:oleObj spid="_x0000_s25768" name="Equation" r:id="rId10" imgW="532937" imgH="317225" progId="Equation.3">
                  <p:embed/>
                </p:oleObj>
              </mc:Choice>
              <mc:Fallback>
                <p:oleObj name="Equation" r:id="rId10" imgW="532937" imgH="317225"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3657600"/>
                        <a:ext cx="533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9">
            <a:extLst>
              <a:ext uri="{FF2B5EF4-FFF2-40B4-BE49-F238E27FC236}">
                <a16:creationId xmlns:a16="http://schemas.microsoft.com/office/drawing/2014/main" id="{5C4D57AD-7219-4D33-B901-CBB694F629D2}"/>
              </a:ext>
            </a:extLst>
          </p:cNvPr>
          <p:cNvGraphicFramePr>
            <a:graphicFrameLocks noChangeAspect="1"/>
          </p:cNvGraphicFramePr>
          <p:nvPr>
            <p:extLst>
              <p:ext uri="{D42A27DB-BD31-4B8C-83A1-F6EECF244321}">
                <p14:modId xmlns:p14="http://schemas.microsoft.com/office/powerpoint/2010/main" val="4261030916"/>
              </p:ext>
            </p:extLst>
          </p:nvPr>
        </p:nvGraphicFramePr>
        <p:xfrm>
          <a:off x="3635896" y="4257368"/>
          <a:ext cx="533400" cy="317500"/>
        </p:xfrm>
        <a:graphic>
          <a:graphicData uri="http://schemas.openxmlformats.org/presentationml/2006/ole">
            <mc:AlternateContent xmlns:mc="http://schemas.openxmlformats.org/markup-compatibility/2006">
              <mc:Choice xmlns:v="urn:schemas-microsoft-com:vml" Requires="v">
                <p:oleObj spid="_x0000_s25769" name="Equation" r:id="rId12" imgW="532937" imgH="317225" progId="Equation.3">
                  <p:embed/>
                </p:oleObj>
              </mc:Choice>
              <mc:Fallback>
                <p:oleObj name="Equation" r:id="rId12" imgW="532937" imgH="317225"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35896" y="4257368"/>
                        <a:ext cx="533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0">
            <a:extLst>
              <a:ext uri="{FF2B5EF4-FFF2-40B4-BE49-F238E27FC236}">
                <a16:creationId xmlns:a16="http://schemas.microsoft.com/office/drawing/2014/main" id="{23E9AC55-2D6E-41B3-A775-2DEF395CA75B}"/>
              </a:ext>
            </a:extLst>
          </p:cNvPr>
          <p:cNvGraphicFramePr>
            <a:graphicFrameLocks noChangeAspect="1"/>
          </p:cNvGraphicFramePr>
          <p:nvPr>
            <p:extLst>
              <p:ext uri="{D42A27DB-BD31-4B8C-83A1-F6EECF244321}">
                <p14:modId xmlns:p14="http://schemas.microsoft.com/office/powerpoint/2010/main" val="3031524233"/>
              </p:ext>
            </p:extLst>
          </p:nvPr>
        </p:nvGraphicFramePr>
        <p:xfrm>
          <a:off x="5665839" y="4267200"/>
          <a:ext cx="495300" cy="317500"/>
        </p:xfrm>
        <a:graphic>
          <a:graphicData uri="http://schemas.openxmlformats.org/presentationml/2006/ole">
            <mc:AlternateContent xmlns:mc="http://schemas.openxmlformats.org/markup-compatibility/2006">
              <mc:Choice xmlns:v="urn:schemas-microsoft-com:vml" Requires="v">
                <p:oleObj spid="_x0000_s25770" name="Equation" r:id="rId13" imgW="494870" imgH="317225" progId="Equation.3">
                  <p:embed/>
                </p:oleObj>
              </mc:Choice>
              <mc:Fallback>
                <p:oleObj name="Equation" r:id="rId13" imgW="494870" imgH="317225"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5839" y="4267200"/>
                        <a:ext cx="495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1" name="Object 11">
            <a:extLst>
              <a:ext uri="{FF2B5EF4-FFF2-40B4-BE49-F238E27FC236}">
                <a16:creationId xmlns:a16="http://schemas.microsoft.com/office/drawing/2014/main" id="{C29289A0-7787-48B8-9C17-07916B6A7C53}"/>
              </a:ext>
            </a:extLst>
          </p:cNvPr>
          <p:cNvGraphicFramePr>
            <a:graphicFrameLocks noChangeAspect="1"/>
          </p:cNvGraphicFramePr>
          <p:nvPr/>
        </p:nvGraphicFramePr>
        <p:xfrm>
          <a:off x="1600200" y="4953000"/>
          <a:ext cx="6273800" cy="787400"/>
        </p:xfrm>
        <a:graphic>
          <a:graphicData uri="http://schemas.openxmlformats.org/presentationml/2006/ole">
            <mc:AlternateContent xmlns:mc="http://schemas.openxmlformats.org/markup-compatibility/2006">
              <mc:Choice xmlns:v="urn:schemas-microsoft-com:vml" Requires="v">
                <p:oleObj spid="_x0000_s25771" name="Equation" r:id="rId15" imgW="6273800" imgH="787400" progId="Equation.3">
                  <p:embed/>
                </p:oleObj>
              </mc:Choice>
              <mc:Fallback>
                <p:oleObj name="Equation" r:id="rId15" imgW="6273800" imgH="7874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0200" y="4953000"/>
                        <a:ext cx="6273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70F9825-8CB4-47CB-A47F-1463A7EF8C56}"/>
              </a:ext>
            </a:extLst>
          </p:cNvPr>
          <p:cNvSpPr>
            <a:spLocks noGrp="1" noChangeArrowheads="1"/>
          </p:cNvSpPr>
          <p:nvPr>
            <p:ph type="title"/>
          </p:nvPr>
        </p:nvSpPr>
        <p:spPr/>
        <p:txBody>
          <a:bodyPr/>
          <a:lstStyle/>
          <a:p>
            <a:pPr eaLnBrk="1" hangingPunct="1"/>
            <a:r>
              <a:rPr lang="en-US" altLang="zh-TW">
                <a:ea typeface="細明體" panose="02020509000000000000" pitchFamily="49" charset="-120"/>
              </a:rPr>
              <a:t>2.6	</a:t>
            </a:r>
            <a:r>
              <a:rPr lang="zh-TW" altLang="en-US">
                <a:ea typeface="細明體" panose="02020509000000000000" pitchFamily="49" charset="-120"/>
              </a:rPr>
              <a:t>感知機之進階探討</a:t>
            </a:r>
            <a:r>
              <a:rPr lang="zh-TW" altLang="en-US"/>
              <a:t> </a:t>
            </a:r>
            <a:r>
              <a:rPr lang="en-US" altLang="zh-TW"/>
              <a:t>(2)</a:t>
            </a:r>
          </a:p>
        </p:txBody>
      </p:sp>
      <p:sp>
        <p:nvSpPr>
          <p:cNvPr id="26627" name="Rectangle 3">
            <a:extLst>
              <a:ext uri="{FF2B5EF4-FFF2-40B4-BE49-F238E27FC236}">
                <a16:creationId xmlns:a16="http://schemas.microsoft.com/office/drawing/2014/main" id="{FF7A184B-1956-4D5F-A493-0E14F5FAA8F9}"/>
              </a:ext>
            </a:extLst>
          </p:cNvPr>
          <p:cNvSpPr>
            <a:spLocks noGrp="1" noChangeArrowheads="1"/>
          </p:cNvSpPr>
          <p:nvPr>
            <p:ph type="body" idx="1"/>
          </p:nvPr>
        </p:nvSpPr>
        <p:spPr/>
        <p:txBody>
          <a:bodyPr/>
          <a:lstStyle/>
          <a:p>
            <a:pPr algn="just" eaLnBrk="1" hangingPunct="1">
              <a:lnSpc>
                <a:spcPct val="90000"/>
              </a:lnSpc>
            </a:pPr>
            <a:r>
              <a:rPr lang="zh-TW" altLang="en-US" sz="2400" dirty="0">
                <a:ea typeface="細明體" panose="02020509000000000000" pitchFamily="49" charset="-120"/>
              </a:rPr>
              <a:t>理論上，感知機是可以用來解決任何複雜的圖樣識別的問題，只是當時沒有一個有效率的訓練演繹法來配合而已。</a:t>
            </a:r>
          </a:p>
          <a:p>
            <a:pPr algn="just" eaLnBrk="1" hangingPunct="1">
              <a:lnSpc>
                <a:spcPct val="90000"/>
              </a:lnSpc>
            </a:pPr>
            <a:r>
              <a:rPr lang="zh-TW" altLang="en-US" sz="2400" dirty="0">
                <a:ea typeface="細明體" panose="02020509000000000000" pitchFamily="49" charset="-120"/>
              </a:rPr>
              <a:t>單層的感知機是用超平面來切割空間，因此只能處理線性可分割的資料。</a:t>
            </a:r>
          </a:p>
          <a:p>
            <a:pPr algn="just" eaLnBrk="1" hangingPunct="1">
              <a:lnSpc>
                <a:spcPct val="90000"/>
              </a:lnSpc>
            </a:pPr>
            <a:r>
              <a:rPr lang="zh-TW" altLang="en-US" sz="2400" dirty="0">
                <a:ea typeface="細明體" panose="02020509000000000000" pitchFamily="49" charset="-120"/>
              </a:rPr>
              <a:t>雙層感知機可以處理較複雜的問題，譬如說我們限制第二層的感知機只執行邏輯 </a:t>
            </a:r>
            <a:r>
              <a:rPr lang="en-US" altLang="zh-TW" sz="2400" dirty="0">
                <a:ea typeface="細明體" panose="02020509000000000000" pitchFamily="49" charset="-120"/>
              </a:rPr>
              <a:t>AND </a:t>
            </a:r>
            <a:r>
              <a:rPr lang="zh-TW" altLang="en-US" sz="2400" dirty="0">
                <a:ea typeface="細明體" panose="02020509000000000000" pitchFamily="49" charset="-120"/>
              </a:rPr>
              <a:t>的功能，那麼第一層的感知機便可合力圍起一個凸形 </a:t>
            </a:r>
            <a:r>
              <a:rPr lang="en-US" altLang="zh-TW" sz="2400" dirty="0">
                <a:ea typeface="細明體" panose="02020509000000000000" pitchFamily="49" charset="-120"/>
              </a:rPr>
              <a:t>(convex) </a:t>
            </a:r>
            <a:r>
              <a:rPr lang="zh-TW" altLang="en-US" sz="2400" dirty="0">
                <a:ea typeface="細明體" panose="02020509000000000000" pitchFamily="49" charset="-120"/>
              </a:rPr>
              <a:t>的決定區域。</a:t>
            </a:r>
            <a:endParaRPr lang="zh-TW" altLang="en-US" sz="2400" dirty="0">
              <a:ea typeface="華康中楷體" charset="-120"/>
            </a:endParaRPr>
          </a:p>
          <a:p>
            <a:pPr eaLnBrk="1" hangingPunct="1">
              <a:lnSpc>
                <a:spcPct val="90000"/>
              </a:lnSpc>
            </a:pPr>
            <a:r>
              <a:rPr lang="zh-TW" altLang="en-US" sz="2400" dirty="0">
                <a:ea typeface="細明體" panose="02020509000000000000" pitchFamily="49" charset="-120"/>
              </a:rPr>
              <a:t>三層的感知機則可以形成任意形狀的決定區域，譬如說第二層的感知機執行邏輯 </a:t>
            </a:r>
            <a:r>
              <a:rPr lang="en-US" altLang="zh-TW" sz="2400" dirty="0">
                <a:ea typeface="細明體" panose="02020509000000000000" pitchFamily="49" charset="-120"/>
              </a:rPr>
              <a:t>AND </a:t>
            </a:r>
            <a:r>
              <a:rPr lang="zh-TW" altLang="en-US" sz="2400" dirty="0">
                <a:ea typeface="細明體" panose="02020509000000000000" pitchFamily="49" charset="-120"/>
              </a:rPr>
              <a:t>的功能，而第三層的感知機則執行邏輯 </a:t>
            </a:r>
            <a:r>
              <a:rPr lang="en-US" altLang="zh-TW" sz="2400" dirty="0">
                <a:ea typeface="細明體" panose="02020509000000000000" pitchFamily="49" charset="-120"/>
              </a:rPr>
              <a:t>OR </a:t>
            </a:r>
            <a:r>
              <a:rPr lang="zh-TW" altLang="en-US" sz="2400" dirty="0">
                <a:ea typeface="細明體" panose="02020509000000000000" pitchFamily="49" charset="-120"/>
              </a:rPr>
              <a:t>的功能，那麼不管是凸形、凹形 </a:t>
            </a:r>
            <a:r>
              <a:rPr lang="en-US" altLang="zh-TW" sz="2400" dirty="0">
                <a:ea typeface="細明體" panose="02020509000000000000" pitchFamily="49" charset="-120"/>
              </a:rPr>
              <a:t>(concave) </a:t>
            </a:r>
            <a:r>
              <a:rPr lang="zh-TW" altLang="en-US" sz="2400" dirty="0">
                <a:ea typeface="細明體" panose="02020509000000000000" pitchFamily="49" charset="-120"/>
              </a:rPr>
              <a:t>的決定區域都可以輕易地形成。</a:t>
            </a:r>
            <a:r>
              <a:rPr lang="zh-TW" altLang="en-US" sz="2400" dirty="0"/>
              <a:t>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CC1988-95C2-4DBB-81B9-AABE09F4DE55}"/>
              </a:ext>
            </a:extLst>
          </p:cNvPr>
          <p:cNvSpPr>
            <a:spLocks noGrp="1" noChangeArrowheads="1"/>
          </p:cNvSpPr>
          <p:nvPr>
            <p:ph type="title"/>
          </p:nvPr>
        </p:nvSpPr>
        <p:spPr>
          <a:xfrm>
            <a:off x="609600" y="0"/>
            <a:ext cx="7772400" cy="1143000"/>
          </a:xfrm>
        </p:spPr>
        <p:txBody>
          <a:bodyPr/>
          <a:lstStyle/>
          <a:p>
            <a:pPr eaLnBrk="1" hangingPunct="1"/>
            <a:r>
              <a:rPr lang="en-US" altLang="zh-TW">
                <a:ea typeface="細明體" panose="02020509000000000000" pitchFamily="49" charset="-120"/>
              </a:rPr>
              <a:t>2.6	</a:t>
            </a:r>
            <a:r>
              <a:rPr lang="zh-TW" altLang="en-US">
                <a:ea typeface="細明體" panose="02020509000000000000" pitchFamily="49" charset="-120"/>
              </a:rPr>
              <a:t>感知機之進階探討</a:t>
            </a:r>
            <a:r>
              <a:rPr lang="zh-TW" altLang="en-US"/>
              <a:t> </a:t>
            </a:r>
            <a:r>
              <a:rPr lang="en-US" altLang="zh-TW"/>
              <a:t>(3)</a:t>
            </a:r>
          </a:p>
        </p:txBody>
      </p:sp>
      <p:sp>
        <p:nvSpPr>
          <p:cNvPr id="27651" name="Rectangle 3">
            <a:extLst>
              <a:ext uri="{FF2B5EF4-FFF2-40B4-BE49-F238E27FC236}">
                <a16:creationId xmlns:a16="http://schemas.microsoft.com/office/drawing/2014/main" id="{036EF284-DC8D-441F-93A1-06A7130DDE4B}"/>
              </a:ext>
            </a:extLst>
          </p:cNvPr>
          <p:cNvSpPr>
            <a:spLocks noGrp="1" noChangeArrowheads="1"/>
          </p:cNvSpPr>
          <p:nvPr>
            <p:ph type="body" idx="1"/>
          </p:nvPr>
        </p:nvSpPr>
        <p:spPr>
          <a:xfrm>
            <a:off x="609600" y="990600"/>
            <a:ext cx="7772400" cy="4114800"/>
          </a:xfrm>
        </p:spPr>
        <p:txBody>
          <a:bodyPr/>
          <a:lstStyle/>
          <a:p>
            <a:pPr algn="just" eaLnBrk="1" hangingPunct="1"/>
            <a:r>
              <a:rPr lang="zh-TW" altLang="en-US" sz="2400" dirty="0">
                <a:ea typeface="細明體" panose="02020509000000000000" pitchFamily="49" charset="-120"/>
              </a:rPr>
              <a:t>當時沒有一種有效的學習演算法可以配套使用。</a:t>
            </a:r>
          </a:p>
          <a:p>
            <a:pPr algn="just" eaLnBrk="1" hangingPunct="1"/>
            <a:r>
              <a:rPr lang="zh-TW" altLang="en-US" sz="2400" dirty="0">
                <a:ea typeface="細明體" panose="02020509000000000000" pitchFamily="49" charset="-120"/>
              </a:rPr>
              <a:t>之所以需要三層的架構，是因為我們限制了感知機的活化函數是採用硬限制器，以及限定第二層和第三層的類神經元，分別執行 </a:t>
            </a:r>
            <a:r>
              <a:rPr lang="en-US" altLang="zh-TW" sz="2400" dirty="0">
                <a:ea typeface="細明體" panose="02020509000000000000" pitchFamily="49" charset="-120"/>
              </a:rPr>
              <a:t>AND </a:t>
            </a:r>
            <a:r>
              <a:rPr lang="zh-TW" altLang="en-US" sz="2400" dirty="0">
                <a:ea typeface="細明體" panose="02020509000000000000" pitchFamily="49" charset="-120"/>
              </a:rPr>
              <a:t>與 </a:t>
            </a:r>
            <a:r>
              <a:rPr lang="en-US" altLang="zh-TW" sz="2400" dirty="0">
                <a:ea typeface="細明體" panose="02020509000000000000" pitchFamily="49" charset="-120"/>
              </a:rPr>
              <a:t>OR </a:t>
            </a:r>
            <a:r>
              <a:rPr lang="zh-TW" altLang="en-US" sz="2400" dirty="0">
                <a:ea typeface="細明體" panose="02020509000000000000" pitchFamily="49" charset="-120"/>
              </a:rPr>
              <a:t>的功能。</a:t>
            </a:r>
            <a:r>
              <a:rPr lang="zh-TW" altLang="en-US" sz="2400" dirty="0"/>
              <a:t> </a:t>
            </a:r>
          </a:p>
        </p:txBody>
      </p:sp>
      <p:sp>
        <p:nvSpPr>
          <p:cNvPr id="27653" name="Text Box 5">
            <a:extLst>
              <a:ext uri="{FF2B5EF4-FFF2-40B4-BE49-F238E27FC236}">
                <a16:creationId xmlns:a16="http://schemas.microsoft.com/office/drawing/2014/main" id="{7E3E2B46-FA9A-48AE-86E1-3B496B4DC897}"/>
              </a:ext>
            </a:extLst>
          </p:cNvPr>
          <p:cNvSpPr txBox="1">
            <a:spLocks noChangeArrowheads="1"/>
          </p:cNvSpPr>
          <p:nvPr/>
        </p:nvSpPr>
        <p:spPr bwMode="auto">
          <a:xfrm>
            <a:off x="1676400" y="6172200"/>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圖</a:t>
            </a:r>
            <a:r>
              <a:rPr lang="en-US" altLang="zh-TW" sz="2400">
                <a:ea typeface="細明體" panose="02020509000000000000" pitchFamily="49" charset="-120"/>
              </a:rPr>
              <a:t>2.9</a:t>
            </a:r>
            <a:r>
              <a:rPr lang="zh-TW" altLang="en-US" sz="2400">
                <a:ea typeface="細明體" panose="02020509000000000000" pitchFamily="49" charset="-120"/>
              </a:rPr>
              <a:t>：感知機的決定區域之收斂特性分析。</a:t>
            </a:r>
            <a:r>
              <a:rPr lang="zh-TW" altLang="en-US" sz="2400"/>
              <a:t> </a:t>
            </a:r>
          </a:p>
        </p:txBody>
      </p:sp>
      <p:graphicFrame>
        <p:nvGraphicFramePr>
          <p:cNvPr id="9" name="物件 8">
            <a:extLst>
              <a:ext uri="{FF2B5EF4-FFF2-40B4-BE49-F238E27FC236}">
                <a16:creationId xmlns:a16="http://schemas.microsoft.com/office/drawing/2014/main" id="{DA79CBE5-6600-4477-BE72-12173846FCBF}"/>
              </a:ext>
            </a:extLst>
          </p:cNvPr>
          <p:cNvGraphicFramePr>
            <a:graphicFrameLocks noChangeAspect="1"/>
          </p:cNvGraphicFramePr>
          <p:nvPr>
            <p:extLst>
              <p:ext uri="{D42A27DB-BD31-4B8C-83A1-F6EECF244321}">
                <p14:modId xmlns:p14="http://schemas.microsoft.com/office/powerpoint/2010/main" val="1249791668"/>
              </p:ext>
            </p:extLst>
          </p:nvPr>
        </p:nvGraphicFramePr>
        <p:xfrm>
          <a:off x="2412676" y="2852936"/>
          <a:ext cx="4166248" cy="3171353"/>
        </p:xfrm>
        <a:graphic>
          <a:graphicData uri="http://schemas.openxmlformats.org/presentationml/2006/ole">
            <mc:AlternateContent xmlns:mc="http://schemas.openxmlformats.org/markup-compatibility/2006">
              <mc:Choice xmlns:v="urn:schemas-microsoft-com:vml" Requires="v">
                <p:oleObj spid="_x0000_s56323" name="點陣圖影像" r:id="rId3" imgW="3223440" imgH="2453760" progId="Paint.Picture">
                  <p:embed/>
                </p:oleObj>
              </mc:Choice>
              <mc:Fallback>
                <p:oleObj name="點陣圖影像" r:id="rId3" imgW="3223440" imgH="2453760" progId="Paint.Picture">
                  <p:embed/>
                  <p:pic>
                    <p:nvPicPr>
                      <p:cNvPr id="2" name="物件 1">
                        <a:extLst>
                          <a:ext uri="{FF2B5EF4-FFF2-40B4-BE49-F238E27FC236}">
                            <a16:creationId xmlns:a16="http://schemas.microsoft.com/office/drawing/2014/main" id="{DA79CBE5-6600-4477-BE72-12173846FCBF}"/>
                          </a:ext>
                        </a:extLst>
                      </p:cNvPr>
                      <p:cNvPicPr/>
                      <p:nvPr/>
                    </p:nvPicPr>
                    <p:blipFill>
                      <a:blip r:embed="rId4"/>
                      <a:stretch>
                        <a:fillRect/>
                      </a:stretch>
                    </p:blipFill>
                    <p:spPr>
                      <a:xfrm>
                        <a:off x="2412676" y="2852936"/>
                        <a:ext cx="4166248" cy="3171353"/>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CE65E81-16E3-4E40-821C-914C7CE5DEEE}"/>
              </a:ext>
            </a:extLst>
          </p:cNvPr>
          <p:cNvSpPr>
            <a:spLocks noGrp="1" noChangeArrowheads="1"/>
          </p:cNvSpPr>
          <p:nvPr>
            <p:ph type="title"/>
          </p:nvPr>
        </p:nvSpPr>
        <p:spPr>
          <a:xfrm>
            <a:off x="685800" y="0"/>
            <a:ext cx="7772400" cy="1143000"/>
          </a:xfrm>
        </p:spPr>
        <p:txBody>
          <a:bodyPr/>
          <a:lstStyle/>
          <a:p>
            <a:pPr eaLnBrk="1" hangingPunct="1"/>
            <a:r>
              <a:rPr lang="en-US" altLang="zh-TW">
                <a:ea typeface="細明體" panose="02020509000000000000" pitchFamily="49" charset="-120"/>
              </a:rPr>
              <a:t>2.2	</a:t>
            </a:r>
            <a:r>
              <a:rPr lang="zh-TW" altLang="en-US">
                <a:ea typeface="細明體" panose="02020509000000000000" pitchFamily="49" charset="-120"/>
              </a:rPr>
              <a:t>感知機基本架構</a:t>
            </a:r>
            <a:r>
              <a:rPr lang="zh-TW" altLang="en-US"/>
              <a:t> </a:t>
            </a:r>
            <a:r>
              <a:rPr lang="en-US" altLang="zh-TW"/>
              <a:t>(1)</a:t>
            </a:r>
          </a:p>
        </p:txBody>
      </p:sp>
      <p:sp>
        <p:nvSpPr>
          <p:cNvPr id="4099" name="Rectangle 3">
            <a:extLst>
              <a:ext uri="{FF2B5EF4-FFF2-40B4-BE49-F238E27FC236}">
                <a16:creationId xmlns:a16="http://schemas.microsoft.com/office/drawing/2014/main" id="{DACE91B7-2616-454E-B555-E1BBED30CDCF}"/>
              </a:ext>
            </a:extLst>
          </p:cNvPr>
          <p:cNvSpPr>
            <a:spLocks noGrp="1" noChangeArrowheads="1"/>
          </p:cNvSpPr>
          <p:nvPr>
            <p:ph type="body" idx="1"/>
          </p:nvPr>
        </p:nvSpPr>
        <p:spPr>
          <a:xfrm>
            <a:off x="609600" y="1066800"/>
            <a:ext cx="7772400" cy="4114800"/>
          </a:xfrm>
        </p:spPr>
        <p:txBody>
          <a:bodyPr/>
          <a:lstStyle/>
          <a:p>
            <a:pPr eaLnBrk="1" hangingPunct="1"/>
            <a:r>
              <a:rPr lang="zh-TW" altLang="en-US" sz="2400" dirty="0">
                <a:ea typeface="細明體" panose="02020509000000000000" pitchFamily="49" charset="-120"/>
              </a:rPr>
              <a:t>感知機的基本組成元件為一個具有線性組合功能的累加器，後接一個硬限制器 </a:t>
            </a:r>
            <a:r>
              <a:rPr lang="en-US" altLang="zh-TW" sz="2400" dirty="0">
                <a:ea typeface="細明體" panose="02020509000000000000" pitchFamily="49" charset="-120"/>
              </a:rPr>
              <a:t>(hard limiter) </a:t>
            </a:r>
            <a:r>
              <a:rPr lang="zh-TW" altLang="en-US" sz="2400" dirty="0">
                <a:ea typeface="細明體" panose="02020509000000000000" pitchFamily="49" charset="-120"/>
              </a:rPr>
              <a:t>而成，如圖 </a:t>
            </a:r>
            <a:r>
              <a:rPr lang="en-US" altLang="zh-TW" sz="2400" dirty="0">
                <a:ea typeface="細明體" panose="02020509000000000000" pitchFamily="49" charset="-120"/>
              </a:rPr>
              <a:t>2.1</a:t>
            </a:r>
            <a:r>
              <a:rPr lang="zh-TW" altLang="en-US" sz="2400" dirty="0">
                <a:ea typeface="細明體" panose="02020509000000000000" pitchFamily="49" charset="-120"/>
              </a:rPr>
              <a:t>所示。</a:t>
            </a:r>
            <a:r>
              <a:rPr lang="zh-TW" altLang="en-US" sz="2400" dirty="0"/>
              <a:t> </a:t>
            </a:r>
          </a:p>
          <a:p>
            <a:pPr eaLnBrk="1" hangingPunct="1"/>
            <a:r>
              <a:rPr lang="zh-TW" altLang="en-US" sz="2400" dirty="0">
                <a:ea typeface="細明體" panose="02020509000000000000" pitchFamily="49" charset="-120"/>
              </a:rPr>
              <a:t>一般說來，若我們設定硬限制器之輸入為正值時，則類神經元的輸出為 </a:t>
            </a:r>
            <a:r>
              <a:rPr lang="en-US" altLang="zh-TW" sz="2400" dirty="0">
                <a:ea typeface="細明體" panose="02020509000000000000" pitchFamily="49" charset="-120"/>
              </a:rPr>
              <a:t>+1</a:t>
            </a:r>
            <a:r>
              <a:rPr lang="zh-TW" altLang="en-US" sz="2400" dirty="0">
                <a:ea typeface="細明體" panose="02020509000000000000" pitchFamily="49" charset="-120"/>
              </a:rPr>
              <a:t>；反之，若硬限制器之輸入為負值時，則類神經元的輸出為 </a:t>
            </a:r>
            <a:r>
              <a:rPr lang="en-US" altLang="zh-TW" sz="2400" dirty="0">
                <a:ea typeface="細明體" panose="02020509000000000000" pitchFamily="49" charset="-120"/>
              </a:rPr>
              <a:t>-1</a:t>
            </a:r>
            <a:r>
              <a:rPr lang="zh-TW" altLang="en-US" sz="2400" dirty="0">
                <a:ea typeface="細明體" panose="02020509000000000000" pitchFamily="49" charset="-120"/>
              </a:rPr>
              <a:t>。</a:t>
            </a:r>
            <a:r>
              <a:rPr lang="zh-TW" altLang="en-US" dirty="0"/>
              <a:t> </a:t>
            </a:r>
          </a:p>
        </p:txBody>
      </p:sp>
      <p:sp>
        <p:nvSpPr>
          <p:cNvPr id="4101" name="Text Box 5">
            <a:extLst>
              <a:ext uri="{FF2B5EF4-FFF2-40B4-BE49-F238E27FC236}">
                <a16:creationId xmlns:a16="http://schemas.microsoft.com/office/drawing/2014/main" id="{C903ACB3-00CA-42F1-8684-63F6F3303BA1}"/>
              </a:ext>
            </a:extLst>
          </p:cNvPr>
          <p:cNvSpPr txBox="1">
            <a:spLocks noChangeArrowheads="1"/>
          </p:cNvSpPr>
          <p:nvPr/>
        </p:nvSpPr>
        <p:spPr bwMode="auto">
          <a:xfrm>
            <a:off x="2123728" y="6125497"/>
            <a:ext cx="399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dirty="0">
                <a:ea typeface="細明體" panose="02020509000000000000" pitchFamily="49" charset="-120"/>
              </a:rPr>
              <a:t>圖</a:t>
            </a:r>
            <a:r>
              <a:rPr lang="en-US" altLang="zh-TW" sz="2400" dirty="0">
                <a:ea typeface="細明體" panose="02020509000000000000" pitchFamily="49" charset="-120"/>
              </a:rPr>
              <a:t>2.1</a:t>
            </a:r>
            <a:r>
              <a:rPr lang="zh-TW" altLang="en-US" sz="2400" dirty="0">
                <a:ea typeface="細明體" panose="02020509000000000000" pitchFamily="49" charset="-120"/>
              </a:rPr>
              <a:t>：感知機之架構方塊。</a:t>
            </a:r>
            <a:r>
              <a:rPr lang="zh-TW" altLang="en-US" sz="2400" dirty="0"/>
              <a:t> </a:t>
            </a:r>
          </a:p>
        </p:txBody>
      </p:sp>
      <p:graphicFrame>
        <p:nvGraphicFramePr>
          <p:cNvPr id="6" name="Object 0">
            <a:extLst>
              <a:ext uri="{FF2B5EF4-FFF2-40B4-BE49-F238E27FC236}">
                <a16:creationId xmlns:a16="http://schemas.microsoft.com/office/drawing/2014/main" id="{A6036B4C-82FF-40F7-986C-EF76A7FEC120}"/>
              </a:ext>
            </a:extLst>
          </p:cNvPr>
          <p:cNvGraphicFramePr>
            <a:graphicFrameLocks noChangeAspect="1"/>
          </p:cNvGraphicFramePr>
          <p:nvPr>
            <p:extLst>
              <p:ext uri="{D42A27DB-BD31-4B8C-83A1-F6EECF244321}">
                <p14:modId xmlns:p14="http://schemas.microsoft.com/office/powerpoint/2010/main" val="2480836503"/>
              </p:ext>
            </p:extLst>
          </p:nvPr>
        </p:nvGraphicFramePr>
        <p:xfrm>
          <a:off x="5936345" y="4310131"/>
          <a:ext cx="2445655" cy="733696"/>
        </p:xfrm>
        <a:graphic>
          <a:graphicData uri="http://schemas.openxmlformats.org/presentationml/2006/ole">
            <mc:AlternateContent xmlns:mc="http://schemas.openxmlformats.org/markup-compatibility/2006">
              <mc:Choice xmlns:v="urn:schemas-microsoft-com:vml" Requires="v">
                <p:oleObj spid="_x0000_s55336" name="Equation" r:id="rId3" imgW="2158920" imgH="647640" progId="Equation.3">
                  <p:embed/>
                </p:oleObj>
              </mc:Choice>
              <mc:Fallback>
                <p:oleObj name="Equation" r:id="rId3" imgW="2158920" imgH="647640" progId="Equation.3">
                  <p:embed/>
                  <p:pic>
                    <p:nvPicPr>
                      <p:cNvPr id="4098" name="Object 0">
                        <a:extLst>
                          <a:ext uri="{FF2B5EF4-FFF2-40B4-BE49-F238E27FC236}">
                            <a16:creationId xmlns:a16="http://schemas.microsoft.com/office/drawing/2014/main" id="{38FBA664-8E47-41E5-873D-4F26253505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6345" y="4310131"/>
                        <a:ext cx="2445655" cy="733696"/>
                      </a:xfrm>
                      <a:prstGeom prst="rect">
                        <a:avLst/>
                      </a:prstGeom>
                      <a:noFill/>
                      <a:ln>
                        <a:noFill/>
                      </a:ln>
                      <a:effectLst/>
                    </p:spPr>
                  </p:pic>
                </p:oleObj>
              </mc:Fallback>
            </mc:AlternateContent>
          </a:graphicData>
        </a:graphic>
      </p:graphicFrame>
      <p:graphicFrame>
        <p:nvGraphicFramePr>
          <p:cNvPr id="7" name="Object 1">
            <a:extLst>
              <a:ext uri="{FF2B5EF4-FFF2-40B4-BE49-F238E27FC236}">
                <a16:creationId xmlns:a16="http://schemas.microsoft.com/office/drawing/2014/main" id="{E456AF06-55FB-4513-9640-644DCD209534}"/>
              </a:ext>
            </a:extLst>
          </p:cNvPr>
          <p:cNvGraphicFramePr>
            <a:graphicFrameLocks noChangeAspect="1"/>
          </p:cNvGraphicFramePr>
          <p:nvPr>
            <p:extLst>
              <p:ext uri="{D42A27DB-BD31-4B8C-83A1-F6EECF244321}">
                <p14:modId xmlns:p14="http://schemas.microsoft.com/office/powerpoint/2010/main" val="3848176064"/>
              </p:ext>
            </p:extLst>
          </p:nvPr>
        </p:nvGraphicFramePr>
        <p:xfrm>
          <a:off x="5953989" y="5114382"/>
          <a:ext cx="1321945" cy="491598"/>
        </p:xfrm>
        <a:graphic>
          <a:graphicData uri="http://schemas.openxmlformats.org/presentationml/2006/ole">
            <mc:AlternateContent xmlns:mc="http://schemas.openxmlformats.org/markup-compatibility/2006">
              <mc:Choice xmlns:v="urn:schemas-microsoft-com:vml" Requires="v">
                <p:oleObj spid="_x0000_s55337" name="Equation" r:id="rId5" imgW="647640" imgH="241200" progId="Equation.3">
                  <p:embed/>
                </p:oleObj>
              </mc:Choice>
              <mc:Fallback>
                <p:oleObj name="Equation" r:id="rId5" imgW="647640" imgH="241200" progId="Equation.3">
                  <p:embed/>
                  <p:pic>
                    <p:nvPicPr>
                      <p:cNvPr id="4099" name="Object 1">
                        <a:extLst>
                          <a:ext uri="{FF2B5EF4-FFF2-40B4-BE49-F238E27FC236}">
                            <a16:creationId xmlns:a16="http://schemas.microsoft.com/office/drawing/2014/main" id="{A9819600-D50C-4008-8D62-8661708D8C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3989" y="5114382"/>
                        <a:ext cx="1321945" cy="491598"/>
                      </a:xfrm>
                      <a:prstGeom prst="rect">
                        <a:avLst/>
                      </a:prstGeom>
                      <a:noFill/>
                      <a:ln>
                        <a:noFill/>
                      </a:ln>
                      <a:effectLst/>
                      <a:extLst/>
                    </p:spPr>
                  </p:pic>
                </p:oleObj>
              </mc:Fallback>
            </mc:AlternateContent>
          </a:graphicData>
        </a:graphic>
      </p:graphicFrame>
      <p:graphicFrame>
        <p:nvGraphicFramePr>
          <p:cNvPr id="10" name="Object 0">
            <a:extLst>
              <a:ext uri="{FF2B5EF4-FFF2-40B4-BE49-F238E27FC236}">
                <a16:creationId xmlns:a16="http://schemas.microsoft.com/office/drawing/2014/main" id="{FDCB7A02-CEE8-4A38-977C-27305321E3F5}"/>
              </a:ext>
            </a:extLst>
          </p:cNvPr>
          <p:cNvGraphicFramePr>
            <a:graphicFrameLocks noChangeAspect="1"/>
          </p:cNvGraphicFramePr>
          <p:nvPr>
            <p:extLst>
              <p:ext uri="{D42A27DB-BD31-4B8C-83A1-F6EECF244321}">
                <p14:modId xmlns:p14="http://schemas.microsoft.com/office/powerpoint/2010/main" val="1572772623"/>
              </p:ext>
            </p:extLst>
          </p:nvPr>
        </p:nvGraphicFramePr>
        <p:xfrm>
          <a:off x="5889138" y="3029156"/>
          <a:ext cx="1454150" cy="713093"/>
        </p:xfrm>
        <a:graphic>
          <a:graphicData uri="http://schemas.openxmlformats.org/presentationml/2006/ole">
            <mc:AlternateContent xmlns:mc="http://schemas.openxmlformats.org/markup-compatibility/2006">
              <mc:Choice xmlns:v="urn:schemas-microsoft-com:vml" Requires="v">
                <p:oleObj spid="_x0000_s55338" name="Equation" r:id="rId7" imgW="1320480" imgH="647640" progId="Equation.3">
                  <p:embed/>
                </p:oleObj>
              </mc:Choice>
              <mc:Fallback>
                <p:oleObj name="Equation" r:id="rId7" imgW="1320480" imgH="647640" progId="Equation.3">
                  <p:embed/>
                  <p:pic>
                    <p:nvPicPr>
                      <p:cNvPr id="3074" name="Object 0">
                        <a:extLst>
                          <a:ext uri="{FF2B5EF4-FFF2-40B4-BE49-F238E27FC236}">
                            <a16:creationId xmlns:a16="http://schemas.microsoft.com/office/drawing/2014/main" id="{12C028D1-E88F-471A-B68C-B603233507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9138" y="3029156"/>
                        <a:ext cx="1454150" cy="713093"/>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11" name="Object 6">
                <a:extLst>
                  <a:ext uri="{FF2B5EF4-FFF2-40B4-BE49-F238E27FC236}">
                    <a16:creationId xmlns:a16="http://schemas.microsoft.com/office/drawing/2014/main" id="{DF19DFE5-FE01-471D-A8FD-9EE9D6B1B663}"/>
                  </a:ext>
                </a:extLst>
              </p:cNvPr>
              <p:cNvSpPr txBox="1"/>
              <p:nvPr/>
            </p:nvSpPr>
            <p:spPr bwMode="auto">
              <a:xfrm>
                <a:off x="5631538" y="3813795"/>
                <a:ext cx="1938337" cy="425781"/>
              </a:xfrm>
              <a:prstGeom prst="rect">
                <a:avLst/>
              </a:prstGeom>
              <a:noFill/>
              <a:ex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sSub>
                        <m:sSubPr>
                          <m:ctrlPr>
                            <a:rPr lang="zh-TW" altLang="en-US" i="1" smtClean="0">
                              <a:solidFill>
                                <a:srgbClr val="000000"/>
                              </a:solidFill>
                              <a:latin typeface="Cambria Math" panose="02040503050406030204" pitchFamily="18" charset="0"/>
                            </a:rPr>
                          </m:ctrlPr>
                        </m:sSubPr>
                        <m:e>
                          <m:r>
                            <a:rPr lang="en-US" altLang="zh-TW" b="0" i="1" smtClean="0">
                              <a:solidFill>
                                <a:srgbClr val="000000"/>
                              </a:solidFill>
                              <a:latin typeface="Cambria Math" panose="02040503050406030204" pitchFamily="18" charset="0"/>
                            </a:rPr>
                            <m:t>𝑣</m:t>
                          </m:r>
                        </m:e>
                        <m:sub>
                          <m:r>
                            <a:rPr lang="zh-TW" altLang="en-US" i="1">
                              <a:solidFill>
                                <a:srgbClr val="000000"/>
                              </a:solidFill>
                              <a:latin typeface="Cambria Math" panose="02040503050406030204" pitchFamily="18" charset="0"/>
                            </a:rPr>
                            <m:t>𝑗</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𝑢</m:t>
                          </m:r>
                        </m:e>
                        <m:sub>
                          <m:r>
                            <a:rPr lang="zh-TW" altLang="en-US" i="1">
                              <a:solidFill>
                                <a:srgbClr val="000000"/>
                              </a:solidFill>
                              <a:latin typeface="Cambria Math" panose="02040503050406030204" pitchFamily="18" charset="0"/>
                            </a:rPr>
                            <m:t>𝑗</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𝜃</m:t>
                          </m:r>
                        </m:e>
                        <m:sub>
                          <m:r>
                            <a:rPr lang="zh-TW" altLang="en-US" i="1">
                              <a:solidFill>
                                <a:srgbClr val="000000"/>
                              </a:solidFill>
                              <a:latin typeface="Cambria Math" panose="02040503050406030204" pitchFamily="18" charset="0"/>
                            </a:rPr>
                            <m:t>𝑗</m:t>
                          </m:r>
                        </m:sub>
                      </m:sSub>
                    </m:oMath>
                  </m:oMathPara>
                </a14:m>
                <a:endParaRPr lang="zh-TW" altLang="en-US" dirty="0"/>
              </a:p>
            </p:txBody>
          </p:sp>
        </mc:Choice>
        <mc:Fallback>
          <p:sp>
            <p:nvSpPr>
              <p:cNvPr id="11" name="Object 6">
                <a:extLst>
                  <a:ext uri="{FF2B5EF4-FFF2-40B4-BE49-F238E27FC236}">
                    <a16:creationId xmlns:a16="http://schemas.microsoft.com/office/drawing/2014/main" id="{DF19DFE5-FE01-471D-A8FD-9EE9D6B1B663}"/>
                  </a:ext>
                </a:extLst>
              </p:cNvPr>
              <p:cNvSpPr txBox="1">
                <a:spLocks noRot="1" noChangeAspect="1" noMove="1" noResize="1" noEditPoints="1" noAdjustHandles="1" noChangeArrowheads="1" noChangeShapeType="1" noTextEdit="1"/>
              </p:cNvSpPr>
              <p:nvPr/>
            </p:nvSpPr>
            <p:spPr bwMode="auto">
              <a:xfrm>
                <a:off x="5631538" y="3813795"/>
                <a:ext cx="1938337" cy="425781"/>
              </a:xfrm>
              <a:prstGeom prst="rect">
                <a:avLst/>
              </a:prstGeom>
              <a:blipFill>
                <a:blip r:embed="rId9"/>
                <a:stretch>
                  <a:fillRect b="-10145"/>
                </a:stretch>
              </a:blipFill>
              <a:extLst/>
            </p:spPr>
            <p:txBody>
              <a:bodyPr/>
              <a:lstStyle/>
              <a:p>
                <a:r>
                  <a:rPr lang="zh-TW" altLang="en-US">
                    <a:noFill/>
                  </a:rPr>
                  <a:t> </a:t>
                </a:r>
              </a:p>
            </p:txBody>
          </p:sp>
        </mc:Fallback>
      </mc:AlternateContent>
      <p:pic>
        <p:nvPicPr>
          <p:cNvPr id="12" name="圖片 11">
            <a:extLst>
              <a:ext uri="{FF2B5EF4-FFF2-40B4-BE49-F238E27FC236}">
                <a16:creationId xmlns:a16="http://schemas.microsoft.com/office/drawing/2014/main" id="{9D2F1E68-1018-4E99-BFF9-5F2411E90A54}"/>
              </a:ext>
            </a:extLst>
          </p:cNvPr>
          <p:cNvPicPr>
            <a:picLocks noChangeAspect="1"/>
          </p:cNvPicPr>
          <p:nvPr/>
        </p:nvPicPr>
        <p:blipFill>
          <a:blip r:embed="rId10"/>
          <a:stretch>
            <a:fillRect/>
          </a:stretch>
        </p:blipFill>
        <p:spPr>
          <a:xfrm>
            <a:off x="971600" y="3853679"/>
            <a:ext cx="4346438" cy="1686449"/>
          </a:xfrm>
          <a:prstGeom prst="rect">
            <a:avLst/>
          </a:prstGeom>
        </p:spPr>
      </p:pic>
      <p:graphicFrame>
        <p:nvGraphicFramePr>
          <p:cNvPr id="13" name="物件 12">
            <a:extLst>
              <a:ext uri="{FF2B5EF4-FFF2-40B4-BE49-F238E27FC236}">
                <a16:creationId xmlns:a16="http://schemas.microsoft.com/office/drawing/2014/main" id="{2E57FD2F-3256-43EB-BEFB-49CB0CBFE244}"/>
              </a:ext>
            </a:extLst>
          </p:cNvPr>
          <p:cNvGraphicFramePr>
            <a:graphicFrameLocks noChangeAspect="1"/>
          </p:cNvGraphicFramePr>
          <p:nvPr>
            <p:extLst>
              <p:ext uri="{D42A27DB-BD31-4B8C-83A1-F6EECF244321}">
                <p14:modId xmlns:p14="http://schemas.microsoft.com/office/powerpoint/2010/main" val="940922731"/>
              </p:ext>
            </p:extLst>
          </p:nvPr>
        </p:nvGraphicFramePr>
        <p:xfrm>
          <a:off x="4530494" y="5128965"/>
          <a:ext cx="593725" cy="411163"/>
        </p:xfrm>
        <a:graphic>
          <a:graphicData uri="http://schemas.openxmlformats.org/presentationml/2006/ole">
            <mc:AlternateContent xmlns:mc="http://schemas.openxmlformats.org/markup-compatibility/2006">
              <mc:Choice xmlns:v="urn:schemas-microsoft-com:vml" Requires="v">
                <p:oleObj spid="_x0000_s55339" name="點陣圖影像" r:id="rId11" imgW="594360" imgH="411480" progId="Paint.Picture">
                  <p:embed/>
                </p:oleObj>
              </mc:Choice>
              <mc:Fallback>
                <p:oleObj name="點陣圖影像" r:id="rId11" imgW="594360" imgH="411480" progId="Paint.Picture">
                  <p:embed/>
                  <p:pic>
                    <p:nvPicPr>
                      <p:cNvPr id="3" name="物件 2">
                        <a:extLst>
                          <a:ext uri="{FF2B5EF4-FFF2-40B4-BE49-F238E27FC236}">
                            <a16:creationId xmlns:a16="http://schemas.microsoft.com/office/drawing/2014/main" id="{2E57FD2F-3256-43EB-BEFB-49CB0CBFE244}"/>
                          </a:ext>
                        </a:extLst>
                      </p:cNvPr>
                      <p:cNvPicPr/>
                      <p:nvPr/>
                    </p:nvPicPr>
                    <p:blipFill>
                      <a:blip r:embed="rId12"/>
                      <a:stretch>
                        <a:fillRect/>
                      </a:stretch>
                    </p:blipFill>
                    <p:spPr>
                      <a:xfrm>
                        <a:off x="4530494" y="5128965"/>
                        <a:ext cx="593725" cy="411163"/>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4" name="Object 6">
                <a:extLst>
                  <a:ext uri="{FF2B5EF4-FFF2-40B4-BE49-F238E27FC236}">
                    <a16:creationId xmlns:a16="http://schemas.microsoft.com/office/drawing/2014/main" id="{981D1E08-15F6-4911-AA8B-F0C1DCAA0760}"/>
                  </a:ext>
                </a:extLst>
              </p:cNvPr>
              <p:cNvSpPr txBox="1"/>
              <p:nvPr/>
            </p:nvSpPr>
            <p:spPr bwMode="auto">
              <a:xfrm>
                <a:off x="3360804" y="5259694"/>
                <a:ext cx="593725" cy="411163"/>
              </a:xfrm>
              <a:prstGeom prst="rect">
                <a:avLst/>
              </a:prstGeom>
              <a:noFill/>
              <a:extLst/>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𝜃</m:t>
                          </m:r>
                        </m:e>
                        <m:sub>
                          <m:r>
                            <a:rPr lang="zh-TW" altLang="en-US" i="1">
                              <a:solidFill>
                                <a:srgbClr val="000000"/>
                              </a:solidFill>
                              <a:latin typeface="Cambria Math" panose="02040503050406030204" pitchFamily="18" charset="0"/>
                            </a:rPr>
                            <m:t>𝑗</m:t>
                          </m:r>
                        </m:sub>
                      </m:sSub>
                    </m:oMath>
                  </m:oMathPara>
                </a14:m>
                <a:endParaRPr lang="zh-TW" altLang="en-US" dirty="0"/>
              </a:p>
            </p:txBody>
          </p:sp>
        </mc:Choice>
        <mc:Fallback>
          <p:sp>
            <p:nvSpPr>
              <p:cNvPr id="14" name="Object 6">
                <a:extLst>
                  <a:ext uri="{FF2B5EF4-FFF2-40B4-BE49-F238E27FC236}">
                    <a16:creationId xmlns:a16="http://schemas.microsoft.com/office/drawing/2014/main" id="{981D1E08-15F6-4911-AA8B-F0C1DCAA0760}"/>
                  </a:ext>
                </a:extLst>
              </p:cNvPr>
              <p:cNvSpPr txBox="1">
                <a:spLocks noRot="1" noChangeAspect="1" noMove="1" noResize="1" noEditPoints="1" noAdjustHandles="1" noChangeArrowheads="1" noChangeShapeType="1" noTextEdit="1"/>
              </p:cNvSpPr>
              <p:nvPr/>
            </p:nvSpPr>
            <p:spPr bwMode="auto">
              <a:xfrm>
                <a:off x="3360804" y="5259694"/>
                <a:ext cx="593725" cy="411163"/>
              </a:xfrm>
              <a:prstGeom prst="rect">
                <a:avLst/>
              </a:prstGeom>
              <a:blipFill>
                <a:blip r:embed="rId13"/>
                <a:stretch>
                  <a:fillRect b="-8955"/>
                </a:stretch>
              </a:blipFill>
              <a:extLst/>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58769ADA-4ECE-4C55-8824-B84126E33EB4}"/>
                  </a:ext>
                </a:extLst>
              </p:cNvPr>
              <p:cNvSpPr/>
              <p:nvPr/>
            </p:nvSpPr>
            <p:spPr>
              <a:xfrm>
                <a:off x="7785169" y="5615993"/>
                <a:ext cx="1369221" cy="12420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bar>
                        <m:barPr>
                          <m:ctrlPr>
                            <a:rPr lang="zh-TW" altLang="en-US" sz="2000" i="1">
                              <a:latin typeface="Cambria Math" panose="02040503050406030204" pitchFamily="18" charset="0"/>
                            </a:rPr>
                          </m:ctrlPr>
                        </m:barPr>
                        <m:e>
                          <m:r>
                            <a:rPr lang="zh-TW" altLang="en-US" sz="2000" i="1">
                              <a:latin typeface="Cambria Math" panose="02040503050406030204" pitchFamily="18" charset="0"/>
                            </a:rPr>
                            <m:t>𝑥</m:t>
                          </m:r>
                        </m:e>
                      </m:bar>
                      <m:r>
                        <a:rPr lang="zh-TW" altLang="en-US" sz="2000" i="0">
                          <a:latin typeface="Cambria Math" panose="02040503050406030204" pitchFamily="18" charset="0"/>
                        </a:rPr>
                        <m:t>=</m:t>
                      </m:r>
                      <m:d>
                        <m:dPr>
                          <m:ctrlPr>
                            <a:rPr lang="zh-TW" altLang="en-US" sz="2000" i="1">
                              <a:latin typeface="Cambria Math" panose="02040503050406030204" pitchFamily="18" charset="0"/>
                            </a:rPr>
                          </m:ctrlPr>
                        </m:dPr>
                        <m:e>
                          <m:m>
                            <m:mPr>
                              <m:plcHide m:val="on"/>
                              <m:mcs>
                                <m:mc>
                                  <m:mcPr>
                                    <m:count m:val="1"/>
                                    <m:mcJc m:val="center"/>
                                  </m:mcPr>
                                </m:mc>
                              </m:mcs>
                              <m:ctrlPr>
                                <a:rPr lang="zh-TW" altLang="en-US" sz="2000" i="1">
                                  <a:latin typeface="Cambria Math" panose="02040503050406030204" pitchFamily="18" charset="0"/>
                                </a:rPr>
                              </m:ctrlPr>
                            </m:mPr>
                            <m:mr>
                              <m:e>
                                <m:m>
                                  <m:mPr>
                                    <m:plcHide m:val="on"/>
                                    <m:mcs>
                                      <m:mc>
                                        <m:mcPr>
                                          <m:count m:val="1"/>
                                          <m:mcJc m:val="center"/>
                                        </m:mcPr>
                                      </m:mc>
                                    </m:mcs>
                                    <m:ctrlPr>
                                      <a:rPr lang="zh-TW" altLang="en-US" sz="2000" i="1">
                                        <a:latin typeface="Cambria Math" panose="02040503050406030204" pitchFamily="18" charset="0"/>
                                      </a:rPr>
                                    </m:ctrlPr>
                                  </m:mPr>
                                  <m:m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0">
                                              <a:latin typeface="Cambria Math" panose="02040503050406030204" pitchFamily="18" charset="0"/>
                                            </a:rPr>
                                            <m:t>0</m:t>
                                          </m:r>
                                        </m:sub>
                                      </m:sSub>
                                    </m:e>
                                  </m:mr>
                                  <m:m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0">
                                              <a:latin typeface="Cambria Math" panose="02040503050406030204" pitchFamily="18" charset="0"/>
                                            </a:rPr>
                                            <m:t>1</m:t>
                                          </m:r>
                                        </m:sub>
                                      </m:sSub>
                                    </m:e>
                                  </m:mr>
                                </m:m>
                              </m:e>
                            </m:mr>
                            <m:mr>
                              <m:e>
                                <m:m>
                                  <m:mPr>
                                    <m:plcHide m:val="on"/>
                                    <m:mcs>
                                      <m:mc>
                                        <m:mcPr>
                                          <m:count m:val="1"/>
                                          <m:mcJc m:val="center"/>
                                        </m:mcPr>
                                      </m:mc>
                                    </m:mcs>
                                    <m:ctrlPr>
                                      <a:rPr lang="zh-TW" altLang="en-US" sz="2000" i="1">
                                        <a:latin typeface="Cambria Math" panose="02040503050406030204" pitchFamily="18" charset="0"/>
                                      </a:rPr>
                                    </m:ctrlPr>
                                  </m:mPr>
                                  <m:mr>
                                    <m:e>
                                      <m:r>
                                        <a:rPr lang="zh-TW" altLang="en-US" sz="2000" i="0">
                                          <a:latin typeface="Cambria Math" panose="02040503050406030204" pitchFamily="18" charset="0"/>
                                        </a:rPr>
                                        <m:t>⋮</m:t>
                                      </m:r>
                                    </m:e>
                                  </m:mr>
                                  <m:m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𝑝</m:t>
                                          </m:r>
                                        </m:sub>
                                      </m:sSub>
                                    </m:e>
                                  </m:mr>
                                </m:m>
                              </m:e>
                            </m:mr>
                          </m:m>
                        </m:e>
                      </m:d>
                    </m:oMath>
                  </m:oMathPara>
                </a14:m>
                <a:endParaRPr lang="zh-TW" altLang="en-US" sz="2000" dirty="0"/>
              </a:p>
            </p:txBody>
          </p:sp>
        </mc:Choice>
        <mc:Fallback>
          <p:sp>
            <p:nvSpPr>
              <p:cNvPr id="18" name="矩形 17">
                <a:extLst>
                  <a:ext uri="{FF2B5EF4-FFF2-40B4-BE49-F238E27FC236}">
                    <a16:creationId xmlns:a16="http://schemas.microsoft.com/office/drawing/2014/main" id="{58769ADA-4ECE-4C55-8824-B84126E33EB4}"/>
                  </a:ext>
                </a:extLst>
              </p:cNvPr>
              <p:cNvSpPr>
                <a:spLocks noRot="1" noChangeAspect="1" noMove="1" noResize="1" noEditPoints="1" noAdjustHandles="1" noChangeArrowheads="1" noChangeShapeType="1" noTextEdit="1"/>
              </p:cNvSpPr>
              <p:nvPr/>
            </p:nvSpPr>
            <p:spPr>
              <a:xfrm>
                <a:off x="7785169" y="5615993"/>
                <a:ext cx="1369221" cy="1242007"/>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2683E222-ED03-4689-A156-B03773B1604D}"/>
                  </a:ext>
                </a:extLst>
              </p:cNvPr>
              <p:cNvSpPr/>
              <p:nvPr/>
            </p:nvSpPr>
            <p:spPr>
              <a:xfrm>
                <a:off x="5954368" y="5605980"/>
                <a:ext cx="1615507" cy="1273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a:latin typeface="Cambria Math" panose="02040503050406030204" pitchFamily="18" charset="0"/>
                            </a:rPr>
                          </m:ctrlPr>
                        </m:sSubPr>
                        <m:e>
                          <m:bar>
                            <m:barPr>
                              <m:ctrlPr>
                                <a:rPr lang="zh-TW" altLang="en-US" sz="2000" i="1">
                                  <a:latin typeface="Cambria Math" panose="02040503050406030204" pitchFamily="18" charset="0"/>
                                </a:rPr>
                              </m:ctrlPr>
                            </m:barPr>
                            <m:e>
                              <m:r>
                                <a:rPr lang="zh-TW" altLang="en-US" sz="2000" i="1">
                                  <a:latin typeface="Cambria Math" panose="02040503050406030204" pitchFamily="18" charset="0"/>
                                </a:rPr>
                                <m:t>𝑤</m:t>
                              </m:r>
                            </m:e>
                          </m:bar>
                        </m:e>
                        <m:sub>
                          <m:r>
                            <a:rPr lang="zh-TW" altLang="en-US" sz="2000" i="1">
                              <a:latin typeface="Cambria Math" panose="02040503050406030204" pitchFamily="18" charset="0"/>
                            </a:rPr>
                            <m:t>𝑗</m:t>
                          </m:r>
                        </m:sub>
                      </m:sSub>
                      <m:r>
                        <a:rPr lang="zh-TW" altLang="en-US" sz="2000" i="0">
                          <a:latin typeface="Cambria Math" panose="02040503050406030204" pitchFamily="18" charset="0"/>
                        </a:rPr>
                        <m:t>=</m:t>
                      </m:r>
                      <m:d>
                        <m:dPr>
                          <m:ctrlPr>
                            <a:rPr lang="zh-TW" altLang="en-US" sz="2000" i="1">
                              <a:latin typeface="Cambria Math" panose="02040503050406030204" pitchFamily="18" charset="0"/>
                            </a:rPr>
                          </m:ctrlPr>
                        </m:dPr>
                        <m:e>
                          <m:m>
                            <m:mPr>
                              <m:plcHide m:val="on"/>
                              <m:mcs>
                                <m:mc>
                                  <m:mcPr>
                                    <m:count m:val="1"/>
                                    <m:mcJc m:val="center"/>
                                  </m:mcPr>
                                </m:mc>
                              </m:mcs>
                              <m:ctrlPr>
                                <a:rPr lang="zh-TW" altLang="en-US" sz="2000" i="1">
                                  <a:latin typeface="Cambria Math" panose="02040503050406030204" pitchFamily="18" charset="0"/>
                                </a:rPr>
                              </m:ctrlPr>
                            </m:mPr>
                            <m:mr>
                              <m:e>
                                <m:m>
                                  <m:mPr>
                                    <m:plcHide m:val="on"/>
                                    <m:mcs>
                                      <m:mc>
                                        <m:mcPr>
                                          <m:count m:val="1"/>
                                          <m:mcJc m:val="center"/>
                                        </m:mcPr>
                                      </m:mc>
                                    </m:mcs>
                                    <m:ctrlPr>
                                      <a:rPr lang="zh-TW" altLang="en-US" sz="2000" i="1">
                                        <a:latin typeface="Cambria Math" panose="02040503050406030204" pitchFamily="18" charset="0"/>
                                      </a:rPr>
                                    </m:ctrlPr>
                                  </m:mPr>
                                  <m:m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𝑤</m:t>
                                          </m:r>
                                        </m:e>
                                        <m:sub>
                                          <m:r>
                                            <a:rPr lang="zh-TW" altLang="en-US" sz="2000" i="1">
                                              <a:latin typeface="Cambria Math" panose="02040503050406030204" pitchFamily="18" charset="0"/>
                                            </a:rPr>
                                            <m:t>𝑗</m:t>
                                          </m:r>
                                          <m:r>
                                            <a:rPr lang="zh-TW" altLang="en-US" sz="2000" i="0">
                                              <a:latin typeface="Cambria Math" panose="02040503050406030204" pitchFamily="18" charset="0"/>
                                            </a:rPr>
                                            <m:t>0</m:t>
                                          </m:r>
                                        </m:sub>
                                      </m:sSub>
                                    </m:e>
                                  </m:mr>
                                  <m:m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𝑤</m:t>
                                          </m:r>
                                        </m:e>
                                        <m:sub>
                                          <m:r>
                                            <a:rPr lang="zh-TW" altLang="en-US" sz="2000" i="1">
                                              <a:latin typeface="Cambria Math" panose="02040503050406030204" pitchFamily="18" charset="0"/>
                                            </a:rPr>
                                            <m:t>𝑗</m:t>
                                          </m:r>
                                          <m:r>
                                            <a:rPr lang="zh-TW" altLang="en-US" sz="2000" i="0">
                                              <a:latin typeface="Cambria Math" panose="02040503050406030204" pitchFamily="18" charset="0"/>
                                            </a:rPr>
                                            <m:t>1</m:t>
                                          </m:r>
                                        </m:sub>
                                      </m:sSub>
                                    </m:e>
                                  </m:mr>
                                </m:m>
                              </m:e>
                            </m:mr>
                            <m:mr>
                              <m:e>
                                <m:m>
                                  <m:mPr>
                                    <m:plcHide m:val="on"/>
                                    <m:mcs>
                                      <m:mc>
                                        <m:mcPr>
                                          <m:count m:val="1"/>
                                          <m:mcJc m:val="center"/>
                                        </m:mcPr>
                                      </m:mc>
                                    </m:mcs>
                                    <m:ctrlPr>
                                      <a:rPr lang="zh-TW" altLang="en-US" sz="2000" i="1">
                                        <a:latin typeface="Cambria Math" panose="02040503050406030204" pitchFamily="18" charset="0"/>
                                      </a:rPr>
                                    </m:ctrlPr>
                                  </m:mPr>
                                  <m:mr>
                                    <m:e>
                                      <m:r>
                                        <a:rPr lang="zh-TW" altLang="en-US" sz="2000" i="0">
                                          <a:latin typeface="Cambria Math" panose="02040503050406030204" pitchFamily="18" charset="0"/>
                                        </a:rPr>
                                        <m:t>⋮</m:t>
                                      </m:r>
                                    </m:e>
                                  </m:mr>
                                  <m:m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𝑤</m:t>
                                          </m:r>
                                        </m:e>
                                        <m:sub>
                                          <m:r>
                                            <a:rPr lang="zh-TW" altLang="en-US" sz="2000" i="1">
                                              <a:latin typeface="Cambria Math" panose="02040503050406030204" pitchFamily="18" charset="0"/>
                                            </a:rPr>
                                            <m:t>𝑗𝑝</m:t>
                                          </m:r>
                                        </m:sub>
                                      </m:sSub>
                                    </m:e>
                                  </m:mr>
                                </m:m>
                              </m:e>
                            </m:mr>
                          </m:m>
                        </m:e>
                      </m:d>
                    </m:oMath>
                  </m:oMathPara>
                </a14:m>
                <a:endParaRPr lang="zh-TW" altLang="en-US" sz="2000" dirty="0"/>
              </a:p>
            </p:txBody>
          </p:sp>
        </mc:Choice>
        <mc:Fallback>
          <p:sp>
            <p:nvSpPr>
              <p:cNvPr id="19" name="矩形 18">
                <a:extLst>
                  <a:ext uri="{FF2B5EF4-FFF2-40B4-BE49-F238E27FC236}">
                    <a16:creationId xmlns:a16="http://schemas.microsoft.com/office/drawing/2014/main" id="{2683E222-ED03-4689-A156-B03773B1604D}"/>
                  </a:ext>
                </a:extLst>
              </p:cNvPr>
              <p:cNvSpPr>
                <a:spLocks noRot="1" noChangeAspect="1" noMove="1" noResize="1" noEditPoints="1" noAdjustHandles="1" noChangeArrowheads="1" noChangeShapeType="1" noTextEdit="1"/>
              </p:cNvSpPr>
              <p:nvPr/>
            </p:nvSpPr>
            <p:spPr>
              <a:xfrm>
                <a:off x="5954368" y="5605980"/>
                <a:ext cx="1615507" cy="1273875"/>
              </a:xfrm>
              <a:prstGeom prst="rect">
                <a:avLst/>
              </a:prstGeom>
              <a:blipFill>
                <a:blip r:embed="rId15"/>
                <a:stretch>
                  <a:fillRect/>
                </a:stretch>
              </a:blipFill>
            </p:spPr>
            <p:txBody>
              <a:bodyPr/>
              <a:lstStyle/>
              <a:p>
                <a:r>
                  <a:rPr lang="zh-TW"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7D10507-766A-4093-99A4-1D4EA3E0BF69}"/>
              </a:ext>
            </a:extLst>
          </p:cNvPr>
          <p:cNvSpPr>
            <a:spLocks noGrp="1" noChangeArrowheads="1"/>
          </p:cNvSpPr>
          <p:nvPr>
            <p:ph type="title"/>
          </p:nvPr>
        </p:nvSpPr>
        <p:spPr/>
        <p:txBody>
          <a:bodyPr/>
          <a:lstStyle/>
          <a:p>
            <a:pPr eaLnBrk="1" hangingPunct="1"/>
            <a:r>
              <a:rPr lang="en-US" altLang="zh-TW">
                <a:ea typeface="細明體" panose="02020509000000000000" pitchFamily="49" charset="-120"/>
              </a:rPr>
              <a:t>2.7	</a:t>
            </a:r>
            <a:r>
              <a:rPr lang="zh-TW" altLang="en-US">
                <a:latin typeface="細明體" panose="02020509000000000000" pitchFamily="49" charset="-120"/>
                <a:ea typeface="細明體" panose="02020509000000000000" pitchFamily="49" charset="-120"/>
              </a:rPr>
              <a:t>結語</a:t>
            </a:r>
            <a:r>
              <a:rPr lang="zh-TW" altLang="en-US"/>
              <a:t> </a:t>
            </a:r>
          </a:p>
        </p:txBody>
      </p:sp>
      <p:sp>
        <p:nvSpPr>
          <p:cNvPr id="28675" name="Rectangle 3">
            <a:extLst>
              <a:ext uri="{FF2B5EF4-FFF2-40B4-BE49-F238E27FC236}">
                <a16:creationId xmlns:a16="http://schemas.microsoft.com/office/drawing/2014/main" id="{108A011D-B097-4B6A-BA18-EEB7CE1A77F8}"/>
              </a:ext>
            </a:extLst>
          </p:cNvPr>
          <p:cNvSpPr>
            <a:spLocks noGrp="1" noChangeArrowheads="1"/>
          </p:cNvSpPr>
          <p:nvPr>
            <p:ph type="body" idx="1"/>
          </p:nvPr>
        </p:nvSpPr>
        <p:spPr/>
        <p:txBody>
          <a:bodyPr/>
          <a:lstStyle/>
          <a:p>
            <a:pPr algn="just" eaLnBrk="1" hangingPunct="1">
              <a:lnSpc>
                <a:spcPct val="90000"/>
              </a:lnSpc>
            </a:pPr>
            <a:r>
              <a:rPr lang="zh-TW" altLang="en-US" sz="2400" dirty="0">
                <a:latin typeface="細明體" panose="02020509000000000000" pitchFamily="49" charset="-120"/>
                <a:ea typeface="細明體" panose="02020509000000000000" pitchFamily="49" charset="-120"/>
              </a:rPr>
              <a:t>一個單層的感知機架構可以百分之百地將線性可分割的資料正確分類，但對於線性不可分割的資料而言，</a:t>
            </a:r>
            <a:r>
              <a:rPr lang="zh-TW" altLang="en-US" sz="2400" dirty="0">
                <a:ea typeface="細明體" panose="02020509000000000000" pitchFamily="49" charset="-120"/>
              </a:rPr>
              <a:t> </a:t>
            </a:r>
            <a:r>
              <a:rPr lang="zh-TW" altLang="en-US" sz="2400" dirty="0">
                <a:latin typeface="細明體" panose="02020509000000000000" pitchFamily="49" charset="-120"/>
                <a:ea typeface="細明體" panose="02020509000000000000" pitchFamily="49" charset="-120"/>
              </a:rPr>
              <a:t>卻無法百分之百成功辨識。</a:t>
            </a:r>
          </a:p>
          <a:p>
            <a:pPr algn="just" eaLnBrk="1" hangingPunct="1">
              <a:lnSpc>
                <a:spcPct val="90000"/>
              </a:lnSpc>
            </a:pPr>
            <a:r>
              <a:rPr lang="zh-TW" altLang="en-US" sz="2400" dirty="0">
                <a:ea typeface="細明體" panose="02020509000000000000" pitchFamily="49" charset="-120"/>
              </a:rPr>
              <a:t> </a:t>
            </a:r>
            <a:r>
              <a:rPr lang="zh-TW" altLang="en-US" sz="2400" dirty="0">
                <a:latin typeface="細明體" panose="02020509000000000000" pitchFamily="49" charset="-120"/>
                <a:ea typeface="細明體" panose="02020509000000000000" pitchFamily="49" charset="-120"/>
              </a:rPr>
              <a:t>為了達成此目地，多層的感知機架構是個變通的方法，問題是在 </a:t>
            </a:r>
            <a:r>
              <a:rPr lang="en-US" altLang="zh-TW" sz="2400" dirty="0">
                <a:ea typeface="細明體" panose="02020509000000000000" pitchFamily="49" charset="-120"/>
              </a:rPr>
              <a:t>60 </a:t>
            </a:r>
            <a:r>
              <a:rPr lang="zh-TW" altLang="en-US" sz="2400" dirty="0">
                <a:latin typeface="細明體" panose="02020509000000000000" pitchFamily="49" charset="-120"/>
                <a:ea typeface="細明體" panose="02020509000000000000" pitchFamily="49" charset="-120"/>
              </a:rPr>
              <a:t>年代的當時，並沒有一個較理想的訓練演繹法可以訓練多層的感知機，由於實際上我們遭遇到的問題通常是線性不可分割的資料，因此感知機的能力便被懷疑，導至研究的中斷。</a:t>
            </a:r>
          </a:p>
          <a:p>
            <a:pPr algn="just" eaLnBrk="1" hangingPunct="1">
              <a:lnSpc>
                <a:spcPct val="90000"/>
              </a:lnSpc>
            </a:pPr>
            <a:r>
              <a:rPr lang="zh-TW" altLang="en-US" sz="2400" dirty="0">
                <a:latin typeface="細明體" panose="02020509000000000000" pitchFamily="49" charset="-120"/>
                <a:ea typeface="細明體" panose="02020509000000000000" pitchFamily="49" charset="-120"/>
              </a:rPr>
              <a:t>直到 </a:t>
            </a:r>
            <a:r>
              <a:rPr lang="en-US" altLang="zh-TW" sz="2400">
                <a:ea typeface="細明體" panose="02020509000000000000" pitchFamily="49" charset="-120"/>
              </a:rPr>
              <a:t>80 </a:t>
            </a:r>
            <a:r>
              <a:rPr lang="zh-TW" altLang="en-US" sz="2400">
                <a:latin typeface="細明體" panose="02020509000000000000" pitchFamily="49" charset="-120"/>
                <a:ea typeface="細明體" panose="02020509000000000000" pitchFamily="49" charset="-120"/>
              </a:rPr>
              <a:t>年代</a:t>
            </a:r>
            <a:r>
              <a:rPr lang="zh-TW" altLang="en-US" sz="2400" dirty="0">
                <a:latin typeface="細明體" panose="02020509000000000000" pitchFamily="49" charset="-120"/>
                <a:ea typeface="細明體" panose="02020509000000000000" pitchFamily="49" charset="-120"/>
              </a:rPr>
              <a:t>才被發現，由於這個演繹法的出現，使得類神經網路的研究又再度蓬勃發展，我們將在下一章探討此演繹法。</a:t>
            </a:r>
            <a:r>
              <a:rPr lang="zh-TW" altLang="en-US" sz="2400" dirty="0"/>
              <a:t>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F91BD2-ABDD-4A33-B475-44B3FBC0116E}"/>
              </a:ext>
            </a:extLst>
          </p:cNvPr>
          <p:cNvSpPr>
            <a:spLocks noGrp="1"/>
          </p:cNvSpPr>
          <p:nvPr>
            <p:ph type="title"/>
          </p:nvPr>
        </p:nvSpPr>
        <p:spPr/>
        <p:txBody>
          <a:bodyPr/>
          <a:lstStyle/>
          <a:p>
            <a:r>
              <a:rPr lang="zh-TW" altLang="en-US" dirty="0"/>
              <a:t>附錄</a:t>
            </a:r>
          </a:p>
        </p:txBody>
      </p:sp>
      <p:sp>
        <p:nvSpPr>
          <p:cNvPr id="3" name="內容版面配置區 2">
            <a:extLst>
              <a:ext uri="{FF2B5EF4-FFF2-40B4-BE49-F238E27FC236}">
                <a16:creationId xmlns:a16="http://schemas.microsoft.com/office/drawing/2014/main" id="{643EF1F2-F3B2-4772-A4C5-F4EC32A33EEA}"/>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249406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85E15-1BD3-4F04-A4C6-3F36CC51B3C3}"/>
              </a:ext>
            </a:extLst>
          </p:cNvPr>
          <p:cNvSpPr>
            <a:spLocks noGrp="1"/>
          </p:cNvSpPr>
          <p:nvPr>
            <p:ph type="title"/>
          </p:nvPr>
        </p:nvSpPr>
        <p:spPr/>
        <p:txBody>
          <a:bodyPr/>
          <a:lstStyle/>
          <a:p>
            <a:r>
              <a:rPr lang="zh-TW" altLang="en-US" dirty="0"/>
              <a:t>多類別分類 </a:t>
            </a:r>
            <a:r>
              <a:rPr lang="en-US" altLang="zh-TW" dirty="0"/>
              <a:t>(1)</a:t>
            </a:r>
            <a:endParaRPr lang="zh-TW" altLang="en-US" dirty="0"/>
          </a:p>
        </p:txBody>
      </p:sp>
      <p:sp>
        <p:nvSpPr>
          <p:cNvPr id="3" name="內容版面配置區 2">
            <a:extLst>
              <a:ext uri="{FF2B5EF4-FFF2-40B4-BE49-F238E27FC236}">
                <a16:creationId xmlns:a16="http://schemas.microsoft.com/office/drawing/2014/main" id="{BB231321-54B8-4ADF-B2BD-BFF014FF799C}"/>
              </a:ext>
            </a:extLst>
          </p:cNvPr>
          <p:cNvSpPr>
            <a:spLocks noGrp="1"/>
          </p:cNvSpPr>
          <p:nvPr>
            <p:ph idx="1"/>
          </p:nvPr>
        </p:nvSpPr>
        <p:spPr/>
        <p:txBody>
          <a:bodyPr/>
          <a:lstStyle/>
          <a:p>
            <a:r>
              <a:rPr lang="zh-TW" altLang="en-US" sz="2400" dirty="0"/>
              <a:t>多類別分類問題 ：</a:t>
            </a:r>
            <a:endParaRPr lang="en-US" altLang="zh-TW" sz="2400" dirty="0"/>
          </a:p>
          <a:p>
            <a:pPr lvl="1"/>
            <a:r>
              <a:rPr lang="zh-TW" altLang="en-US" sz="2000" dirty="0"/>
              <a:t>期望輸出如何設定？</a:t>
            </a:r>
            <a:endParaRPr lang="en-US" altLang="zh-TW" sz="2000" dirty="0"/>
          </a:p>
          <a:p>
            <a:pPr lvl="1"/>
            <a:r>
              <a:rPr lang="zh-TW" altLang="en-US" sz="2000" dirty="0"/>
              <a:t>幾個感知機？</a:t>
            </a:r>
            <a:endParaRPr lang="en-US" altLang="zh-TW" sz="2000" dirty="0"/>
          </a:p>
          <a:p>
            <a:r>
              <a:rPr lang="zh-TW" altLang="en-US" sz="2400" dirty="0"/>
              <a:t>直覺方式：</a:t>
            </a:r>
            <a:r>
              <a:rPr lang="en-US" altLang="zh-TW" sz="2400" i="1" dirty="0"/>
              <a:t>M</a:t>
            </a:r>
            <a:r>
              <a:rPr lang="en-US" altLang="zh-TW" sz="2400" dirty="0"/>
              <a:t> </a:t>
            </a:r>
            <a:r>
              <a:rPr lang="zh-TW" altLang="en-US" sz="2400" dirty="0"/>
              <a:t>類別的分類問題就用 </a:t>
            </a:r>
            <a:r>
              <a:rPr lang="en-US" altLang="zh-TW" sz="2400" i="1" dirty="0"/>
              <a:t>M</a:t>
            </a:r>
            <a:r>
              <a:rPr lang="zh-TW" altLang="en-US" sz="2400" dirty="0"/>
              <a:t> 個感知機。</a:t>
            </a:r>
            <a:endParaRPr lang="en-US" altLang="zh-TW" sz="2400" dirty="0"/>
          </a:p>
          <a:p>
            <a:pPr lvl="1"/>
            <a:r>
              <a:rPr lang="zh-TW" altLang="en-US" sz="2000" dirty="0"/>
              <a:t>範例： </a:t>
            </a:r>
            <a:r>
              <a:rPr lang="en-US" altLang="zh-TW" sz="2000" i="1" dirty="0"/>
              <a:t>M</a:t>
            </a:r>
            <a:r>
              <a:rPr lang="en-US" altLang="zh-TW" sz="2000" dirty="0"/>
              <a:t> = 4 </a:t>
            </a:r>
          </a:p>
          <a:p>
            <a:pPr lvl="1"/>
            <a:r>
              <a:rPr lang="zh-TW" altLang="en-US" sz="2000" dirty="0"/>
              <a:t>就設定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1  </a:t>
            </a:r>
            <a:r>
              <a:rPr lang="en-US" altLang="zh-TW" sz="2000" dirty="0"/>
              <a:t>= 1000</a:t>
            </a:r>
            <a:r>
              <a:rPr lang="zh-TW" altLang="en-US" sz="2000" dirty="0"/>
              <a:t>，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2  </a:t>
            </a:r>
            <a:r>
              <a:rPr lang="en-US" altLang="zh-TW" sz="2000" dirty="0"/>
              <a:t>= 0100</a:t>
            </a:r>
            <a:r>
              <a:rPr lang="zh-TW" altLang="en-US" sz="2000" dirty="0"/>
              <a:t>，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3 </a:t>
            </a:r>
            <a:r>
              <a:rPr lang="en-US" altLang="zh-TW" sz="2000" dirty="0"/>
              <a:t>= 0010</a:t>
            </a:r>
            <a:r>
              <a:rPr lang="zh-TW" altLang="en-US" sz="2000" dirty="0"/>
              <a:t>，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4  </a:t>
            </a:r>
            <a:r>
              <a:rPr lang="en-US" altLang="zh-TW" sz="2000" dirty="0"/>
              <a:t>= 0001</a:t>
            </a:r>
            <a:r>
              <a:rPr lang="zh-TW" altLang="en-US" sz="2000" dirty="0"/>
              <a:t>。</a:t>
            </a:r>
            <a:endParaRPr lang="en-US" altLang="zh-TW" sz="2000" dirty="0"/>
          </a:p>
          <a:p>
            <a:endParaRPr lang="en-US" altLang="zh-TW" sz="2400" dirty="0"/>
          </a:p>
          <a:p>
            <a:r>
              <a:rPr lang="zh-TW" altLang="en-US" sz="2400" dirty="0"/>
              <a:t>此種設定方式會有未決定區域的產生：</a:t>
            </a:r>
            <a:endParaRPr lang="en-US" altLang="zh-TW" sz="2400" dirty="0"/>
          </a:p>
          <a:p>
            <a:pPr lvl="1"/>
            <a:r>
              <a:rPr lang="zh-TW" altLang="en-US" sz="2000" dirty="0"/>
              <a:t>超過一個以上的感知機同時輸出是 </a:t>
            </a:r>
            <a:r>
              <a:rPr lang="en-US" altLang="zh-TW" sz="2000" dirty="0"/>
              <a:t>1</a:t>
            </a:r>
            <a:r>
              <a:rPr lang="zh-TW" altLang="en-US" sz="2000" dirty="0"/>
              <a:t>。</a:t>
            </a:r>
            <a:endParaRPr lang="en-US" altLang="zh-TW" sz="2000" dirty="0"/>
          </a:p>
          <a:p>
            <a:pPr lvl="1"/>
            <a:r>
              <a:rPr lang="zh-TW" altLang="en-US" sz="2000" dirty="0"/>
              <a:t>沒有任何一個感知機的輸出是 </a:t>
            </a:r>
            <a:r>
              <a:rPr lang="en-US" altLang="zh-TW" sz="2000" dirty="0"/>
              <a:t>1</a:t>
            </a:r>
            <a:r>
              <a:rPr lang="zh-TW" altLang="en-US" sz="2000" dirty="0"/>
              <a:t>。</a:t>
            </a:r>
            <a:endParaRPr lang="en-US" altLang="zh-TW" sz="2000" dirty="0"/>
          </a:p>
          <a:p>
            <a:pPr lvl="1"/>
            <a:endParaRPr lang="en-US" altLang="zh-TW" sz="2000" dirty="0"/>
          </a:p>
          <a:p>
            <a:endParaRPr lang="zh-TW" altLang="en-US" dirty="0"/>
          </a:p>
        </p:txBody>
      </p:sp>
    </p:spTree>
    <p:extLst>
      <p:ext uri="{BB962C8B-B14F-4D97-AF65-F5344CB8AC3E}">
        <p14:creationId xmlns:p14="http://schemas.microsoft.com/office/powerpoint/2010/main" val="1971569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8">
            <a:extLst>
              <a:ext uri="{FF2B5EF4-FFF2-40B4-BE49-F238E27FC236}">
                <a16:creationId xmlns:a16="http://schemas.microsoft.com/office/drawing/2014/main" id="{5BFDD80B-9AE7-4646-89B3-96953E1D7375}"/>
              </a:ext>
            </a:extLst>
          </p:cNvPr>
          <p:cNvSpPr>
            <a:spLocks noGrp="1" noChangeArrowheads="1"/>
          </p:cNvSpPr>
          <p:nvPr>
            <p:ph type="title"/>
          </p:nvPr>
        </p:nvSpPr>
        <p:spPr/>
        <p:txBody>
          <a:bodyPr/>
          <a:lstStyle/>
          <a:p>
            <a:r>
              <a:rPr lang="zh-TW" altLang="en-US" dirty="0"/>
              <a:t>多類別分類 </a:t>
            </a:r>
            <a:r>
              <a:rPr lang="en-US" altLang="zh-TW" dirty="0"/>
              <a:t>(2)</a:t>
            </a:r>
          </a:p>
        </p:txBody>
      </p:sp>
      <p:pic>
        <p:nvPicPr>
          <p:cNvPr id="18436" name="Picture 4" descr="pr01">
            <a:extLst>
              <a:ext uri="{FF2B5EF4-FFF2-40B4-BE49-F238E27FC236}">
                <a16:creationId xmlns:a16="http://schemas.microsoft.com/office/drawing/2014/main" id="{414B8D6A-7F5F-4720-B7F5-4C7C778E736A}"/>
              </a:ext>
            </a:extLst>
          </p:cNvPr>
          <p:cNvPicPr>
            <a:picLocks noGrp="1" noChangeAspect="1" noChangeArrowheads="1"/>
          </p:cNvPicPr>
          <p:nvPr>
            <p:ph sz="half" idx="1"/>
          </p:nvPr>
        </p:nvPicPr>
        <p:blipFill>
          <a:blip r:embed="rId2" cstate="hqprint">
            <a:extLst>
              <a:ext uri="{28A0092B-C50C-407E-A947-70E740481C1C}">
                <a14:useLocalDpi xmlns:a14="http://schemas.microsoft.com/office/drawing/2010/main" val="0"/>
              </a:ext>
            </a:extLst>
          </a:blip>
          <a:srcRect/>
          <a:stretch>
            <a:fillRect/>
          </a:stretch>
        </p:blipFill>
        <p:spPr>
          <a:xfrm>
            <a:off x="896938" y="2530475"/>
            <a:ext cx="3157537" cy="2665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439" name="Picture 7" descr="pr02">
            <a:extLst>
              <a:ext uri="{FF2B5EF4-FFF2-40B4-BE49-F238E27FC236}">
                <a16:creationId xmlns:a16="http://schemas.microsoft.com/office/drawing/2014/main" id="{E89B9FBF-FAD3-4753-841E-055976C66DD0}"/>
              </a:ext>
            </a:extLst>
          </p:cNvPr>
          <p:cNvPicPr>
            <a:picLocks noGrp="1" noChangeAspect="1" noChangeArrowheads="1"/>
          </p:cNvPicPr>
          <p:nvPr>
            <p:ph sz="half" idx="2"/>
          </p:nvPr>
        </p:nvPicPr>
        <p:blipFill>
          <a:blip r:embed="rId3" cstate="hqprint">
            <a:extLst>
              <a:ext uri="{28A0092B-C50C-407E-A947-70E740481C1C}">
                <a14:useLocalDpi xmlns:a14="http://schemas.microsoft.com/office/drawing/2010/main" val="0"/>
              </a:ext>
            </a:extLst>
          </a:blip>
          <a:srcRect/>
          <a:stretch>
            <a:fillRect/>
          </a:stretch>
        </p:blipFill>
        <p:spPr>
          <a:xfrm>
            <a:off x="4894263" y="2227263"/>
            <a:ext cx="3546475" cy="32718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85E15-1BD3-4F04-A4C6-3F36CC51B3C3}"/>
              </a:ext>
            </a:extLst>
          </p:cNvPr>
          <p:cNvSpPr>
            <a:spLocks noGrp="1"/>
          </p:cNvSpPr>
          <p:nvPr>
            <p:ph type="title"/>
          </p:nvPr>
        </p:nvSpPr>
        <p:spPr/>
        <p:txBody>
          <a:bodyPr/>
          <a:lstStyle/>
          <a:p>
            <a:r>
              <a:rPr lang="zh-TW" altLang="en-US" dirty="0"/>
              <a:t>多類別分類 </a:t>
            </a:r>
            <a:r>
              <a:rPr lang="en-US" altLang="zh-TW" dirty="0"/>
              <a:t>(3)</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B231321-54B8-4ADF-B2BD-BFF014FF799C}"/>
                  </a:ext>
                </a:extLst>
              </p:cNvPr>
              <p:cNvSpPr>
                <a:spLocks noGrp="1"/>
              </p:cNvSpPr>
              <p:nvPr>
                <p:ph idx="1"/>
              </p:nvPr>
            </p:nvSpPr>
            <p:spPr/>
            <p:txBody>
              <a:bodyPr/>
              <a:lstStyle/>
              <a:p>
                <a:r>
                  <a:rPr lang="zh-TW" altLang="en-US" sz="2400" dirty="0"/>
                  <a:t>節省方式：</a:t>
                </a:r>
                <a:r>
                  <a:rPr lang="en-US" altLang="zh-TW" sz="2400" i="1" dirty="0"/>
                  <a:t>M</a:t>
                </a:r>
                <a:r>
                  <a:rPr lang="en-US" altLang="zh-TW" sz="2400" dirty="0"/>
                  <a:t> </a:t>
                </a:r>
                <a:r>
                  <a:rPr lang="zh-TW" altLang="en-US" sz="2400" dirty="0"/>
                  <a:t>類別的分類問題就用              個感知機。</a:t>
                </a:r>
                <a:endParaRPr lang="en-US" altLang="zh-TW" sz="2400" dirty="0"/>
              </a:p>
              <a:p>
                <a:pPr lvl="1"/>
                <a:r>
                  <a:rPr lang="zh-TW" altLang="en-US" sz="2000" dirty="0"/>
                  <a:t>範例： </a:t>
                </a:r>
                <a:r>
                  <a:rPr lang="en-US" altLang="zh-TW" sz="2000" i="1" dirty="0"/>
                  <a:t>M</a:t>
                </a:r>
                <a:r>
                  <a:rPr lang="en-US" altLang="zh-TW" sz="2000" dirty="0"/>
                  <a:t> = 4 </a:t>
                </a:r>
                <a:r>
                  <a:rPr lang="zh-TW" altLang="en-US" sz="2000" dirty="0"/>
                  <a:t>就用 </a:t>
                </a:r>
                <a14:m>
                  <m:oMath xmlns:m="http://schemas.openxmlformats.org/officeDocument/2006/math">
                    <m:func>
                      <m:funcPr>
                        <m:ctrlPr>
                          <a:rPr lang="zh-TW" altLang="zh-TW" sz="2000" i="1">
                            <a:latin typeface="Cambria Math" panose="02040503050406030204" pitchFamily="18" charset="0"/>
                          </a:rPr>
                        </m:ctrlPr>
                      </m:funcPr>
                      <m:fName>
                        <m:sSub>
                          <m:sSubPr>
                            <m:ctrlPr>
                              <a:rPr lang="zh-TW" altLang="zh-TW" sz="2000" i="1">
                                <a:latin typeface="Cambria Math" panose="02040503050406030204" pitchFamily="18" charset="0"/>
                              </a:rPr>
                            </m:ctrlPr>
                          </m:sSubPr>
                          <m:e>
                            <m:r>
                              <m:rPr>
                                <m:sty m:val="p"/>
                              </m:rPr>
                              <a:rPr lang="en-US" altLang="zh-TW" sz="2000">
                                <a:latin typeface="Cambria Math" panose="02040503050406030204" pitchFamily="18" charset="0"/>
                              </a:rPr>
                              <m:t>log</m:t>
                            </m:r>
                          </m:e>
                          <m:sub>
                            <m:r>
                              <a:rPr lang="en-US" altLang="zh-TW" sz="2000" i="1">
                                <a:latin typeface="Cambria Math" panose="02040503050406030204" pitchFamily="18" charset="0"/>
                              </a:rPr>
                              <m:t>2</m:t>
                            </m:r>
                          </m:sub>
                        </m:sSub>
                      </m:fName>
                      <m:e>
                        <m:r>
                          <a:rPr lang="en-US" altLang="zh-TW" sz="2000" b="0" i="1" smtClean="0">
                            <a:latin typeface="Cambria Math" panose="02040503050406030204" pitchFamily="18" charset="0"/>
                          </a:rPr>
                          <m:t>4=2</m:t>
                        </m:r>
                      </m:e>
                    </m:func>
                  </m:oMath>
                </a14:m>
                <a:endParaRPr lang="en-US" altLang="zh-TW" sz="2000" dirty="0"/>
              </a:p>
              <a:p>
                <a:pPr lvl="1"/>
                <a:r>
                  <a:rPr lang="zh-TW" altLang="en-US" sz="2000" dirty="0"/>
                  <a:t>設定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1  </a:t>
                </a:r>
                <a:r>
                  <a:rPr lang="en-US" altLang="zh-TW" sz="2000" dirty="0"/>
                  <a:t>= 00</a:t>
                </a:r>
                <a:r>
                  <a:rPr lang="zh-TW" altLang="en-US" sz="2000" dirty="0"/>
                  <a:t>，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2  </a:t>
                </a:r>
                <a:r>
                  <a:rPr lang="en-US" altLang="zh-TW" sz="2000" dirty="0"/>
                  <a:t>= 01</a:t>
                </a:r>
                <a:r>
                  <a:rPr lang="zh-TW" altLang="en-US" sz="2000" dirty="0"/>
                  <a:t>，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3 </a:t>
                </a:r>
                <a:r>
                  <a:rPr lang="en-US" altLang="zh-TW" sz="2000" dirty="0"/>
                  <a:t>= 10</a:t>
                </a:r>
                <a:r>
                  <a:rPr lang="zh-TW" altLang="en-US" sz="2000" dirty="0"/>
                  <a:t>，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4  </a:t>
                </a:r>
                <a:r>
                  <a:rPr lang="en-US" altLang="zh-TW" sz="2000" dirty="0"/>
                  <a:t>= 11</a:t>
                </a:r>
                <a:r>
                  <a:rPr lang="zh-TW" altLang="en-US" sz="2000" dirty="0"/>
                  <a:t>。</a:t>
                </a:r>
                <a:endParaRPr lang="en-US" altLang="zh-TW" sz="2000" dirty="0"/>
              </a:p>
              <a:p>
                <a:endParaRPr lang="en-US" altLang="zh-TW" sz="2400" dirty="0"/>
              </a:p>
              <a:p>
                <a:r>
                  <a:rPr lang="zh-TW" altLang="en-US" sz="2400" dirty="0"/>
                  <a:t>若               是整數，則此種設定方式不會有未決定區域的產生。否則，也會產生未決定區域：</a:t>
                </a:r>
                <a:endParaRPr lang="en-US" altLang="zh-TW" sz="2400" dirty="0"/>
              </a:p>
              <a:p>
                <a:pPr lvl="1"/>
                <a:r>
                  <a:rPr lang="zh-TW" altLang="en-US" sz="2000" dirty="0"/>
                  <a:t>沒有編碼到的區域是未定區域。</a:t>
                </a:r>
                <a:endParaRPr lang="en-US" altLang="zh-TW" sz="2000" dirty="0"/>
              </a:p>
              <a:p>
                <a:pPr lvl="1"/>
                <a:endParaRPr lang="en-US" altLang="zh-TW" sz="2000" dirty="0"/>
              </a:p>
              <a:p>
                <a:pPr lvl="1"/>
                <a:r>
                  <a:rPr lang="zh-TW" altLang="en-US" sz="2000" dirty="0"/>
                  <a:t>範例： </a:t>
                </a:r>
                <a:r>
                  <a:rPr lang="en-US" altLang="zh-TW" sz="2000" i="1" dirty="0"/>
                  <a:t>M</a:t>
                </a:r>
                <a:r>
                  <a:rPr lang="en-US" altLang="zh-TW" sz="2000" dirty="0"/>
                  <a:t> = 5 </a:t>
                </a:r>
                <a14:m>
                  <m:oMath xmlns:m="http://schemas.openxmlformats.org/officeDocument/2006/math">
                    <m:r>
                      <a:rPr lang="zh-TW" altLang="en-US" sz="2000" i="1">
                        <a:latin typeface="Cambria Math" panose="02040503050406030204" pitchFamily="18" charset="0"/>
                      </a:rPr>
                      <m:t>，</m:t>
                    </m:r>
                    <m:r>
                      <a:rPr lang="en-US" altLang="zh-TW" sz="2000" b="0" i="1" smtClean="0">
                        <a:latin typeface="Cambria Math" panose="02040503050406030204" pitchFamily="18" charset="0"/>
                      </a:rPr>
                      <m:t> </m:t>
                    </m:r>
                    <m:func>
                      <m:funcPr>
                        <m:ctrlPr>
                          <a:rPr lang="zh-TW" altLang="zh-TW" sz="2000" i="1">
                            <a:latin typeface="Cambria Math" panose="02040503050406030204" pitchFamily="18" charset="0"/>
                          </a:rPr>
                        </m:ctrlPr>
                      </m:funcPr>
                      <m:fName>
                        <m:sSub>
                          <m:sSubPr>
                            <m:ctrlPr>
                              <a:rPr lang="zh-TW" altLang="zh-TW" sz="2000" i="1">
                                <a:latin typeface="Cambria Math" panose="02040503050406030204" pitchFamily="18" charset="0"/>
                              </a:rPr>
                            </m:ctrlPr>
                          </m:sSubPr>
                          <m:e>
                            <m:r>
                              <m:rPr>
                                <m:sty m:val="p"/>
                              </m:rPr>
                              <a:rPr lang="en-US" altLang="zh-TW" sz="2000">
                                <a:latin typeface="Cambria Math" panose="02040503050406030204" pitchFamily="18" charset="0"/>
                              </a:rPr>
                              <m:t>log</m:t>
                            </m:r>
                          </m:e>
                          <m:sub>
                            <m:r>
                              <a:rPr lang="en-US" altLang="zh-TW" sz="2000" i="1">
                                <a:latin typeface="Cambria Math" panose="02040503050406030204" pitchFamily="18" charset="0"/>
                              </a:rPr>
                              <m:t>2</m:t>
                            </m:r>
                          </m:sub>
                        </m:sSub>
                      </m:fName>
                      <m:e>
                        <m:r>
                          <a:rPr lang="en-US" altLang="zh-TW" sz="2000" b="0" i="1" smtClean="0">
                            <a:latin typeface="Cambria Math" panose="02040503050406030204" pitchFamily="18" charset="0"/>
                          </a:rPr>
                          <m:t>5&gt;2</m:t>
                        </m:r>
                      </m:e>
                    </m:func>
                  </m:oMath>
                </a14:m>
                <a:r>
                  <a:rPr lang="en-US" altLang="zh-TW" sz="2000" dirty="0"/>
                  <a:t> </a:t>
                </a:r>
                <a:r>
                  <a:rPr lang="zh-TW" altLang="en-US" sz="2000" dirty="0"/>
                  <a:t>，就用 </a:t>
                </a:r>
                <a:r>
                  <a:rPr lang="en-US" altLang="zh-TW" sz="2000" dirty="0"/>
                  <a:t>3 </a:t>
                </a:r>
                <a:r>
                  <a:rPr lang="zh-TW" altLang="en-US" sz="2000" dirty="0"/>
                  <a:t>個感知機。</a:t>
                </a:r>
                <a:endParaRPr lang="en-US" altLang="zh-TW" sz="2000" dirty="0"/>
              </a:p>
              <a:p>
                <a:pPr lvl="1"/>
                <a:r>
                  <a:rPr lang="zh-TW" altLang="en-US" sz="2000" dirty="0"/>
                  <a:t>設定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1  </a:t>
                </a:r>
                <a:r>
                  <a:rPr lang="en-US" altLang="zh-TW" sz="2000" dirty="0"/>
                  <a:t>= 000</a:t>
                </a:r>
                <a:r>
                  <a:rPr lang="zh-TW" altLang="en-US" sz="2000" dirty="0"/>
                  <a:t>，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2  </a:t>
                </a:r>
                <a:r>
                  <a:rPr lang="en-US" altLang="zh-TW" sz="2000" dirty="0"/>
                  <a:t>= 001</a:t>
                </a:r>
                <a:r>
                  <a:rPr lang="zh-TW" altLang="en-US" sz="2000" dirty="0"/>
                  <a:t>，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3 </a:t>
                </a:r>
                <a:r>
                  <a:rPr lang="en-US" altLang="zh-TW" sz="2000" dirty="0"/>
                  <a:t>= 010</a:t>
                </a:r>
                <a:r>
                  <a:rPr lang="zh-TW" altLang="en-US" sz="2000" dirty="0"/>
                  <a:t>， </a:t>
                </a:r>
                <a:r>
                  <a:rPr lang="en-US" altLang="zh-TW" sz="2000" i="1" dirty="0">
                    <a:ea typeface="細明體" panose="02020509000000000000" pitchFamily="49" charset="-120"/>
                  </a:rPr>
                  <a:t>C</a:t>
                </a:r>
                <a:r>
                  <a:rPr lang="en-US" altLang="zh-TW" sz="2000" i="1" baseline="-30000" dirty="0">
                    <a:ea typeface="細明體" panose="02020509000000000000" pitchFamily="49" charset="-120"/>
                  </a:rPr>
                  <a:t>4  </a:t>
                </a:r>
                <a:r>
                  <a:rPr lang="en-US" altLang="zh-TW" sz="2000" dirty="0"/>
                  <a:t>= 011</a:t>
                </a:r>
                <a:r>
                  <a:rPr lang="en-US" altLang="zh-TW" sz="2000" i="1" dirty="0">
                    <a:ea typeface="細明體" panose="02020509000000000000" pitchFamily="49" charset="-120"/>
                  </a:rPr>
                  <a:t> C</a:t>
                </a:r>
                <a:r>
                  <a:rPr lang="en-US" altLang="zh-TW" sz="2000" i="1" baseline="-30000" dirty="0">
                    <a:ea typeface="細明體" panose="02020509000000000000" pitchFamily="49" charset="-120"/>
                  </a:rPr>
                  <a:t>5  </a:t>
                </a:r>
                <a:r>
                  <a:rPr lang="en-US" altLang="zh-TW" sz="2000" dirty="0"/>
                  <a:t>= 100</a:t>
                </a:r>
                <a:r>
                  <a:rPr lang="zh-TW" altLang="en-US" sz="2000" dirty="0"/>
                  <a:t>， 其餘 </a:t>
                </a:r>
                <a:r>
                  <a:rPr lang="en-US" altLang="zh-TW" sz="2000" dirty="0"/>
                  <a:t>101</a:t>
                </a:r>
                <a:r>
                  <a:rPr lang="zh-TW" altLang="en-US" sz="2000" dirty="0"/>
                  <a:t>，</a:t>
                </a:r>
                <a:r>
                  <a:rPr lang="en-US" altLang="zh-TW" sz="2000" dirty="0"/>
                  <a:t>110</a:t>
                </a:r>
                <a:r>
                  <a:rPr lang="zh-TW" altLang="en-US" sz="2000" dirty="0"/>
                  <a:t>，</a:t>
                </a:r>
                <a:r>
                  <a:rPr lang="en-US" altLang="zh-TW" sz="2000" dirty="0"/>
                  <a:t>111 </a:t>
                </a:r>
                <a:r>
                  <a:rPr lang="zh-TW" altLang="en-US" sz="2000" dirty="0"/>
                  <a:t>則是未定區域。</a:t>
                </a:r>
                <a:endParaRPr lang="en-US" altLang="zh-TW" sz="2000" dirty="0"/>
              </a:p>
              <a:p>
                <a:pPr lvl="1"/>
                <a:endParaRPr lang="en-US" altLang="zh-TW" sz="2000" dirty="0"/>
              </a:p>
              <a:p>
                <a:pPr lvl="1"/>
                <a:endParaRPr lang="en-US" altLang="zh-TW" sz="2000" dirty="0"/>
              </a:p>
              <a:p>
                <a:endParaRPr lang="zh-TW" altLang="en-US" dirty="0"/>
              </a:p>
            </p:txBody>
          </p:sp>
        </mc:Choice>
        <mc:Fallback xmlns="">
          <p:sp>
            <p:nvSpPr>
              <p:cNvPr id="3" name="內容版面配置區 2">
                <a:extLst>
                  <a:ext uri="{FF2B5EF4-FFF2-40B4-BE49-F238E27FC236}">
                    <a16:creationId xmlns:a16="http://schemas.microsoft.com/office/drawing/2014/main" id="{BB231321-54B8-4ADF-B2BD-BFF014FF799C}"/>
                  </a:ext>
                </a:extLst>
              </p:cNvPr>
              <p:cNvSpPr>
                <a:spLocks noGrp="1" noRot="1" noChangeAspect="1" noMove="1" noResize="1" noEditPoints="1" noAdjustHandles="1" noChangeArrowheads="1" noChangeShapeType="1" noTextEdit="1"/>
              </p:cNvSpPr>
              <p:nvPr>
                <p:ph idx="1"/>
              </p:nvPr>
            </p:nvSpPr>
            <p:spPr>
              <a:blipFill>
                <a:blip r:embed="rId2"/>
                <a:stretch>
                  <a:fillRect l="-1098" t="-1185" r="-1020" b="-474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2FB529A5-2543-4B61-B85E-6FB0799773BB}"/>
                  </a:ext>
                </a:extLst>
              </p:cNvPr>
              <p:cNvSpPr/>
              <p:nvPr/>
            </p:nvSpPr>
            <p:spPr>
              <a:xfrm>
                <a:off x="5724128" y="1981200"/>
                <a:ext cx="11355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TW" altLang="en-US" i="1">
                              <a:latin typeface="Cambria Math" panose="02040503050406030204" pitchFamily="18" charset="0"/>
                            </a:rPr>
                          </m:ctrlPr>
                        </m:funcPr>
                        <m:fName>
                          <m:sSub>
                            <m:sSubPr>
                              <m:ctrlPr>
                                <a:rPr lang="zh-TW" altLang="en-US" i="1">
                                  <a:latin typeface="Cambria Math" panose="02040503050406030204" pitchFamily="18" charset="0"/>
                                </a:rPr>
                              </m:ctrlPr>
                            </m:sSubPr>
                            <m:e>
                              <m:r>
                                <m:rPr>
                                  <m:sty m:val="p"/>
                                </m:rPr>
                                <a:rPr lang="zh-TW" altLang="en-US">
                                  <a:latin typeface="Cambria Math" panose="02040503050406030204" pitchFamily="18" charset="0"/>
                                </a:rPr>
                                <m:t>log</m:t>
                              </m:r>
                            </m:e>
                            <m:sub>
                              <m:r>
                                <a:rPr lang="zh-TW" altLang="en-US" i="0">
                                  <a:latin typeface="Cambria Math" panose="02040503050406030204" pitchFamily="18" charset="0"/>
                                </a:rPr>
                                <m:t>2</m:t>
                              </m:r>
                            </m:sub>
                          </m:sSub>
                        </m:fName>
                        <m:e>
                          <m:r>
                            <a:rPr lang="zh-TW" altLang="en-US" i="1">
                              <a:latin typeface="Cambria Math" panose="02040503050406030204" pitchFamily="18" charset="0"/>
                            </a:rPr>
                            <m:t>𝑀</m:t>
                          </m:r>
                        </m:e>
                      </m:func>
                    </m:oMath>
                  </m:oMathPara>
                </a14:m>
                <a:endParaRPr lang="zh-TW" altLang="en-US" dirty="0"/>
              </a:p>
            </p:txBody>
          </p:sp>
        </mc:Choice>
        <mc:Fallback xmlns="">
          <p:sp>
            <p:nvSpPr>
              <p:cNvPr id="4" name="矩形 3">
                <a:extLst>
                  <a:ext uri="{FF2B5EF4-FFF2-40B4-BE49-F238E27FC236}">
                    <a16:creationId xmlns:a16="http://schemas.microsoft.com/office/drawing/2014/main" id="{2FB529A5-2543-4B61-B85E-6FB0799773BB}"/>
                  </a:ext>
                </a:extLst>
              </p:cNvPr>
              <p:cNvSpPr>
                <a:spLocks noRot="1" noChangeAspect="1" noMove="1" noResize="1" noEditPoints="1" noAdjustHandles="1" noChangeArrowheads="1" noChangeShapeType="1" noTextEdit="1"/>
              </p:cNvSpPr>
              <p:nvPr/>
            </p:nvSpPr>
            <p:spPr>
              <a:xfrm>
                <a:off x="5724128" y="1981200"/>
                <a:ext cx="1135503" cy="461665"/>
              </a:xfrm>
              <a:prstGeom prst="rect">
                <a:avLst/>
              </a:prstGeom>
              <a:blipFill>
                <a:blip r:embed="rId3"/>
                <a:stretch>
                  <a:fillRect l="-1075" b="-184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24482D2-AF24-4729-9E6D-B9FFF07B23CE}"/>
                  </a:ext>
                </a:extLst>
              </p:cNvPr>
              <p:cNvSpPr/>
              <p:nvPr/>
            </p:nvSpPr>
            <p:spPr>
              <a:xfrm>
                <a:off x="1475656" y="3576935"/>
                <a:ext cx="11355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TW" altLang="en-US" i="1">
                              <a:latin typeface="Cambria Math" panose="02040503050406030204" pitchFamily="18" charset="0"/>
                            </a:rPr>
                          </m:ctrlPr>
                        </m:funcPr>
                        <m:fName>
                          <m:sSub>
                            <m:sSubPr>
                              <m:ctrlPr>
                                <a:rPr lang="zh-TW" altLang="en-US" i="1">
                                  <a:latin typeface="Cambria Math" panose="02040503050406030204" pitchFamily="18" charset="0"/>
                                </a:rPr>
                              </m:ctrlPr>
                            </m:sSubPr>
                            <m:e>
                              <m:r>
                                <m:rPr>
                                  <m:sty m:val="p"/>
                                </m:rPr>
                                <a:rPr lang="zh-TW" altLang="en-US">
                                  <a:latin typeface="Cambria Math" panose="02040503050406030204" pitchFamily="18" charset="0"/>
                                </a:rPr>
                                <m:t>log</m:t>
                              </m:r>
                            </m:e>
                            <m:sub>
                              <m:r>
                                <a:rPr lang="zh-TW" altLang="en-US" i="0">
                                  <a:latin typeface="Cambria Math" panose="02040503050406030204" pitchFamily="18" charset="0"/>
                                </a:rPr>
                                <m:t>2</m:t>
                              </m:r>
                            </m:sub>
                          </m:sSub>
                        </m:fName>
                        <m:e>
                          <m:r>
                            <a:rPr lang="zh-TW" altLang="en-US" i="1">
                              <a:latin typeface="Cambria Math" panose="02040503050406030204" pitchFamily="18" charset="0"/>
                            </a:rPr>
                            <m:t>𝑀</m:t>
                          </m:r>
                        </m:e>
                      </m:func>
                    </m:oMath>
                  </m:oMathPara>
                </a14:m>
                <a:endParaRPr lang="zh-TW" altLang="en-US" dirty="0"/>
              </a:p>
            </p:txBody>
          </p:sp>
        </mc:Choice>
        <mc:Fallback xmlns="">
          <p:sp>
            <p:nvSpPr>
              <p:cNvPr id="5" name="矩形 4">
                <a:extLst>
                  <a:ext uri="{FF2B5EF4-FFF2-40B4-BE49-F238E27FC236}">
                    <a16:creationId xmlns:a16="http://schemas.microsoft.com/office/drawing/2014/main" id="{024482D2-AF24-4729-9E6D-B9FFF07B23CE}"/>
                  </a:ext>
                </a:extLst>
              </p:cNvPr>
              <p:cNvSpPr>
                <a:spLocks noRot="1" noChangeAspect="1" noMove="1" noResize="1" noEditPoints="1" noAdjustHandles="1" noChangeArrowheads="1" noChangeShapeType="1" noTextEdit="1"/>
              </p:cNvSpPr>
              <p:nvPr/>
            </p:nvSpPr>
            <p:spPr>
              <a:xfrm>
                <a:off x="1475656" y="3576935"/>
                <a:ext cx="1135503" cy="461665"/>
              </a:xfrm>
              <a:prstGeom prst="rect">
                <a:avLst/>
              </a:prstGeom>
              <a:blipFill>
                <a:blip r:embed="rId4"/>
                <a:stretch>
                  <a:fillRect l="-538" b="-184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2752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E39CC57-0912-487D-937A-FD5C7A8F5F88}"/>
              </a:ext>
            </a:extLst>
          </p:cNvPr>
          <p:cNvSpPr>
            <a:spLocks noGrp="1" noChangeArrowheads="1"/>
          </p:cNvSpPr>
          <p:nvPr>
            <p:ph type="title"/>
          </p:nvPr>
        </p:nvSpPr>
        <p:spPr>
          <a:xfrm>
            <a:off x="685800" y="0"/>
            <a:ext cx="7772400" cy="1143000"/>
          </a:xfrm>
        </p:spPr>
        <p:txBody>
          <a:bodyPr/>
          <a:lstStyle/>
          <a:p>
            <a:pPr eaLnBrk="1" hangingPunct="1"/>
            <a:r>
              <a:rPr lang="en-US" altLang="zh-TW" dirty="0">
                <a:ea typeface="細明體" panose="02020509000000000000" pitchFamily="49" charset="-120"/>
              </a:rPr>
              <a:t>2.2	</a:t>
            </a:r>
            <a:r>
              <a:rPr lang="zh-TW" altLang="en-US" dirty="0">
                <a:ea typeface="細明體" panose="02020509000000000000" pitchFamily="49" charset="-120"/>
              </a:rPr>
              <a:t>感知機基本架構</a:t>
            </a:r>
            <a:r>
              <a:rPr lang="zh-TW" altLang="en-US" dirty="0"/>
              <a:t> </a:t>
            </a:r>
            <a:r>
              <a:rPr lang="en-US" altLang="zh-TW" dirty="0"/>
              <a:t>(2)</a:t>
            </a:r>
          </a:p>
        </p:txBody>
      </p:sp>
      <p:sp>
        <p:nvSpPr>
          <p:cNvPr id="5123" name="Rectangle 3">
            <a:extLst>
              <a:ext uri="{FF2B5EF4-FFF2-40B4-BE49-F238E27FC236}">
                <a16:creationId xmlns:a16="http://schemas.microsoft.com/office/drawing/2014/main" id="{6B15C67A-C912-40B8-9F76-09847E08C11D}"/>
              </a:ext>
            </a:extLst>
          </p:cNvPr>
          <p:cNvSpPr>
            <a:spLocks noGrp="1" noChangeArrowheads="1"/>
          </p:cNvSpPr>
          <p:nvPr>
            <p:ph type="body" idx="1"/>
          </p:nvPr>
        </p:nvSpPr>
        <p:spPr>
          <a:xfrm>
            <a:off x="609600" y="1066800"/>
            <a:ext cx="7772400" cy="4114800"/>
          </a:xfrm>
        </p:spPr>
        <p:txBody>
          <a:bodyPr/>
          <a:lstStyle/>
          <a:p>
            <a:pPr eaLnBrk="1" hangingPunct="1"/>
            <a:r>
              <a:rPr lang="zh-TW" altLang="en-US" sz="2400" dirty="0">
                <a:ea typeface="細明體" panose="02020509000000000000" pitchFamily="49" charset="-120"/>
              </a:rPr>
              <a:t>分類的判斷規則是：若感知機的輸出為 </a:t>
            </a:r>
            <a:r>
              <a:rPr lang="en-US" altLang="zh-TW" sz="2400" dirty="0">
                <a:ea typeface="細明體" panose="02020509000000000000" pitchFamily="49" charset="-120"/>
              </a:rPr>
              <a:t>+1</a:t>
            </a:r>
            <a:r>
              <a:rPr lang="zh-TW" altLang="en-US" sz="2400" dirty="0">
                <a:ea typeface="細明體" panose="02020509000000000000" pitchFamily="49" charset="-120"/>
              </a:rPr>
              <a:t>，則將其歸類於 </a:t>
            </a:r>
            <a:r>
              <a:rPr lang="en-US" altLang="zh-TW" sz="2400" i="1" dirty="0">
                <a:ea typeface="細明體" panose="02020509000000000000" pitchFamily="49" charset="-120"/>
              </a:rPr>
              <a:t>C</a:t>
            </a:r>
            <a:r>
              <a:rPr lang="en-US" altLang="zh-TW" sz="2400" i="1" baseline="-30000" dirty="0">
                <a:ea typeface="細明體" panose="02020509000000000000" pitchFamily="49" charset="-120"/>
              </a:rPr>
              <a:t>1 </a:t>
            </a:r>
            <a:r>
              <a:rPr lang="zh-TW" altLang="en-US" sz="2400" dirty="0">
                <a:ea typeface="細明體" panose="02020509000000000000" pitchFamily="49" charset="-120"/>
              </a:rPr>
              <a:t>群類；若感知機的輸出為 </a:t>
            </a:r>
            <a:r>
              <a:rPr lang="en-US" altLang="zh-TW" sz="2400" dirty="0">
                <a:ea typeface="細明體" panose="02020509000000000000" pitchFamily="49" charset="-120"/>
              </a:rPr>
              <a:t>-1</a:t>
            </a:r>
            <a:r>
              <a:rPr lang="zh-TW" altLang="en-US" sz="2400" dirty="0">
                <a:ea typeface="細明體" panose="02020509000000000000" pitchFamily="49" charset="-120"/>
              </a:rPr>
              <a:t>，則將其歸類於 </a:t>
            </a:r>
            <a:r>
              <a:rPr lang="en-US" altLang="zh-TW" sz="2400" i="1" dirty="0">
                <a:ea typeface="細明體" panose="02020509000000000000" pitchFamily="49" charset="-120"/>
              </a:rPr>
              <a:t>C</a:t>
            </a:r>
            <a:r>
              <a:rPr lang="en-US" altLang="zh-TW" sz="2400" i="1" baseline="-30000" dirty="0">
                <a:ea typeface="細明體" panose="02020509000000000000" pitchFamily="49" charset="-120"/>
              </a:rPr>
              <a:t>2 </a:t>
            </a:r>
            <a:r>
              <a:rPr lang="zh-TW" altLang="en-US" sz="2400" dirty="0">
                <a:ea typeface="細明體" panose="02020509000000000000" pitchFamily="49" charset="-120"/>
              </a:rPr>
              <a:t>群類。</a:t>
            </a:r>
            <a:r>
              <a:rPr lang="zh-TW" altLang="en-US" sz="2400" dirty="0"/>
              <a:t> </a:t>
            </a:r>
          </a:p>
          <a:p>
            <a:pPr eaLnBrk="1" hangingPunct="1"/>
            <a:r>
              <a:rPr lang="zh-TW" altLang="en-US" sz="2400" dirty="0">
                <a:ea typeface="細明體" panose="02020509000000000000" pitchFamily="49" charset="-120"/>
              </a:rPr>
              <a:t>判斷規則所劃分的只有兩個判斷區域，我們可以將作為分類依據的超平面定義如下：</a:t>
            </a:r>
            <a:r>
              <a:rPr lang="zh-TW" altLang="en-US" dirty="0"/>
              <a:t> </a:t>
            </a:r>
          </a:p>
        </p:txBody>
      </p:sp>
      <p:graphicFrame>
        <p:nvGraphicFramePr>
          <p:cNvPr id="5124" name="Object 4">
            <a:extLst>
              <a:ext uri="{FF2B5EF4-FFF2-40B4-BE49-F238E27FC236}">
                <a16:creationId xmlns:a16="http://schemas.microsoft.com/office/drawing/2014/main" id="{E56A829A-5FB3-468E-83F8-36383899252D}"/>
              </a:ext>
            </a:extLst>
          </p:cNvPr>
          <p:cNvGraphicFramePr>
            <a:graphicFrameLocks noChangeAspect="1"/>
          </p:cNvGraphicFramePr>
          <p:nvPr/>
        </p:nvGraphicFramePr>
        <p:xfrm>
          <a:off x="3200400" y="3124200"/>
          <a:ext cx="1473200" cy="647700"/>
        </p:xfrm>
        <a:graphic>
          <a:graphicData uri="http://schemas.openxmlformats.org/presentationml/2006/ole">
            <mc:AlternateContent xmlns:mc="http://schemas.openxmlformats.org/markup-compatibility/2006">
              <mc:Choice xmlns:v="urn:schemas-microsoft-com:vml" Requires="v">
                <p:oleObj spid="_x0000_s5147" name="Equation" r:id="rId3" imgW="1473200" imgH="647700" progId="Equation.3">
                  <p:embed/>
                </p:oleObj>
              </mc:Choice>
              <mc:Fallback>
                <p:oleObj name="Equation" r:id="rId3" imgW="1473200" imgH="647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124200"/>
                        <a:ext cx="1473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5" name="Picture 5" descr="E:\教材\類神經網路\FIG2\FIG2-2.BMP">
            <a:extLst>
              <a:ext uri="{FF2B5EF4-FFF2-40B4-BE49-F238E27FC236}">
                <a16:creationId xmlns:a16="http://schemas.microsoft.com/office/drawing/2014/main" id="{D089396B-128D-44C5-92FD-B963DE1577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023" y="3771900"/>
            <a:ext cx="313531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6">
            <a:extLst>
              <a:ext uri="{FF2B5EF4-FFF2-40B4-BE49-F238E27FC236}">
                <a16:creationId xmlns:a16="http://schemas.microsoft.com/office/drawing/2014/main" id="{78E5F3FB-B42E-48FA-817C-8B07C1CFB128}"/>
              </a:ext>
            </a:extLst>
          </p:cNvPr>
          <p:cNvSpPr txBox="1">
            <a:spLocks noChangeArrowheads="1"/>
          </p:cNvSpPr>
          <p:nvPr/>
        </p:nvSpPr>
        <p:spPr bwMode="auto">
          <a:xfrm>
            <a:off x="3016250" y="6423481"/>
            <a:ext cx="612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dirty="0">
                <a:ea typeface="細明體" panose="02020509000000000000" pitchFamily="49" charset="-120"/>
              </a:rPr>
              <a:t>圖</a:t>
            </a:r>
            <a:r>
              <a:rPr lang="en-US" altLang="zh-TW" sz="2400" dirty="0">
                <a:ea typeface="細明體" panose="02020509000000000000" pitchFamily="49" charset="-120"/>
              </a:rPr>
              <a:t>2.2</a:t>
            </a:r>
            <a:r>
              <a:rPr lang="zh-TW" altLang="en-US" sz="2400" dirty="0">
                <a:ea typeface="細明體" panose="02020509000000000000" pitchFamily="49" charset="-120"/>
              </a:rPr>
              <a:t>：一個具有二維輸入的兩群分類問題。</a:t>
            </a:r>
            <a:r>
              <a:rPr lang="zh-TW" altLang="en-US" sz="2400" dirty="0"/>
              <a:t> </a:t>
            </a:r>
          </a:p>
        </p:txBody>
      </p:sp>
      <p:sp>
        <p:nvSpPr>
          <p:cNvPr id="5127" name="Text Box 7">
            <a:extLst>
              <a:ext uri="{FF2B5EF4-FFF2-40B4-BE49-F238E27FC236}">
                <a16:creationId xmlns:a16="http://schemas.microsoft.com/office/drawing/2014/main" id="{9493DC90-E990-45D3-B77F-2E3836672C77}"/>
              </a:ext>
            </a:extLst>
          </p:cNvPr>
          <p:cNvSpPr txBox="1">
            <a:spLocks noChangeArrowheads="1"/>
          </p:cNvSpPr>
          <p:nvPr/>
        </p:nvSpPr>
        <p:spPr bwMode="auto">
          <a:xfrm>
            <a:off x="6994525" y="3165475"/>
            <a:ext cx="76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(2.2)</a:t>
            </a:r>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BEA5EC00-0DA9-439A-8E64-73059961692E}"/>
                  </a:ext>
                </a:extLst>
              </p:cNvPr>
              <p:cNvSpPr/>
              <p:nvPr/>
            </p:nvSpPr>
            <p:spPr>
              <a:xfrm>
                <a:off x="448063" y="3890788"/>
                <a:ext cx="1440587" cy="446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𝑦</m:t>
                          </m:r>
                        </m:e>
                        <m:sub>
                          <m:r>
                            <a:rPr lang="zh-TW" altLang="en-US" sz="2000" i="1">
                              <a:latin typeface="Cambria Math" panose="02040503050406030204" pitchFamily="18" charset="0"/>
                            </a:rPr>
                            <m:t>𝑗</m:t>
                          </m:r>
                        </m:sub>
                      </m:sSub>
                      <m:r>
                        <a:rPr lang="zh-TW" altLang="en-US" sz="2000" i="0">
                          <a:latin typeface="Cambria Math" panose="02040503050406030204" pitchFamily="18" charset="0"/>
                        </a:rPr>
                        <m:t>=</m:t>
                      </m:r>
                      <m:r>
                        <a:rPr lang="zh-TW" altLang="en-US" sz="2000" i="1">
                          <a:latin typeface="Cambria Math" panose="02040503050406030204" pitchFamily="18" charset="0"/>
                        </a:rPr>
                        <m:t>𝜙</m:t>
                      </m:r>
                      <m:d>
                        <m:dPr>
                          <m:ctrlPr>
                            <a:rPr lang="zh-TW" altLang="en-US" sz="2000" i="1">
                              <a:latin typeface="Cambria Math" panose="02040503050406030204" pitchFamily="18" charset="0"/>
                            </a:rPr>
                          </m:ctrlPr>
                        </m:dPr>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𝑣</m:t>
                              </m:r>
                            </m:e>
                            <m:sub>
                              <m:r>
                                <a:rPr lang="zh-TW" altLang="en-US" sz="2000" i="1">
                                  <a:latin typeface="Cambria Math" panose="02040503050406030204" pitchFamily="18" charset="0"/>
                                </a:rPr>
                                <m:t>𝑗</m:t>
                              </m:r>
                            </m:sub>
                          </m:sSub>
                        </m:e>
                      </m:d>
                    </m:oMath>
                  </m:oMathPara>
                </a14:m>
                <a:endParaRPr lang="zh-TW" altLang="en-US" sz="2000" dirty="0"/>
              </a:p>
            </p:txBody>
          </p:sp>
        </mc:Choice>
        <mc:Fallback>
          <p:sp>
            <p:nvSpPr>
              <p:cNvPr id="8" name="矩形 7">
                <a:extLst>
                  <a:ext uri="{FF2B5EF4-FFF2-40B4-BE49-F238E27FC236}">
                    <a16:creationId xmlns:a16="http://schemas.microsoft.com/office/drawing/2014/main" id="{BEA5EC00-0DA9-439A-8E64-73059961692E}"/>
                  </a:ext>
                </a:extLst>
              </p:cNvPr>
              <p:cNvSpPr>
                <a:spLocks noRot="1" noChangeAspect="1" noMove="1" noResize="1" noEditPoints="1" noAdjustHandles="1" noChangeArrowheads="1" noChangeShapeType="1" noTextEdit="1"/>
              </p:cNvSpPr>
              <p:nvPr/>
            </p:nvSpPr>
            <p:spPr>
              <a:xfrm>
                <a:off x="448063" y="3890788"/>
                <a:ext cx="1440587" cy="446917"/>
              </a:xfrm>
              <a:prstGeom prst="rect">
                <a:avLst/>
              </a:prstGeom>
              <a:blipFill>
                <a:blip r:embed="rId6"/>
                <a:stretch>
                  <a:fillRect b="-810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F7C1970C-6B08-4866-A999-A811F8C6A93A}"/>
                  </a:ext>
                </a:extLst>
              </p:cNvPr>
              <p:cNvSpPr/>
              <p:nvPr/>
            </p:nvSpPr>
            <p:spPr>
              <a:xfrm>
                <a:off x="449029" y="5339168"/>
                <a:ext cx="4055423" cy="69711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𝑣</m:t>
                          </m:r>
                        </m:e>
                        <m:sub>
                          <m:r>
                            <a:rPr lang="zh-TW" altLang="en-US" sz="2000" i="1">
                              <a:latin typeface="Cambria Math" panose="02040503050406030204" pitchFamily="18" charset="0"/>
                            </a:rPr>
                            <m:t>𝑗</m:t>
                          </m:r>
                        </m:sub>
                      </m:sSub>
                      <m:r>
                        <a:rPr lang="zh-TW" altLang="en-US" sz="2000" i="0">
                          <a:latin typeface="Cambria Math" panose="02040503050406030204" pitchFamily="18" charset="0"/>
                        </a:rPr>
                        <m:t>=</m:t>
                      </m:r>
                      <m:nary>
                        <m:naryPr>
                          <m:chr m:val="∑"/>
                          <m:limLoc m:val="subSup"/>
                          <m:ctrlPr>
                            <a:rPr lang="zh-TW" altLang="en-US" sz="2000" i="1" smtClean="0">
                              <a:latin typeface="Cambria Math" panose="02040503050406030204" pitchFamily="18" charset="0"/>
                            </a:rPr>
                          </m:ctrlPr>
                        </m:naryPr>
                        <m:sub>
                          <m:r>
                            <a:rPr lang="zh-TW" altLang="en-US" sz="2000" i="1">
                              <a:latin typeface="Cambria Math" panose="02040503050406030204" pitchFamily="18" charset="0"/>
                            </a:rPr>
                            <m:t>𝑖</m:t>
                          </m:r>
                          <m:r>
                            <a:rPr lang="zh-TW" altLang="en-US" sz="2000" i="0">
                              <a:latin typeface="Cambria Math" panose="02040503050406030204" pitchFamily="18" charset="0"/>
                            </a:rPr>
                            <m:t>=1</m:t>
                          </m:r>
                        </m:sub>
                        <m:sup>
                          <m:r>
                            <a:rPr lang="zh-TW" altLang="en-US" sz="2000" i="1">
                              <a:latin typeface="Cambria Math" panose="02040503050406030204" pitchFamily="18" charset="0"/>
                            </a:rPr>
                            <m:t>𝑝</m:t>
                          </m:r>
                        </m:sup>
                        <m:e>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𝑤</m:t>
                              </m:r>
                            </m:e>
                            <m:sub>
                              <m:r>
                                <a:rPr lang="zh-TW" altLang="en-US" sz="2000" i="1">
                                  <a:latin typeface="Cambria Math" panose="02040503050406030204" pitchFamily="18" charset="0"/>
                                </a:rPr>
                                <m:t>𝑗𝑖</m:t>
                              </m:r>
                            </m:sub>
                          </m:sSub>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𝑖</m:t>
                              </m:r>
                            </m:sub>
                          </m:sSub>
                        </m:e>
                      </m:nary>
                      <m:r>
                        <a:rPr lang="zh-TW" altLang="en-US" sz="2000" i="0">
                          <a:latin typeface="Cambria Math" panose="02040503050406030204" pitchFamily="18" charset="0"/>
                        </a:rPr>
                        <m:t>−</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𝑤</m:t>
                          </m:r>
                        </m:e>
                        <m:sub>
                          <m:r>
                            <a:rPr lang="zh-TW" altLang="en-US" sz="2000" i="1">
                              <a:latin typeface="Cambria Math" panose="02040503050406030204" pitchFamily="18" charset="0"/>
                            </a:rPr>
                            <m:t>𝑗</m:t>
                          </m:r>
                          <m:r>
                            <a:rPr lang="zh-TW" altLang="en-US" sz="2000" i="0">
                              <a:latin typeface="Cambria Math" panose="02040503050406030204" pitchFamily="18" charset="0"/>
                            </a:rPr>
                            <m:t>0</m:t>
                          </m:r>
                        </m:sub>
                      </m:sSub>
                      <m:r>
                        <a:rPr lang="zh-TW" altLang="en-US" sz="2000">
                          <a:latin typeface="Cambria Math" panose="02040503050406030204" pitchFamily="18" charset="0"/>
                        </a:rPr>
                        <m:t>=</m:t>
                      </m:r>
                      <m:sSubSup>
                        <m:sSubSupPr>
                          <m:ctrlPr>
                            <a:rPr lang="zh-TW" altLang="en-US" sz="2000" i="1">
                              <a:latin typeface="Cambria Math" panose="02040503050406030204" pitchFamily="18" charset="0"/>
                            </a:rPr>
                          </m:ctrlPr>
                        </m:sSubSupPr>
                        <m:e>
                          <m:bar>
                            <m:barPr>
                              <m:ctrlPr>
                                <a:rPr lang="zh-TW" altLang="en-US" sz="2000" i="1">
                                  <a:latin typeface="Cambria Math" panose="02040503050406030204" pitchFamily="18" charset="0"/>
                                </a:rPr>
                              </m:ctrlPr>
                            </m:barPr>
                            <m:e>
                              <m:r>
                                <a:rPr lang="zh-TW" altLang="en-US" sz="2000" i="1">
                                  <a:latin typeface="Cambria Math" panose="02040503050406030204" pitchFamily="18" charset="0"/>
                                </a:rPr>
                                <m:t>𝑤</m:t>
                              </m:r>
                            </m:e>
                          </m:bar>
                        </m:e>
                        <m:sub>
                          <m:r>
                            <a:rPr lang="zh-TW" altLang="en-US" sz="2000" i="1">
                              <a:latin typeface="Cambria Math" panose="02040503050406030204" pitchFamily="18" charset="0"/>
                            </a:rPr>
                            <m:t>𝑗</m:t>
                          </m:r>
                        </m:sub>
                        <m:sup>
                          <m:r>
                            <a:rPr lang="zh-TW" altLang="en-US" sz="2000" i="1">
                              <a:latin typeface="Cambria Math" panose="02040503050406030204" pitchFamily="18" charset="0"/>
                            </a:rPr>
                            <m:t>𝑇</m:t>
                          </m:r>
                        </m:sup>
                      </m:sSubSup>
                      <m:bar>
                        <m:barPr>
                          <m:ctrlPr>
                            <a:rPr lang="zh-TW" altLang="en-US" sz="2000" i="1">
                              <a:latin typeface="Cambria Math" panose="02040503050406030204" pitchFamily="18" charset="0"/>
                            </a:rPr>
                          </m:ctrlPr>
                        </m:barPr>
                        <m:e>
                          <m:r>
                            <a:rPr lang="zh-TW" altLang="en-US" sz="2000" i="1">
                              <a:latin typeface="Cambria Math" panose="02040503050406030204" pitchFamily="18" charset="0"/>
                            </a:rPr>
                            <m:t>𝑥</m:t>
                          </m:r>
                        </m:e>
                      </m:bar>
                      <m:r>
                        <a:rPr lang="zh-TW" altLang="en-US" sz="2000" i="0">
                          <a:latin typeface="Cambria Math" panose="02040503050406030204" pitchFamily="18" charset="0"/>
                        </a:rPr>
                        <m:t>=</m:t>
                      </m:r>
                      <m:r>
                        <a:rPr lang="en-US" altLang="zh-TW" sz="2000" b="0" i="1" smtClean="0">
                          <a:latin typeface="Cambria Math" panose="02040503050406030204" pitchFamily="18" charset="0"/>
                        </a:rPr>
                        <m:t>0</m:t>
                      </m:r>
                    </m:oMath>
                  </m:oMathPara>
                </a14:m>
                <a:endParaRPr lang="zh-TW" altLang="en-US" sz="2000" dirty="0"/>
              </a:p>
            </p:txBody>
          </p:sp>
        </mc:Choice>
        <mc:Fallback>
          <p:sp>
            <p:nvSpPr>
              <p:cNvPr id="9" name="矩形 8">
                <a:extLst>
                  <a:ext uri="{FF2B5EF4-FFF2-40B4-BE49-F238E27FC236}">
                    <a16:creationId xmlns:a16="http://schemas.microsoft.com/office/drawing/2014/main" id="{F7C1970C-6B08-4866-A999-A811F8C6A93A}"/>
                  </a:ext>
                </a:extLst>
              </p:cNvPr>
              <p:cNvSpPr>
                <a:spLocks noRot="1" noChangeAspect="1" noMove="1" noResize="1" noEditPoints="1" noAdjustHandles="1" noChangeArrowheads="1" noChangeShapeType="1" noTextEdit="1"/>
              </p:cNvSpPr>
              <p:nvPr/>
            </p:nvSpPr>
            <p:spPr>
              <a:xfrm>
                <a:off x="449029" y="5339168"/>
                <a:ext cx="4055423" cy="69711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27DCEEA1-7BDD-4730-B388-F31E4391E737}"/>
                  </a:ext>
                </a:extLst>
              </p:cNvPr>
              <p:cNvSpPr/>
              <p:nvPr/>
            </p:nvSpPr>
            <p:spPr>
              <a:xfrm>
                <a:off x="399075" y="4436387"/>
                <a:ext cx="3011850" cy="8917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000" i="1">
                          <a:latin typeface="Cambria Math" panose="02040503050406030204" pitchFamily="18" charset="0"/>
                        </a:rPr>
                        <m:t>𝜙</m:t>
                      </m:r>
                      <m:r>
                        <a:rPr lang="zh-TW" altLang="en-US" sz="2000" i="0">
                          <a:latin typeface="Cambria Math" panose="02040503050406030204" pitchFamily="18" charset="0"/>
                        </a:rPr>
                        <m:t>(</m:t>
                      </m:r>
                      <m:r>
                        <a:rPr lang="zh-TW" altLang="en-US" sz="2000" i="1">
                          <a:latin typeface="Cambria Math" panose="02040503050406030204" pitchFamily="18" charset="0"/>
                        </a:rPr>
                        <m:t>𝑣</m:t>
                      </m:r>
                      <m:r>
                        <a:rPr lang="zh-TW" altLang="en-US" sz="2000" i="0">
                          <a:latin typeface="Cambria Math" panose="02040503050406030204" pitchFamily="18" charset="0"/>
                        </a:rPr>
                        <m:t>)=</m:t>
                      </m:r>
                      <m:d>
                        <m:dPr>
                          <m:begChr m:val="{"/>
                          <m:endChr m:val=""/>
                          <m:ctrlPr>
                            <a:rPr lang="zh-TW" altLang="en-US" sz="2000" i="1">
                              <a:latin typeface="Cambria Math" panose="02040503050406030204" pitchFamily="18" charset="0"/>
                            </a:rPr>
                          </m:ctrlPr>
                        </m:dPr>
                        <m:e>
                          <m:m>
                            <m:mPr>
                              <m:plcHide m:val="on"/>
                              <m:mcs>
                                <m:mc>
                                  <m:mcPr>
                                    <m:count m:val="2"/>
                                    <m:mcJc m:val="center"/>
                                  </m:mcPr>
                                </m:mc>
                              </m:mcs>
                              <m:ctrlPr>
                                <a:rPr lang="zh-TW" altLang="en-US" sz="2000" i="1">
                                  <a:latin typeface="Cambria Math" panose="02040503050406030204" pitchFamily="18" charset="0"/>
                                </a:rPr>
                              </m:ctrlPr>
                            </m:mPr>
                            <m:mr>
                              <m:e>
                                <m:r>
                                  <a:rPr lang="zh-TW" altLang="en-US" sz="2000" i="0">
                                    <a:latin typeface="Cambria Math" panose="02040503050406030204" pitchFamily="18" charset="0"/>
                                  </a:rPr>
                                  <m:t>+1</m:t>
                                </m:r>
                              </m:e>
                              <m:e>
                                <m:r>
                                  <a:rPr lang="zh-TW" altLang="en-US" sz="2000" i="1">
                                    <a:latin typeface="Cambria Math" panose="02040503050406030204" pitchFamily="18" charset="0"/>
                                  </a:rPr>
                                  <m:t>𝑖𝑓</m:t>
                                </m:r>
                                <m:r>
                                  <a:rPr lang="zh-TW" altLang="en-US" sz="2000" i="0">
                                    <a:latin typeface="Cambria Math" panose="02040503050406030204" pitchFamily="18" charset="0"/>
                                  </a:rPr>
                                  <m:t>  </m:t>
                                </m:r>
                                <m:r>
                                  <a:rPr lang="zh-TW" altLang="en-US" sz="2000" i="1">
                                    <a:latin typeface="Cambria Math" panose="02040503050406030204" pitchFamily="18" charset="0"/>
                                  </a:rPr>
                                  <m:t>𝑣</m:t>
                                </m:r>
                                <m:r>
                                  <a:rPr lang="zh-TW" altLang="en-US" sz="2000" i="0">
                                    <a:latin typeface="Cambria Math" panose="02040503050406030204" pitchFamily="18" charset="0"/>
                                  </a:rPr>
                                  <m:t>≥0</m:t>
                                </m:r>
                              </m:e>
                            </m:mr>
                            <m:mr>
                              <m:e>
                                <m:r>
                                  <a:rPr lang="zh-TW" altLang="en-US" sz="2000" i="0">
                                    <a:latin typeface="Cambria Math" panose="02040503050406030204" pitchFamily="18" charset="0"/>
                                  </a:rPr>
                                  <m:t>−1</m:t>
                                </m:r>
                              </m:e>
                              <m:e>
                                <m:r>
                                  <a:rPr lang="zh-TW" altLang="en-US" sz="2000" i="1">
                                    <a:latin typeface="Cambria Math" panose="02040503050406030204" pitchFamily="18" charset="0"/>
                                  </a:rPr>
                                  <m:t>𝑖𝑓</m:t>
                                </m:r>
                                <m:r>
                                  <a:rPr lang="zh-TW" altLang="en-US" sz="2000" i="0">
                                    <a:latin typeface="Cambria Math" panose="02040503050406030204" pitchFamily="18" charset="0"/>
                                  </a:rPr>
                                  <m:t>  </m:t>
                                </m:r>
                                <m:r>
                                  <a:rPr lang="zh-TW" altLang="en-US" sz="2000" i="1">
                                    <a:latin typeface="Cambria Math" panose="02040503050406030204" pitchFamily="18" charset="0"/>
                                  </a:rPr>
                                  <m:t>𝑣</m:t>
                                </m:r>
                                <m:r>
                                  <a:rPr lang="zh-TW" altLang="en-US" sz="2000" i="0">
                                    <a:latin typeface="Cambria Math" panose="02040503050406030204" pitchFamily="18" charset="0"/>
                                  </a:rPr>
                                  <m:t>&lt;0</m:t>
                                </m:r>
                              </m:e>
                            </m:mr>
                          </m:m>
                        </m:e>
                      </m:d>
                    </m:oMath>
                  </m:oMathPara>
                </a14:m>
                <a:endParaRPr lang="zh-TW" altLang="en-US" sz="2000" dirty="0"/>
              </a:p>
            </p:txBody>
          </p:sp>
        </mc:Choice>
        <mc:Fallback>
          <p:sp>
            <p:nvSpPr>
              <p:cNvPr id="10" name="矩形 9">
                <a:extLst>
                  <a:ext uri="{FF2B5EF4-FFF2-40B4-BE49-F238E27FC236}">
                    <a16:creationId xmlns:a16="http://schemas.microsoft.com/office/drawing/2014/main" id="{27DCEEA1-7BDD-4730-B388-F31E4391E737}"/>
                  </a:ext>
                </a:extLst>
              </p:cNvPr>
              <p:cNvSpPr>
                <a:spLocks noRot="1" noChangeAspect="1" noMove="1" noResize="1" noEditPoints="1" noAdjustHandles="1" noChangeArrowheads="1" noChangeShapeType="1" noTextEdit="1"/>
              </p:cNvSpPr>
              <p:nvPr/>
            </p:nvSpPr>
            <p:spPr>
              <a:xfrm>
                <a:off x="399075" y="4436387"/>
                <a:ext cx="3011850" cy="891719"/>
              </a:xfrm>
              <a:prstGeom prst="rect">
                <a:avLst/>
              </a:prstGeom>
              <a:blipFill>
                <a:blip r:embed="rId8"/>
                <a:stretch>
                  <a:fillRect/>
                </a:stretch>
              </a:blipFill>
            </p:spPr>
            <p:txBody>
              <a:bodyPr/>
              <a:lstStyle/>
              <a:p>
                <a:r>
                  <a:rPr lang="zh-TW"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17C0814-075D-4856-9C37-2D44DFDCA840}"/>
              </a:ext>
            </a:extLst>
          </p:cNvPr>
          <p:cNvSpPr>
            <a:spLocks noGrp="1" noChangeArrowheads="1"/>
          </p:cNvSpPr>
          <p:nvPr>
            <p:ph type="title"/>
          </p:nvPr>
        </p:nvSpPr>
        <p:spPr>
          <a:xfrm>
            <a:off x="609600" y="0"/>
            <a:ext cx="7772400" cy="762000"/>
          </a:xfrm>
        </p:spPr>
        <p:txBody>
          <a:bodyPr/>
          <a:lstStyle/>
          <a:p>
            <a:pPr eaLnBrk="1" hangingPunct="1"/>
            <a:r>
              <a:rPr lang="en-US" altLang="zh-TW">
                <a:ea typeface="細明體" panose="02020509000000000000" pitchFamily="49" charset="-120"/>
              </a:rPr>
              <a:t>2.3	</a:t>
            </a:r>
            <a:r>
              <a:rPr lang="zh-TW" altLang="en-US">
                <a:ea typeface="細明體" panose="02020509000000000000" pitchFamily="49" charset="-120"/>
              </a:rPr>
              <a:t>感知機收斂定理</a:t>
            </a:r>
            <a:r>
              <a:rPr lang="zh-TW" altLang="en-US"/>
              <a:t> </a:t>
            </a:r>
            <a:r>
              <a:rPr lang="en-US" altLang="zh-TW"/>
              <a:t>(1)</a:t>
            </a:r>
          </a:p>
        </p:txBody>
      </p:sp>
      <p:sp>
        <p:nvSpPr>
          <p:cNvPr id="6147" name="Rectangle 3">
            <a:extLst>
              <a:ext uri="{FF2B5EF4-FFF2-40B4-BE49-F238E27FC236}">
                <a16:creationId xmlns:a16="http://schemas.microsoft.com/office/drawing/2014/main" id="{C3FB179E-ECD7-4852-9699-925FC1CED483}"/>
              </a:ext>
            </a:extLst>
          </p:cNvPr>
          <p:cNvSpPr>
            <a:spLocks noGrp="1" noChangeArrowheads="1"/>
          </p:cNvSpPr>
          <p:nvPr>
            <p:ph type="body" idx="1"/>
          </p:nvPr>
        </p:nvSpPr>
        <p:spPr>
          <a:xfrm>
            <a:off x="609600" y="762000"/>
            <a:ext cx="7772400" cy="4114800"/>
          </a:xfrm>
        </p:spPr>
        <p:txBody>
          <a:bodyPr/>
          <a:lstStyle/>
          <a:p>
            <a:pPr algn="just" eaLnBrk="1" hangingPunct="1">
              <a:lnSpc>
                <a:spcPct val="90000"/>
              </a:lnSpc>
            </a:pPr>
            <a:r>
              <a:rPr lang="zh-TW" altLang="en-US" sz="2000" b="1" dirty="0">
                <a:ea typeface="細明體" panose="02020509000000000000" pitchFamily="49" charset="-120"/>
              </a:rPr>
              <a:t>步驟一：網路初始化</a:t>
            </a:r>
          </a:p>
          <a:p>
            <a:pPr algn="just" eaLnBrk="1" hangingPunct="1">
              <a:lnSpc>
                <a:spcPct val="90000"/>
              </a:lnSpc>
              <a:buFontTx/>
              <a:buNone/>
            </a:pPr>
            <a:r>
              <a:rPr lang="zh-TW" altLang="en-US" sz="2000" dirty="0">
                <a:ea typeface="細明體" panose="02020509000000000000" pitchFamily="49" charset="-120"/>
              </a:rPr>
              <a:t>             以隨機的方式來產生亂數，令 </a:t>
            </a:r>
            <a:r>
              <a:rPr lang="en-US" altLang="zh-TW" sz="2000" i="1" u="sng" dirty="0">
                <a:ea typeface="細明體" panose="02020509000000000000" pitchFamily="49" charset="-120"/>
              </a:rPr>
              <a:t>w</a:t>
            </a:r>
            <a:r>
              <a:rPr lang="en-US" altLang="zh-TW" sz="2000" dirty="0">
                <a:ea typeface="細明體" panose="02020509000000000000" pitchFamily="49" charset="-120"/>
              </a:rPr>
              <a:t>(0) </a:t>
            </a:r>
            <a:r>
              <a:rPr lang="zh-TW" altLang="en-US" sz="2000" dirty="0">
                <a:ea typeface="細明體" panose="02020509000000000000" pitchFamily="49" charset="-120"/>
              </a:rPr>
              <a:t>為很小的實數，並且將學習循環 </a:t>
            </a:r>
            <a:r>
              <a:rPr lang="en-US" altLang="zh-TW" sz="2000" i="1" dirty="0">
                <a:ea typeface="細明體" panose="02020509000000000000" pitchFamily="49" charset="-120"/>
              </a:rPr>
              <a:t>n </a:t>
            </a:r>
            <a:r>
              <a:rPr lang="zh-TW" altLang="en-US" sz="2000" dirty="0">
                <a:ea typeface="細明體" panose="02020509000000000000" pitchFamily="49" charset="-120"/>
              </a:rPr>
              <a:t>設定為 </a:t>
            </a:r>
            <a:r>
              <a:rPr lang="en-US" altLang="zh-TW" sz="2000" dirty="0">
                <a:ea typeface="細明體" panose="02020509000000000000" pitchFamily="49" charset="-120"/>
              </a:rPr>
              <a:t>1</a:t>
            </a:r>
            <a:r>
              <a:rPr lang="zh-TW" altLang="en-US" sz="2000" dirty="0">
                <a:ea typeface="細明體" panose="02020509000000000000" pitchFamily="49" charset="-120"/>
              </a:rPr>
              <a:t>。</a:t>
            </a:r>
            <a:r>
              <a:rPr lang="zh-TW" altLang="en-US" sz="2000" dirty="0"/>
              <a:t> </a:t>
            </a:r>
          </a:p>
          <a:p>
            <a:pPr algn="just" eaLnBrk="1" hangingPunct="1">
              <a:lnSpc>
                <a:spcPct val="90000"/>
              </a:lnSpc>
            </a:pPr>
            <a:r>
              <a:rPr lang="zh-TW" altLang="en-US" sz="2000" b="1" dirty="0">
                <a:ea typeface="細明體" panose="02020509000000000000" pitchFamily="49" charset="-120"/>
              </a:rPr>
              <a:t>步驟二：計算網路輸出值</a:t>
            </a:r>
            <a:endParaRPr lang="zh-TW" altLang="en-US" sz="2000" b="1" dirty="0">
              <a:ea typeface="華康中楷體" charset="-120"/>
            </a:endParaRPr>
          </a:p>
          <a:p>
            <a:pPr eaLnBrk="1" hangingPunct="1">
              <a:lnSpc>
                <a:spcPct val="90000"/>
              </a:lnSpc>
              <a:buFontTx/>
              <a:buNone/>
            </a:pPr>
            <a:r>
              <a:rPr lang="zh-TW" altLang="en-US" sz="2000" dirty="0">
                <a:ea typeface="細明體" panose="02020509000000000000" pitchFamily="49" charset="-120"/>
              </a:rPr>
              <a:t>            在第 </a:t>
            </a:r>
            <a:r>
              <a:rPr lang="en-US" altLang="zh-TW" sz="2000" i="1" dirty="0">
                <a:ea typeface="細明體" panose="02020509000000000000" pitchFamily="49" charset="-120"/>
              </a:rPr>
              <a:t>n </a:t>
            </a:r>
            <a:r>
              <a:rPr lang="zh-TW" altLang="en-US" sz="2000" dirty="0">
                <a:ea typeface="細明體" panose="02020509000000000000" pitchFamily="49" charset="-120"/>
              </a:rPr>
              <a:t>次學習循環時，呈現輸入向量  </a:t>
            </a:r>
            <a:r>
              <a:rPr lang="en-US" altLang="zh-TW" sz="2000" i="1" u="sng" dirty="0">
                <a:ea typeface="細明體" panose="02020509000000000000" pitchFamily="49" charset="-120"/>
              </a:rPr>
              <a:t>x</a:t>
            </a:r>
            <a:r>
              <a:rPr lang="en-US" altLang="zh-TW" sz="2000" dirty="0">
                <a:ea typeface="細明體" panose="02020509000000000000" pitchFamily="49" charset="-120"/>
              </a:rPr>
              <a:t>(</a:t>
            </a:r>
            <a:r>
              <a:rPr lang="en-US" altLang="zh-TW" sz="2000" i="1" dirty="0">
                <a:ea typeface="細明體" panose="02020509000000000000" pitchFamily="49" charset="-120"/>
              </a:rPr>
              <a:t>n</a:t>
            </a:r>
            <a:r>
              <a:rPr lang="en-US" altLang="zh-TW" sz="2000" dirty="0">
                <a:ea typeface="細明體" panose="02020509000000000000" pitchFamily="49" charset="-120"/>
              </a:rPr>
              <a:t>)</a:t>
            </a:r>
            <a:r>
              <a:rPr lang="zh-TW" altLang="en-US" sz="2000" dirty="0">
                <a:ea typeface="細明體" panose="02020509000000000000" pitchFamily="49" charset="-120"/>
              </a:rPr>
              <a:t>，此時類神經元的輸出為：</a:t>
            </a:r>
          </a:p>
          <a:p>
            <a:pPr eaLnBrk="1" hangingPunct="1">
              <a:lnSpc>
                <a:spcPct val="90000"/>
              </a:lnSpc>
              <a:buFontTx/>
              <a:buNone/>
            </a:pPr>
            <a:endParaRPr lang="zh-TW" altLang="en-US" sz="2000" dirty="0"/>
          </a:p>
          <a:p>
            <a:pPr eaLnBrk="1" hangingPunct="1">
              <a:lnSpc>
                <a:spcPct val="90000"/>
              </a:lnSpc>
              <a:buFontTx/>
              <a:buNone/>
            </a:pPr>
            <a:endParaRPr lang="zh-TW" altLang="en-US" sz="2000" dirty="0"/>
          </a:p>
          <a:p>
            <a:pPr eaLnBrk="1" hangingPunct="1">
              <a:lnSpc>
                <a:spcPct val="90000"/>
              </a:lnSpc>
              <a:buFontTx/>
              <a:buNone/>
            </a:pPr>
            <a:endParaRPr lang="zh-TW" altLang="en-US" sz="2000" dirty="0"/>
          </a:p>
          <a:p>
            <a:pPr eaLnBrk="1" hangingPunct="1">
              <a:lnSpc>
                <a:spcPct val="90000"/>
              </a:lnSpc>
              <a:buFontTx/>
              <a:buNone/>
            </a:pPr>
            <a:r>
              <a:rPr lang="zh-TW" altLang="en-US" sz="2000" dirty="0"/>
              <a:t> </a:t>
            </a:r>
          </a:p>
          <a:p>
            <a:pPr algn="just" eaLnBrk="1" hangingPunct="1">
              <a:lnSpc>
                <a:spcPct val="90000"/>
              </a:lnSpc>
            </a:pPr>
            <a:r>
              <a:rPr lang="zh-TW" altLang="en-US" sz="2000" b="1" dirty="0">
                <a:ea typeface="細明體" panose="02020509000000000000" pitchFamily="49" charset="-120"/>
              </a:rPr>
              <a:t>步驟三：調整鍵結值向量</a:t>
            </a:r>
            <a:endParaRPr lang="zh-TW" altLang="en-US" sz="2000" dirty="0">
              <a:ea typeface="細明體" panose="02020509000000000000" pitchFamily="49" charset="-120"/>
            </a:endParaRPr>
          </a:p>
          <a:p>
            <a:pPr eaLnBrk="1" hangingPunct="1">
              <a:lnSpc>
                <a:spcPct val="90000"/>
              </a:lnSpc>
            </a:pPr>
            <a:endParaRPr lang="zh-TW" altLang="en-US" sz="2000" dirty="0">
              <a:ea typeface="細明體" panose="02020509000000000000" pitchFamily="49" charset="-120"/>
            </a:endParaRPr>
          </a:p>
          <a:p>
            <a:pPr eaLnBrk="1" hangingPunct="1">
              <a:lnSpc>
                <a:spcPct val="90000"/>
              </a:lnSpc>
            </a:pPr>
            <a:r>
              <a:rPr lang="zh-TW" altLang="en-US" sz="2000" dirty="0"/>
              <a:t> </a:t>
            </a:r>
          </a:p>
          <a:p>
            <a:pPr eaLnBrk="1" hangingPunct="1">
              <a:lnSpc>
                <a:spcPct val="90000"/>
              </a:lnSpc>
            </a:pPr>
            <a:endParaRPr lang="zh-TW" altLang="en-US" sz="2000" dirty="0"/>
          </a:p>
          <a:p>
            <a:pPr algn="just" eaLnBrk="1" hangingPunct="1">
              <a:lnSpc>
                <a:spcPct val="90000"/>
              </a:lnSpc>
            </a:pPr>
            <a:endParaRPr lang="zh-TW" altLang="en-US" sz="2000" b="1" dirty="0">
              <a:ea typeface="細明體" panose="02020509000000000000" pitchFamily="49" charset="-120"/>
            </a:endParaRPr>
          </a:p>
          <a:p>
            <a:pPr algn="just" eaLnBrk="1" hangingPunct="1">
              <a:lnSpc>
                <a:spcPct val="90000"/>
              </a:lnSpc>
            </a:pPr>
            <a:r>
              <a:rPr lang="zh-TW" altLang="en-US" sz="2000" b="1" dirty="0">
                <a:ea typeface="細明體" panose="02020509000000000000" pitchFamily="49" charset="-120"/>
              </a:rPr>
              <a:t>步驟四：</a:t>
            </a:r>
            <a:endParaRPr lang="zh-TW" altLang="en-US" sz="2000" b="1" dirty="0">
              <a:ea typeface="華康中楷體" charset="-120"/>
            </a:endParaRPr>
          </a:p>
          <a:p>
            <a:pPr algn="just" eaLnBrk="1" hangingPunct="1">
              <a:lnSpc>
                <a:spcPct val="90000"/>
              </a:lnSpc>
              <a:buFontTx/>
              <a:buNone/>
            </a:pPr>
            <a:r>
              <a:rPr lang="zh-TW" altLang="en-US" sz="2000" dirty="0">
                <a:ea typeface="細明體" panose="02020509000000000000" pitchFamily="49" charset="-120"/>
              </a:rPr>
              <a:t>            將學習循環 </a:t>
            </a:r>
            <a:r>
              <a:rPr lang="en-US" altLang="zh-TW" sz="2000" i="1" dirty="0">
                <a:ea typeface="細明體" panose="02020509000000000000" pitchFamily="49" charset="-120"/>
              </a:rPr>
              <a:t>n </a:t>
            </a:r>
            <a:r>
              <a:rPr lang="zh-TW" altLang="en-US" sz="2000" dirty="0">
                <a:ea typeface="細明體" panose="02020509000000000000" pitchFamily="49" charset="-120"/>
              </a:rPr>
              <a:t>加 </a:t>
            </a:r>
            <a:r>
              <a:rPr lang="en-US" altLang="zh-TW" sz="2000" dirty="0">
                <a:ea typeface="細明體" panose="02020509000000000000" pitchFamily="49" charset="-120"/>
              </a:rPr>
              <a:t>1</a:t>
            </a:r>
            <a:r>
              <a:rPr lang="zh-TW" altLang="en-US" sz="2000" dirty="0">
                <a:ea typeface="細明體" panose="02020509000000000000" pitchFamily="49" charset="-120"/>
              </a:rPr>
              <a:t>；回到步驟二。</a:t>
            </a:r>
            <a:r>
              <a:rPr lang="zh-TW" altLang="en-US" sz="2000" dirty="0"/>
              <a:t> </a:t>
            </a:r>
          </a:p>
        </p:txBody>
      </p:sp>
      <p:graphicFrame>
        <p:nvGraphicFramePr>
          <p:cNvPr id="6148" name="Object 6">
            <a:extLst>
              <a:ext uri="{FF2B5EF4-FFF2-40B4-BE49-F238E27FC236}">
                <a16:creationId xmlns:a16="http://schemas.microsoft.com/office/drawing/2014/main" id="{7CF3C786-FEE0-4D49-B1F1-E4B9B931B5F8}"/>
              </a:ext>
            </a:extLst>
          </p:cNvPr>
          <p:cNvGraphicFramePr>
            <a:graphicFrameLocks noChangeAspect="1"/>
          </p:cNvGraphicFramePr>
          <p:nvPr/>
        </p:nvGraphicFramePr>
        <p:xfrm>
          <a:off x="1371600" y="4343400"/>
          <a:ext cx="6057900" cy="1447800"/>
        </p:xfrm>
        <a:graphic>
          <a:graphicData uri="http://schemas.openxmlformats.org/presentationml/2006/ole">
            <mc:AlternateContent xmlns:mc="http://schemas.openxmlformats.org/markup-compatibility/2006">
              <mc:Choice xmlns:v="urn:schemas-microsoft-com:vml" Requires="v">
                <p:oleObj spid="_x0000_s6214" name="Equation" r:id="rId3" imgW="6057900" imgH="1447800" progId="Equation.3">
                  <p:embed/>
                </p:oleObj>
              </mc:Choice>
              <mc:Fallback>
                <p:oleObj name="Equation" r:id="rId3" imgW="6057900" imgH="1447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343400"/>
                        <a:ext cx="60579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Text Box 7">
            <a:extLst>
              <a:ext uri="{FF2B5EF4-FFF2-40B4-BE49-F238E27FC236}">
                <a16:creationId xmlns:a16="http://schemas.microsoft.com/office/drawing/2014/main" id="{1050770F-46FC-45D1-A396-26AE3710EAA7}"/>
              </a:ext>
            </a:extLst>
          </p:cNvPr>
          <p:cNvSpPr txBox="1">
            <a:spLocks noChangeArrowheads="1"/>
          </p:cNvSpPr>
          <p:nvPr/>
        </p:nvSpPr>
        <p:spPr bwMode="auto">
          <a:xfrm>
            <a:off x="7680325" y="4765675"/>
            <a:ext cx="92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(2.11)</a:t>
            </a:r>
          </a:p>
        </p:txBody>
      </p:sp>
      <p:sp>
        <p:nvSpPr>
          <p:cNvPr id="6150" name="Rectangle 9">
            <a:extLst>
              <a:ext uri="{FF2B5EF4-FFF2-40B4-BE49-F238E27FC236}">
                <a16:creationId xmlns:a16="http://schemas.microsoft.com/office/drawing/2014/main" id="{CDC93FA8-8717-4FE2-AB46-59FE2C972D00}"/>
              </a:ext>
            </a:extLst>
          </p:cNvPr>
          <p:cNvSpPr>
            <a:spLocks noChangeArrowheads="1"/>
          </p:cNvSpPr>
          <p:nvPr/>
        </p:nvSpPr>
        <p:spPr bwMode="auto">
          <a:xfrm>
            <a:off x="39195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151" name="Object 8">
            <a:extLst>
              <a:ext uri="{FF2B5EF4-FFF2-40B4-BE49-F238E27FC236}">
                <a16:creationId xmlns:a16="http://schemas.microsoft.com/office/drawing/2014/main" id="{6537C721-F3D2-4283-8F1D-E518C537AA85}"/>
              </a:ext>
            </a:extLst>
          </p:cNvPr>
          <p:cNvGraphicFramePr>
            <a:graphicFrameLocks noChangeAspect="1"/>
          </p:cNvGraphicFramePr>
          <p:nvPr/>
        </p:nvGraphicFramePr>
        <p:xfrm>
          <a:off x="1981200" y="2514600"/>
          <a:ext cx="2057400" cy="374650"/>
        </p:xfrm>
        <a:graphic>
          <a:graphicData uri="http://schemas.openxmlformats.org/presentationml/2006/ole">
            <mc:AlternateContent xmlns:mc="http://schemas.openxmlformats.org/markup-compatibility/2006">
              <mc:Choice xmlns:v="urn:schemas-microsoft-com:vml" Requires="v">
                <p:oleObj spid="_x0000_s6215" r:id="rId5" imgW="1308100" imgH="241300" progId="Equation.3">
                  <p:embed/>
                </p:oleObj>
              </mc:Choice>
              <mc:Fallback>
                <p:oleObj r:id="rId5" imgW="1308100" imgH="241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2514600"/>
                        <a:ext cx="20574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Rectangle 11">
            <a:extLst>
              <a:ext uri="{FF2B5EF4-FFF2-40B4-BE49-F238E27FC236}">
                <a16:creationId xmlns:a16="http://schemas.microsoft.com/office/drawing/2014/main" id="{BFE1A0A4-A5CE-43C5-997D-9C028C1D4B46}"/>
              </a:ext>
            </a:extLst>
          </p:cNvPr>
          <p:cNvSpPr>
            <a:spLocks noChangeArrowheads="1"/>
          </p:cNvSpPr>
          <p:nvPr/>
        </p:nvSpPr>
        <p:spPr bwMode="auto">
          <a:xfrm>
            <a:off x="39052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endParaRPr lang="zh-TW" altLang="en-US" sz="2400"/>
          </a:p>
        </p:txBody>
      </p:sp>
      <p:graphicFrame>
        <p:nvGraphicFramePr>
          <p:cNvPr id="6153" name="Object 10">
            <a:extLst>
              <a:ext uri="{FF2B5EF4-FFF2-40B4-BE49-F238E27FC236}">
                <a16:creationId xmlns:a16="http://schemas.microsoft.com/office/drawing/2014/main" id="{E87D06CC-17EC-49B9-8810-16E3932DE7A5}"/>
              </a:ext>
            </a:extLst>
          </p:cNvPr>
          <p:cNvGraphicFramePr>
            <a:graphicFrameLocks noChangeAspect="1"/>
          </p:cNvGraphicFramePr>
          <p:nvPr/>
        </p:nvGraphicFramePr>
        <p:xfrm>
          <a:off x="1905000" y="3200400"/>
          <a:ext cx="2209800" cy="757238"/>
        </p:xfrm>
        <a:graphic>
          <a:graphicData uri="http://schemas.openxmlformats.org/presentationml/2006/ole">
            <mc:AlternateContent xmlns:mc="http://schemas.openxmlformats.org/markup-compatibility/2006">
              <mc:Choice xmlns:v="urn:schemas-microsoft-com:vml" Requires="v">
                <p:oleObj spid="_x0000_s6216" r:id="rId7" imgW="1333500" imgH="457200" progId="Equation.3">
                  <p:embed/>
                </p:oleObj>
              </mc:Choice>
              <mc:Fallback>
                <p:oleObj r:id="rId7" imgW="1333500" imgH="457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200400"/>
                        <a:ext cx="22098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B7EF71F-2F61-4F47-BE5A-CF4DB76E1231}"/>
              </a:ext>
            </a:extLst>
          </p:cNvPr>
          <p:cNvSpPr>
            <a:spLocks noGrp="1" noChangeArrowheads="1"/>
          </p:cNvSpPr>
          <p:nvPr>
            <p:ph type="title"/>
          </p:nvPr>
        </p:nvSpPr>
        <p:spPr>
          <a:xfrm>
            <a:off x="685800" y="0"/>
            <a:ext cx="7772400" cy="1143000"/>
          </a:xfrm>
        </p:spPr>
        <p:txBody>
          <a:bodyPr/>
          <a:lstStyle/>
          <a:p>
            <a:pPr eaLnBrk="1" hangingPunct="1"/>
            <a:r>
              <a:rPr lang="en-US" altLang="zh-TW">
                <a:ea typeface="細明體" panose="02020509000000000000" pitchFamily="49" charset="-120"/>
              </a:rPr>
              <a:t>2.3	</a:t>
            </a:r>
            <a:r>
              <a:rPr lang="zh-TW" altLang="en-US">
                <a:ea typeface="細明體" panose="02020509000000000000" pitchFamily="49" charset="-120"/>
              </a:rPr>
              <a:t>感知機收斂定理</a:t>
            </a:r>
            <a:r>
              <a:rPr lang="zh-TW" altLang="en-US"/>
              <a:t> </a:t>
            </a:r>
            <a:r>
              <a:rPr lang="en-US" altLang="zh-TW"/>
              <a:t>(2)</a:t>
            </a:r>
          </a:p>
        </p:txBody>
      </p:sp>
      <p:sp>
        <p:nvSpPr>
          <p:cNvPr id="7171" name="Rectangle 3">
            <a:extLst>
              <a:ext uri="{FF2B5EF4-FFF2-40B4-BE49-F238E27FC236}">
                <a16:creationId xmlns:a16="http://schemas.microsoft.com/office/drawing/2014/main" id="{49EA6DD6-7C25-400C-9E0A-D7E7745BA46E}"/>
              </a:ext>
            </a:extLst>
          </p:cNvPr>
          <p:cNvSpPr>
            <a:spLocks noGrp="1" noChangeArrowheads="1"/>
          </p:cNvSpPr>
          <p:nvPr>
            <p:ph type="body" idx="1"/>
          </p:nvPr>
        </p:nvSpPr>
        <p:spPr>
          <a:xfrm>
            <a:off x="685800" y="1066800"/>
            <a:ext cx="7772400" cy="4114800"/>
          </a:xfrm>
        </p:spPr>
        <p:txBody>
          <a:bodyPr/>
          <a:lstStyle/>
          <a:p>
            <a:pPr eaLnBrk="1" hangingPunct="1"/>
            <a:r>
              <a:rPr lang="zh-TW" altLang="en-US" sz="2000">
                <a:ea typeface="細明體" panose="02020509000000000000" pitchFamily="49" charset="-120"/>
              </a:rPr>
              <a:t>調整後的類神經元，若再用相同的輸入範例來加以測試，則其輸出值會更加地接近期待值，其原因如下：</a:t>
            </a:r>
            <a:r>
              <a:rPr lang="zh-TW" altLang="en-US" sz="2000"/>
              <a:t> </a:t>
            </a:r>
          </a:p>
          <a:p>
            <a:pPr eaLnBrk="1" hangingPunct="1"/>
            <a:endParaRPr lang="zh-TW" altLang="en-US" sz="2000"/>
          </a:p>
          <a:p>
            <a:pPr eaLnBrk="1" hangingPunct="1"/>
            <a:endParaRPr lang="en-US" altLang="zh-TW" sz="2000">
              <a:ea typeface="細明體" panose="02020509000000000000" pitchFamily="49" charset="-120"/>
            </a:endParaRPr>
          </a:p>
        </p:txBody>
      </p:sp>
      <p:graphicFrame>
        <p:nvGraphicFramePr>
          <p:cNvPr id="7172" name="Object 4">
            <a:extLst>
              <a:ext uri="{FF2B5EF4-FFF2-40B4-BE49-F238E27FC236}">
                <a16:creationId xmlns:a16="http://schemas.microsoft.com/office/drawing/2014/main" id="{F8DCEBF0-0E7A-49C5-A614-712A8B566DA9}"/>
              </a:ext>
            </a:extLst>
          </p:cNvPr>
          <p:cNvGraphicFramePr>
            <a:graphicFrameLocks noChangeAspect="1"/>
          </p:cNvGraphicFramePr>
          <p:nvPr/>
        </p:nvGraphicFramePr>
        <p:xfrm>
          <a:off x="2895600" y="1981200"/>
          <a:ext cx="2527300" cy="508000"/>
        </p:xfrm>
        <a:graphic>
          <a:graphicData uri="http://schemas.openxmlformats.org/presentationml/2006/ole">
            <mc:AlternateContent xmlns:mc="http://schemas.openxmlformats.org/markup-compatibility/2006">
              <mc:Choice xmlns:v="urn:schemas-microsoft-com:vml" Requires="v">
                <p:oleObj spid="_x0000_s7195" name="Equation" r:id="rId3" imgW="2527300" imgH="508000" progId="Equation.3">
                  <p:embed/>
                </p:oleObj>
              </mc:Choice>
              <mc:Fallback>
                <p:oleObj name="Equation" r:id="rId3" imgW="2527300" imgH="508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981200"/>
                        <a:ext cx="25273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73" name="Picture 5" descr="E:\教材\CH2\FIG2\FIG2-4.BMP">
            <a:extLst>
              <a:ext uri="{FF2B5EF4-FFF2-40B4-BE49-F238E27FC236}">
                <a16:creationId xmlns:a16="http://schemas.microsoft.com/office/drawing/2014/main" id="{A27542D9-2D2A-4F1A-B432-A44611B07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667000"/>
            <a:ext cx="3519488"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a:extLst>
              <a:ext uri="{FF2B5EF4-FFF2-40B4-BE49-F238E27FC236}">
                <a16:creationId xmlns:a16="http://schemas.microsoft.com/office/drawing/2014/main" id="{FD1128C4-14FC-48EF-9B28-9A5349FE7FCC}"/>
              </a:ext>
            </a:extLst>
          </p:cNvPr>
          <p:cNvSpPr txBox="1">
            <a:spLocks noChangeArrowheads="1"/>
          </p:cNvSpPr>
          <p:nvPr/>
        </p:nvSpPr>
        <p:spPr bwMode="auto">
          <a:xfrm>
            <a:off x="2195736" y="6184764"/>
            <a:ext cx="51697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600" dirty="0">
                <a:ea typeface="細明體" panose="02020509000000000000" pitchFamily="49" charset="-120"/>
              </a:rPr>
              <a:t>圖</a:t>
            </a:r>
            <a:r>
              <a:rPr lang="en-US" altLang="zh-TW" sz="1600" dirty="0">
                <a:ea typeface="細明體" panose="02020509000000000000" pitchFamily="49" charset="-120"/>
              </a:rPr>
              <a:t>2.4</a:t>
            </a:r>
            <a:r>
              <a:rPr lang="zh-TW" altLang="en-US" sz="1600" dirty="0">
                <a:ea typeface="細明體" panose="02020509000000000000" pitchFamily="49" charset="-120"/>
              </a:rPr>
              <a:t>：以幾何觀點來分析感知機之訓練過程；</a:t>
            </a:r>
            <a:endParaRPr lang="en-US" altLang="zh-TW" sz="1600" dirty="0">
              <a:ea typeface="細明體" panose="02020509000000000000" pitchFamily="49" charset="-120"/>
            </a:endParaRPr>
          </a:p>
          <a:p>
            <a:pPr eaLnBrk="1" hangingPunct="1">
              <a:spcBef>
                <a:spcPct val="0"/>
              </a:spcBef>
              <a:buFontTx/>
              <a:buNone/>
            </a:pPr>
            <a:r>
              <a:rPr lang="en-US" altLang="zh-TW" sz="1600" dirty="0">
                <a:ea typeface="細明體" panose="02020509000000000000" pitchFamily="49" charset="-120"/>
              </a:rPr>
              <a:t>(a) </a:t>
            </a:r>
            <a:r>
              <a:rPr lang="zh-TW" altLang="en-US" sz="1600" dirty="0">
                <a:ea typeface="細明體" panose="02020509000000000000" pitchFamily="49" charset="-120"/>
              </a:rPr>
              <a:t>若  </a:t>
            </a:r>
            <a:r>
              <a:rPr lang="en-US" altLang="zh-TW" sz="1600" dirty="0">
                <a:ea typeface="細明體" panose="02020509000000000000" pitchFamily="49" charset="-120"/>
              </a:rPr>
              <a:t>d = -1 </a:t>
            </a:r>
            <a:r>
              <a:rPr lang="zh-TW" altLang="en-US" sz="1600" dirty="0">
                <a:ea typeface="細明體" panose="02020509000000000000" pitchFamily="49" charset="-120"/>
              </a:rPr>
              <a:t>且 </a:t>
            </a:r>
            <a:r>
              <a:rPr lang="en-US" altLang="zh-TW" sz="1600" dirty="0">
                <a:ea typeface="細明體" panose="02020509000000000000" pitchFamily="49" charset="-120"/>
              </a:rPr>
              <a:t>y = 1 </a:t>
            </a:r>
            <a:r>
              <a:rPr lang="zh-TW" altLang="en-US" sz="1600" dirty="0">
                <a:ea typeface="細明體" panose="02020509000000000000" pitchFamily="49" charset="-120"/>
              </a:rPr>
              <a:t>；</a:t>
            </a:r>
            <a:r>
              <a:rPr lang="en-US" altLang="zh-TW" sz="1600" dirty="0">
                <a:ea typeface="細明體" panose="02020509000000000000" pitchFamily="49" charset="-120"/>
              </a:rPr>
              <a:t>(b) </a:t>
            </a:r>
            <a:r>
              <a:rPr lang="zh-TW" altLang="en-US" sz="1600" dirty="0">
                <a:ea typeface="細明體" panose="02020509000000000000" pitchFamily="49" charset="-120"/>
              </a:rPr>
              <a:t>若  </a:t>
            </a:r>
            <a:r>
              <a:rPr lang="en-US" altLang="zh-TW" sz="1600" dirty="0">
                <a:ea typeface="細明體" panose="02020509000000000000" pitchFamily="49" charset="-120"/>
              </a:rPr>
              <a:t>d = 1</a:t>
            </a:r>
            <a:r>
              <a:rPr lang="zh-TW" altLang="en-US" sz="1600" dirty="0">
                <a:ea typeface="細明體" panose="02020509000000000000" pitchFamily="49" charset="-120"/>
              </a:rPr>
              <a:t>且 </a:t>
            </a:r>
            <a:r>
              <a:rPr lang="en-US" altLang="zh-TW" sz="1600" dirty="0">
                <a:ea typeface="細明體" panose="02020509000000000000" pitchFamily="49" charset="-120"/>
              </a:rPr>
              <a:t>y = -1 </a:t>
            </a:r>
            <a:r>
              <a:rPr lang="zh-TW" altLang="en-US" sz="1600" dirty="0">
                <a:ea typeface="細明體" panose="02020509000000000000" pitchFamily="49" charset="-120"/>
              </a:rPr>
              <a:t>。</a:t>
            </a:r>
            <a:r>
              <a:rPr lang="zh-TW" altLang="en-US" sz="1600" dirty="0"/>
              <a:t>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76E13EB6-F8DB-4B2A-80DA-BA1E3CBCDFD2}"/>
              </a:ext>
            </a:extLst>
          </p:cNvPr>
          <p:cNvSpPr txBox="1">
            <a:spLocks noChangeArrowheads="1"/>
          </p:cNvSpPr>
          <p:nvPr/>
        </p:nvSpPr>
        <p:spPr bwMode="auto">
          <a:xfrm>
            <a:off x="1295400" y="0"/>
            <a:ext cx="5035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4400" b="1">
                <a:solidFill>
                  <a:schemeClr val="tx2"/>
                </a:solidFill>
                <a:ea typeface="細明體" panose="02020509000000000000" pitchFamily="49" charset="-120"/>
              </a:rPr>
              <a:t>範例</a:t>
            </a:r>
            <a:r>
              <a:rPr lang="en-US" altLang="zh-TW" sz="4400" b="1">
                <a:solidFill>
                  <a:schemeClr val="tx2"/>
                </a:solidFill>
                <a:ea typeface="細明體" panose="02020509000000000000" pitchFamily="49" charset="-120"/>
              </a:rPr>
              <a:t>2.1</a:t>
            </a:r>
            <a:r>
              <a:rPr lang="zh-TW" altLang="en-US" sz="4400" b="1">
                <a:solidFill>
                  <a:schemeClr val="tx2"/>
                </a:solidFill>
                <a:ea typeface="細明體" panose="02020509000000000000" pitchFamily="49" charset="-120"/>
              </a:rPr>
              <a:t>：感知機</a:t>
            </a:r>
            <a:r>
              <a:rPr lang="zh-TW" altLang="en-US" sz="4400">
                <a:solidFill>
                  <a:schemeClr val="tx2"/>
                </a:solidFill>
                <a:ea typeface="細明體" panose="02020509000000000000" pitchFamily="49" charset="-120"/>
              </a:rPr>
              <a:t> </a:t>
            </a:r>
            <a:r>
              <a:rPr lang="en-US" altLang="zh-TW" sz="4400">
                <a:solidFill>
                  <a:schemeClr val="tx2"/>
                </a:solidFill>
              </a:rPr>
              <a:t>(1)</a:t>
            </a:r>
          </a:p>
        </p:txBody>
      </p:sp>
      <p:graphicFrame>
        <p:nvGraphicFramePr>
          <p:cNvPr id="7194" name="Group 26">
            <a:extLst>
              <a:ext uri="{FF2B5EF4-FFF2-40B4-BE49-F238E27FC236}">
                <a16:creationId xmlns:a16="http://schemas.microsoft.com/office/drawing/2014/main" id="{FC98EAE9-FAAF-4F48-8995-625E071EFC72}"/>
              </a:ext>
            </a:extLst>
          </p:cNvPr>
          <p:cNvGraphicFramePr>
            <a:graphicFrameLocks noGrp="1"/>
          </p:cNvGraphicFramePr>
          <p:nvPr/>
        </p:nvGraphicFramePr>
        <p:xfrm>
          <a:off x="1828800" y="990600"/>
          <a:ext cx="4114800" cy="3017840"/>
        </p:xfrm>
        <a:graphic>
          <a:graphicData uri="http://schemas.openxmlformats.org/drawingml/2006/table">
            <a:tbl>
              <a:tblPr/>
              <a:tblGrid>
                <a:gridCol w="2057400">
                  <a:extLst>
                    <a:ext uri="{9D8B030D-6E8A-4147-A177-3AD203B41FA5}">
                      <a16:colId xmlns:a16="http://schemas.microsoft.com/office/drawing/2014/main" val="1295348631"/>
                    </a:ext>
                  </a:extLst>
                </a:gridCol>
                <a:gridCol w="2057400">
                  <a:extLst>
                    <a:ext uri="{9D8B030D-6E8A-4147-A177-3AD203B41FA5}">
                      <a16:colId xmlns:a16="http://schemas.microsoft.com/office/drawing/2014/main" val="428001399"/>
                    </a:ext>
                  </a:extLst>
                </a:gridCol>
              </a:tblGrid>
              <a:tr h="944980">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訓練資料 </a:t>
                      </a:r>
                      <a:r>
                        <a:rPr kumimoji="1" lang="en-US" altLang="zh-TW" sz="2800" b="0" i="1" u="sng" strike="noStrike" cap="none" normalizeH="0" baseline="0">
                          <a:ln>
                            <a:noFill/>
                          </a:ln>
                          <a:solidFill>
                            <a:schemeClr val="tx1"/>
                          </a:solidFill>
                          <a:effectLst/>
                          <a:latin typeface="Times New Roman" panose="02020603050405020304" pitchFamily="18" charset="0"/>
                          <a:ea typeface="細明體" panose="02020509000000000000" pitchFamily="49" charset="-120"/>
                        </a:rPr>
                        <a:t>x</a:t>
                      </a: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a:t>
                      </a:r>
                      <a:r>
                        <a:rPr kumimoji="1" lang="en-US" altLang="zh-TW" sz="2800" b="0" i="1"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n</a:t>
                      </a: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a:t>
                      </a:r>
                      <a:r>
                        <a:rPr kumimoji="1" lang="en-US" altLang="zh-TW" sz="28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期望輸出值 </a:t>
                      </a:r>
                      <a:r>
                        <a:rPr kumimoji="1" lang="en-US" altLang="zh-TW" sz="2800" b="0" i="1"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d</a:t>
                      </a: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a:t>
                      </a:r>
                      <a:r>
                        <a:rPr kumimoji="1" lang="en-US" altLang="zh-TW" sz="2800" b="0" i="1"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n</a:t>
                      </a: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a:t>
                      </a:r>
                      <a:r>
                        <a:rPr kumimoji="1" lang="en-US" altLang="zh-TW" sz="2800" b="0" i="0" u="none" strike="noStrike" cap="none" normalizeH="0" baseline="0">
                          <a:ln>
                            <a:noFill/>
                          </a:ln>
                          <a:solidFill>
                            <a:schemeClr val="tx1"/>
                          </a:solidFill>
                          <a:effectLst/>
                          <a:latin typeface="Times New Roman" panose="02020603050405020304" pitchFamily="18" charset="0"/>
                          <a:ea typeface="新細明體" panose="02020500000000000000" pitchFamily="18" charset="-120"/>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4591052"/>
                  </a:ext>
                </a:extLst>
              </a:tr>
              <a:tr h="518215">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(0, 0) </a:t>
                      </a:r>
                      <a:r>
                        <a:rPr kumimoji="1" lang="en-US" altLang="zh-TW" sz="2800" b="0" i="0" u="none" strike="noStrike" cap="none" normalizeH="0" baseline="30000">
                          <a:ln>
                            <a:noFill/>
                          </a:ln>
                          <a:solidFill>
                            <a:schemeClr val="tx1"/>
                          </a:solidFill>
                          <a:effectLst/>
                          <a:latin typeface="Times New Roman" panose="02020603050405020304" pitchFamily="18" charset="0"/>
                          <a:ea typeface="細明體" panose="02020509000000000000" pitchFamily="49" charset="-120"/>
                        </a:rPr>
                        <a:t>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4224918"/>
                  </a:ext>
                </a:extLst>
              </a:tr>
              <a:tr h="518215">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(0, 1) </a:t>
                      </a:r>
                      <a:r>
                        <a:rPr kumimoji="1" lang="en-US" altLang="zh-TW" sz="2800" b="0" i="0" u="none" strike="noStrike" cap="none" normalizeH="0" baseline="30000">
                          <a:ln>
                            <a:noFill/>
                          </a:ln>
                          <a:solidFill>
                            <a:schemeClr val="tx1"/>
                          </a:solidFill>
                          <a:effectLst/>
                          <a:latin typeface="Times New Roman" panose="02020603050405020304" pitchFamily="18" charset="0"/>
                          <a:ea typeface="細明體" panose="02020509000000000000" pitchFamily="49" charset="-120"/>
                        </a:rPr>
                        <a:t>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5221554"/>
                  </a:ext>
                </a:extLst>
              </a:tr>
              <a:tr h="518215">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(1, 0) </a:t>
                      </a:r>
                      <a:r>
                        <a:rPr kumimoji="1" lang="en-US" altLang="zh-TW" sz="2800" b="0" i="0" u="none" strike="noStrike" cap="none" normalizeH="0" baseline="30000">
                          <a:ln>
                            <a:noFill/>
                          </a:ln>
                          <a:solidFill>
                            <a:schemeClr val="tx1"/>
                          </a:solidFill>
                          <a:effectLst/>
                          <a:latin typeface="Times New Roman" panose="02020603050405020304" pitchFamily="18" charset="0"/>
                          <a:ea typeface="細明體" panose="02020509000000000000" pitchFamily="49" charset="-120"/>
                        </a:rPr>
                        <a:t>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390131"/>
                  </a:ext>
                </a:extLst>
              </a:tr>
              <a:tr h="518215">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(1, 1) </a:t>
                      </a:r>
                      <a:r>
                        <a:rPr kumimoji="1" lang="en-US" altLang="zh-TW" sz="2800" b="0" i="0" u="none" strike="noStrike" cap="none" normalizeH="0" baseline="30000">
                          <a:ln>
                            <a:noFill/>
                          </a:ln>
                          <a:solidFill>
                            <a:schemeClr val="tx1"/>
                          </a:solidFill>
                          <a:effectLst/>
                          <a:latin typeface="Times New Roman" panose="02020603050405020304" pitchFamily="18" charset="0"/>
                          <a:ea typeface="細明體" panose="02020509000000000000" pitchFamily="49" charset="-120"/>
                        </a:rPr>
                        <a:t>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800" b="0" i="0" u="none" strike="noStrike" cap="none" normalizeH="0" baseline="0">
                          <a:ln>
                            <a:noFill/>
                          </a:ln>
                          <a:solidFill>
                            <a:schemeClr val="tx1"/>
                          </a:solidFill>
                          <a:effectLst/>
                          <a:latin typeface="Times New Roman" panose="02020603050405020304" pitchFamily="18" charset="0"/>
                          <a:ea typeface="細明體" panose="02020509000000000000" pitchFamily="49" charset="-120"/>
                        </a:rPr>
                        <a:t>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8524338"/>
                  </a:ext>
                </a:extLst>
              </a:tr>
            </a:tbl>
          </a:graphicData>
        </a:graphic>
      </p:graphicFrame>
      <p:sp>
        <p:nvSpPr>
          <p:cNvPr id="8215" name="Text Box 24">
            <a:extLst>
              <a:ext uri="{FF2B5EF4-FFF2-40B4-BE49-F238E27FC236}">
                <a16:creationId xmlns:a16="http://schemas.microsoft.com/office/drawing/2014/main" id="{9ABCDFF7-AE64-4F42-B248-DE18520AAA9B}"/>
              </a:ext>
            </a:extLst>
          </p:cNvPr>
          <p:cNvSpPr txBox="1">
            <a:spLocks noChangeArrowheads="1"/>
          </p:cNvSpPr>
          <p:nvPr/>
        </p:nvSpPr>
        <p:spPr bwMode="auto">
          <a:xfrm>
            <a:off x="1143000" y="4191000"/>
            <a:ext cx="7505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a:ea typeface="細明體" panose="02020509000000000000" pitchFamily="49" charset="-120"/>
              </a:rPr>
              <a:t>學習率 </a:t>
            </a:r>
            <a:r>
              <a:rPr lang="zh-TW" altLang="en-US" sz="2400">
                <a:ea typeface="細明體" panose="02020509000000000000" pitchFamily="49" charset="-120"/>
                <a:sym typeface="Symbol" panose="05050102010706020507" pitchFamily="18" charset="2"/>
              </a:rPr>
              <a:t></a:t>
            </a:r>
            <a:r>
              <a:rPr lang="zh-TW" altLang="en-US" sz="2400">
                <a:ea typeface="細明體" panose="02020509000000000000" pitchFamily="49" charset="-120"/>
              </a:rPr>
              <a:t> 為 </a:t>
            </a:r>
            <a:r>
              <a:rPr lang="en-US" altLang="zh-TW" sz="2400">
                <a:ea typeface="細明體" panose="02020509000000000000" pitchFamily="49" charset="-120"/>
              </a:rPr>
              <a:t>0.8</a:t>
            </a:r>
            <a:r>
              <a:rPr lang="zh-TW" altLang="en-US" sz="2400">
                <a:ea typeface="細明體" panose="02020509000000000000" pitchFamily="49" charset="-120"/>
              </a:rPr>
              <a:t>，並且將鍵結值的初始值設定為 </a:t>
            </a:r>
            <a:r>
              <a:rPr lang="en-US" altLang="zh-TW" sz="2400">
                <a:ea typeface="細明體" panose="02020509000000000000" pitchFamily="49" charset="-120"/>
              </a:rPr>
              <a:t>(0, 1)</a:t>
            </a:r>
            <a:r>
              <a:rPr lang="zh-TW" altLang="en-US" sz="2400">
                <a:ea typeface="細明體" panose="02020509000000000000" pitchFamily="49" charset="-120"/>
              </a:rPr>
              <a:t>，</a:t>
            </a:r>
          </a:p>
          <a:p>
            <a:pPr eaLnBrk="1" hangingPunct="1">
              <a:spcBef>
                <a:spcPct val="0"/>
              </a:spcBef>
              <a:buFontTx/>
              <a:buNone/>
            </a:pPr>
            <a:r>
              <a:rPr lang="zh-TW" altLang="en-US" sz="2400">
                <a:ea typeface="細明體" panose="02020509000000000000" pitchFamily="49" charset="-120"/>
              </a:rPr>
              <a:t>令活化函數為</a:t>
            </a:r>
            <a:r>
              <a:rPr lang="en-US" altLang="zh-TW" sz="2400">
                <a:ea typeface="細明體" panose="02020509000000000000" pitchFamily="49" charset="-120"/>
              </a:rPr>
              <a:t>sgn</a:t>
            </a:r>
            <a:r>
              <a:rPr lang="zh-TW" altLang="en-US" sz="2400">
                <a:ea typeface="細明體" panose="02020509000000000000" pitchFamily="49" charset="-120"/>
              </a:rPr>
              <a:t>函數，神經元之閥值為</a:t>
            </a:r>
            <a:r>
              <a:rPr lang="en-US" altLang="zh-TW" sz="2400">
                <a:ea typeface="細明體" panose="02020509000000000000" pitchFamily="49" charset="-120"/>
              </a:rPr>
              <a:t>-1 </a:t>
            </a:r>
          </a:p>
        </p:txBody>
      </p:sp>
      <p:sp>
        <p:nvSpPr>
          <p:cNvPr id="8216" name="Text Box 27">
            <a:extLst>
              <a:ext uri="{FF2B5EF4-FFF2-40B4-BE49-F238E27FC236}">
                <a16:creationId xmlns:a16="http://schemas.microsoft.com/office/drawing/2014/main" id="{9D719D5D-EEA3-41D0-B88A-624038505FB3}"/>
              </a:ext>
            </a:extLst>
          </p:cNvPr>
          <p:cNvSpPr txBox="1">
            <a:spLocks noChangeArrowheads="1"/>
          </p:cNvSpPr>
          <p:nvPr/>
        </p:nvSpPr>
        <p:spPr bwMode="auto">
          <a:xfrm>
            <a:off x="441325" y="4994275"/>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t>(1) n=0</a:t>
            </a:r>
          </a:p>
        </p:txBody>
      </p:sp>
      <p:graphicFrame>
        <p:nvGraphicFramePr>
          <p:cNvPr id="8217" name="Object 28">
            <a:extLst>
              <a:ext uri="{FF2B5EF4-FFF2-40B4-BE49-F238E27FC236}">
                <a16:creationId xmlns:a16="http://schemas.microsoft.com/office/drawing/2014/main" id="{289DF671-BB7F-47E9-B0FC-B39FD7196D6B}"/>
              </a:ext>
            </a:extLst>
          </p:cNvPr>
          <p:cNvGraphicFramePr>
            <a:graphicFrameLocks noChangeAspect="1"/>
          </p:cNvGraphicFramePr>
          <p:nvPr/>
        </p:nvGraphicFramePr>
        <p:xfrm>
          <a:off x="1676400" y="4953000"/>
          <a:ext cx="5562600" cy="1143000"/>
        </p:xfrm>
        <a:graphic>
          <a:graphicData uri="http://schemas.openxmlformats.org/presentationml/2006/ole">
            <mc:AlternateContent xmlns:mc="http://schemas.openxmlformats.org/markup-compatibility/2006">
              <mc:Choice xmlns:v="urn:schemas-microsoft-com:vml" Requires="v">
                <p:oleObj spid="_x0000_s8257" name="Equation" r:id="rId3" imgW="5562600" imgH="1143000" progId="Equation.3">
                  <p:embed/>
                </p:oleObj>
              </mc:Choice>
              <mc:Fallback>
                <p:oleObj name="Equation" r:id="rId3" imgW="5562600" imgH="1143000"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953000"/>
                        <a:ext cx="5562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8" name="Object 29">
            <a:extLst>
              <a:ext uri="{FF2B5EF4-FFF2-40B4-BE49-F238E27FC236}">
                <a16:creationId xmlns:a16="http://schemas.microsoft.com/office/drawing/2014/main" id="{9550391E-B967-4F27-8B75-484FE9E5B097}"/>
              </a:ext>
            </a:extLst>
          </p:cNvPr>
          <p:cNvGraphicFramePr>
            <a:graphicFrameLocks noChangeAspect="1"/>
          </p:cNvGraphicFramePr>
          <p:nvPr/>
        </p:nvGraphicFramePr>
        <p:xfrm>
          <a:off x="1752600" y="5740400"/>
          <a:ext cx="1993900" cy="1117600"/>
        </p:xfrm>
        <a:graphic>
          <a:graphicData uri="http://schemas.openxmlformats.org/presentationml/2006/ole">
            <mc:AlternateContent xmlns:mc="http://schemas.openxmlformats.org/markup-compatibility/2006">
              <mc:Choice xmlns:v="urn:schemas-microsoft-com:vml" Requires="v">
                <p:oleObj spid="_x0000_s8258" name="Equation" r:id="rId5" imgW="1993900" imgH="1117600" progId="Equation.3">
                  <p:embed/>
                </p:oleObj>
              </mc:Choice>
              <mc:Fallback>
                <p:oleObj name="Equation" r:id="rId5" imgW="1993900" imgH="1117600" progId="Equation.3">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740400"/>
                        <a:ext cx="19939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32CFCE4E-F895-4409-866A-4BC924410806}"/>
              </a:ext>
            </a:extLst>
          </p:cNvPr>
          <p:cNvSpPr txBox="1">
            <a:spLocks noChangeArrowheads="1"/>
          </p:cNvSpPr>
          <p:nvPr/>
        </p:nvSpPr>
        <p:spPr bwMode="auto">
          <a:xfrm>
            <a:off x="974725" y="41275"/>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ea typeface="細明體" panose="02020509000000000000" pitchFamily="49" charset="-120"/>
              </a:rPr>
              <a:t>(1) </a:t>
            </a:r>
            <a:r>
              <a:rPr lang="en-US" altLang="zh-TW" sz="2400" i="1">
                <a:ea typeface="細明體" panose="02020509000000000000" pitchFamily="49" charset="-120"/>
              </a:rPr>
              <a:t>n</a:t>
            </a:r>
            <a:r>
              <a:rPr lang="en-US" altLang="zh-TW" sz="2400">
                <a:ea typeface="細明體" panose="02020509000000000000" pitchFamily="49" charset="-120"/>
              </a:rPr>
              <a:t> = 1</a:t>
            </a:r>
            <a:r>
              <a:rPr lang="zh-TW" altLang="en-US" sz="2400">
                <a:ea typeface="細明體" panose="02020509000000000000" pitchFamily="49" charset="-120"/>
              </a:rPr>
              <a:t>，</a:t>
            </a:r>
            <a:r>
              <a:rPr lang="zh-TW" altLang="en-US" sz="2400"/>
              <a:t> </a:t>
            </a:r>
          </a:p>
        </p:txBody>
      </p:sp>
      <p:graphicFrame>
        <p:nvGraphicFramePr>
          <p:cNvPr id="9219" name="Object 1024">
            <a:extLst>
              <a:ext uri="{FF2B5EF4-FFF2-40B4-BE49-F238E27FC236}">
                <a16:creationId xmlns:a16="http://schemas.microsoft.com/office/drawing/2014/main" id="{E6FC35B7-F154-4897-8F51-D28CDCE7EA59}"/>
              </a:ext>
            </a:extLst>
          </p:cNvPr>
          <p:cNvGraphicFramePr>
            <a:graphicFrameLocks noChangeAspect="1"/>
          </p:cNvGraphicFramePr>
          <p:nvPr/>
        </p:nvGraphicFramePr>
        <p:xfrm>
          <a:off x="1524000" y="228600"/>
          <a:ext cx="5499100" cy="1143000"/>
        </p:xfrm>
        <a:graphic>
          <a:graphicData uri="http://schemas.openxmlformats.org/presentationml/2006/ole">
            <mc:AlternateContent xmlns:mc="http://schemas.openxmlformats.org/markup-compatibility/2006">
              <mc:Choice xmlns:v="urn:schemas-microsoft-com:vml" Requires="v">
                <p:oleObj spid="_x0000_s9382" name="Equation" r:id="rId3" imgW="5499100" imgH="1143000" progId="Equation.3">
                  <p:embed/>
                </p:oleObj>
              </mc:Choice>
              <mc:Fallback>
                <p:oleObj name="Equation" r:id="rId3" imgW="5499100" imgH="11430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8600"/>
                        <a:ext cx="54991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1025">
            <a:extLst>
              <a:ext uri="{FF2B5EF4-FFF2-40B4-BE49-F238E27FC236}">
                <a16:creationId xmlns:a16="http://schemas.microsoft.com/office/drawing/2014/main" id="{B0B0A9BD-57E0-4E50-A72C-6304CBF9C77F}"/>
              </a:ext>
            </a:extLst>
          </p:cNvPr>
          <p:cNvGraphicFramePr>
            <a:graphicFrameLocks noChangeAspect="1"/>
          </p:cNvGraphicFramePr>
          <p:nvPr/>
        </p:nvGraphicFramePr>
        <p:xfrm>
          <a:off x="1524000" y="914400"/>
          <a:ext cx="2006600" cy="1117600"/>
        </p:xfrm>
        <a:graphic>
          <a:graphicData uri="http://schemas.openxmlformats.org/presentationml/2006/ole">
            <mc:AlternateContent xmlns:mc="http://schemas.openxmlformats.org/markup-compatibility/2006">
              <mc:Choice xmlns:v="urn:schemas-microsoft-com:vml" Requires="v">
                <p:oleObj spid="_x0000_s9383" name="Equation" r:id="rId5" imgW="2006600" imgH="1117600" progId="Equation.3">
                  <p:embed/>
                </p:oleObj>
              </mc:Choice>
              <mc:Fallback>
                <p:oleObj name="Equation" r:id="rId5" imgW="2006600" imgH="11176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914400"/>
                        <a:ext cx="20066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5">
            <a:extLst>
              <a:ext uri="{FF2B5EF4-FFF2-40B4-BE49-F238E27FC236}">
                <a16:creationId xmlns:a16="http://schemas.microsoft.com/office/drawing/2014/main" id="{2BAD11B9-82F2-4858-8F27-D3A6D88EC4A3}"/>
              </a:ext>
            </a:extLst>
          </p:cNvPr>
          <p:cNvSpPr txBox="1">
            <a:spLocks noChangeArrowheads="1"/>
          </p:cNvSpPr>
          <p:nvPr/>
        </p:nvSpPr>
        <p:spPr bwMode="auto">
          <a:xfrm>
            <a:off x="990600" y="1600200"/>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ea typeface="細明體" panose="02020509000000000000" pitchFamily="49" charset="-120"/>
              </a:rPr>
              <a:t>(2) </a:t>
            </a:r>
            <a:r>
              <a:rPr lang="en-US" altLang="zh-TW" sz="2400" i="1">
                <a:ea typeface="細明體" panose="02020509000000000000" pitchFamily="49" charset="-120"/>
              </a:rPr>
              <a:t>n</a:t>
            </a:r>
            <a:r>
              <a:rPr lang="en-US" altLang="zh-TW" sz="2400">
                <a:ea typeface="細明體" panose="02020509000000000000" pitchFamily="49" charset="-120"/>
              </a:rPr>
              <a:t> = 2</a:t>
            </a:r>
            <a:r>
              <a:rPr lang="zh-TW" altLang="en-US" sz="2400">
                <a:ea typeface="細明體" panose="02020509000000000000" pitchFamily="49" charset="-120"/>
              </a:rPr>
              <a:t>，</a:t>
            </a:r>
            <a:r>
              <a:rPr lang="zh-TW" altLang="en-US" sz="2400"/>
              <a:t> </a:t>
            </a:r>
          </a:p>
        </p:txBody>
      </p:sp>
      <p:graphicFrame>
        <p:nvGraphicFramePr>
          <p:cNvPr id="9222" name="Object 1026">
            <a:extLst>
              <a:ext uri="{FF2B5EF4-FFF2-40B4-BE49-F238E27FC236}">
                <a16:creationId xmlns:a16="http://schemas.microsoft.com/office/drawing/2014/main" id="{58549154-001D-4C5A-8EE8-63B226698DAC}"/>
              </a:ext>
            </a:extLst>
          </p:cNvPr>
          <p:cNvGraphicFramePr>
            <a:graphicFrameLocks noChangeAspect="1"/>
          </p:cNvGraphicFramePr>
          <p:nvPr/>
        </p:nvGraphicFramePr>
        <p:xfrm>
          <a:off x="1524000" y="1676400"/>
          <a:ext cx="5588000" cy="1143000"/>
        </p:xfrm>
        <a:graphic>
          <a:graphicData uri="http://schemas.openxmlformats.org/presentationml/2006/ole">
            <mc:AlternateContent xmlns:mc="http://schemas.openxmlformats.org/markup-compatibility/2006">
              <mc:Choice xmlns:v="urn:schemas-microsoft-com:vml" Requires="v">
                <p:oleObj spid="_x0000_s9384" name="Equation" r:id="rId7" imgW="5588000" imgH="1143000" progId="Equation.3">
                  <p:embed/>
                </p:oleObj>
              </mc:Choice>
              <mc:Fallback>
                <p:oleObj name="Equation" r:id="rId7" imgW="5588000" imgH="11430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1676400"/>
                        <a:ext cx="5588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1027">
            <a:extLst>
              <a:ext uri="{FF2B5EF4-FFF2-40B4-BE49-F238E27FC236}">
                <a16:creationId xmlns:a16="http://schemas.microsoft.com/office/drawing/2014/main" id="{36D37F40-EFE8-43F9-BAB9-18C1B88A76D5}"/>
              </a:ext>
            </a:extLst>
          </p:cNvPr>
          <p:cNvGraphicFramePr>
            <a:graphicFrameLocks noChangeAspect="1"/>
          </p:cNvGraphicFramePr>
          <p:nvPr/>
        </p:nvGraphicFramePr>
        <p:xfrm>
          <a:off x="1295400" y="2438400"/>
          <a:ext cx="3073400" cy="1117600"/>
        </p:xfrm>
        <a:graphic>
          <a:graphicData uri="http://schemas.openxmlformats.org/presentationml/2006/ole">
            <mc:AlternateContent xmlns:mc="http://schemas.openxmlformats.org/markup-compatibility/2006">
              <mc:Choice xmlns:v="urn:schemas-microsoft-com:vml" Requires="v">
                <p:oleObj spid="_x0000_s9385" name="Equation" r:id="rId9" imgW="3073400" imgH="1117600" progId="Equation.3">
                  <p:embed/>
                </p:oleObj>
              </mc:Choice>
              <mc:Fallback>
                <p:oleObj name="Equation" r:id="rId9" imgW="3073400" imgH="11176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5400" y="2438400"/>
                        <a:ext cx="30734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4" name="Text Box 8">
            <a:extLst>
              <a:ext uri="{FF2B5EF4-FFF2-40B4-BE49-F238E27FC236}">
                <a16:creationId xmlns:a16="http://schemas.microsoft.com/office/drawing/2014/main" id="{EDCB1CAC-A02B-4AA6-BE20-FD5EC0AB2BDB}"/>
              </a:ext>
            </a:extLst>
          </p:cNvPr>
          <p:cNvSpPr txBox="1">
            <a:spLocks noChangeArrowheads="1"/>
          </p:cNvSpPr>
          <p:nvPr/>
        </p:nvSpPr>
        <p:spPr bwMode="auto">
          <a:xfrm>
            <a:off x="990600" y="3200400"/>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ea typeface="細明體" panose="02020509000000000000" pitchFamily="49" charset="-120"/>
              </a:rPr>
              <a:t>(3) </a:t>
            </a:r>
            <a:r>
              <a:rPr lang="en-US" altLang="zh-TW" sz="2400" i="1">
                <a:ea typeface="細明體" panose="02020509000000000000" pitchFamily="49" charset="-120"/>
              </a:rPr>
              <a:t>n</a:t>
            </a:r>
            <a:r>
              <a:rPr lang="en-US" altLang="zh-TW" sz="2400">
                <a:ea typeface="細明體" panose="02020509000000000000" pitchFamily="49" charset="-120"/>
              </a:rPr>
              <a:t> = 3</a:t>
            </a:r>
            <a:r>
              <a:rPr lang="zh-TW" altLang="en-US" sz="2400">
                <a:ea typeface="細明體" panose="02020509000000000000" pitchFamily="49" charset="-120"/>
              </a:rPr>
              <a:t>，</a:t>
            </a:r>
            <a:r>
              <a:rPr lang="zh-TW" altLang="en-US" sz="2400"/>
              <a:t> </a:t>
            </a:r>
          </a:p>
        </p:txBody>
      </p:sp>
      <p:graphicFrame>
        <p:nvGraphicFramePr>
          <p:cNvPr id="9225" name="Object 1028">
            <a:extLst>
              <a:ext uri="{FF2B5EF4-FFF2-40B4-BE49-F238E27FC236}">
                <a16:creationId xmlns:a16="http://schemas.microsoft.com/office/drawing/2014/main" id="{A924086F-87BC-4CB3-BA25-FFA6A494B312}"/>
              </a:ext>
            </a:extLst>
          </p:cNvPr>
          <p:cNvGraphicFramePr>
            <a:graphicFrameLocks noChangeAspect="1"/>
          </p:cNvGraphicFramePr>
          <p:nvPr/>
        </p:nvGraphicFramePr>
        <p:xfrm>
          <a:off x="1524000" y="3276600"/>
          <a:ext cx="6324600" cy="1143000"/>
        </p:xfrm>
        <a:graphic>
          <a:graphicData uri="http://schemas.openxmlformats.org/presentationml/2006/ole">
            <mc:AlternateContent xmlns:mc="http://schemas.openxmlformats.org/markup-compatibility/2006">
              <mc:Choice xmlns:v="urn:schemas-microsoft-com:vml" Requires="v">
                <p:oleObj spid="_x0000_s9386" name="Equation" r:id="rId11" imgW="6324600" imgH="1143000" progId="Equation.3">
                  <p:embed/>
                </p:oleObj>
              </mc:Choice>
              <mc:Fallback>
                <p:oleObj name="Equation" r:id="rId11" imgW="6324600" imgH="1143000"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276600"/>
                        <a:ext cx="6324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29">
            <a:extLst>
              <a:ext uri="{FF2B5EF4-FFF2-40B4-BE49-F238E27FC236}">
                <a16:creationId xmlns:a16="http://schemas.microsoft.com/office/drawing/2014/main" id="{562B8A36-0425-4B37-85F2-DF8630CF95D9}"/>
              </a:ext>
            </a:extLst>
          </p:cNvPr>
          <p:cNvGraphicFramePr>
            <a:graphicFrameLocks noChangeAspect="1"/>
          </p:cNvGraphicFramePr>
          <p:nvPr/>
        </p:nvGraphicFramePr>
        <p:xfrm>
          <a:off x="1600200" y="4038600"/>
          <a:ext cx="2260600" cy="1117600"/>
        </p:xfrm>
        <a:graphic>
          <a:graphicData uri="http://schemas.openxmlformats.org/presentationml/2006/ole">
            <mc:AlternateContent xmlns:mc="http://schemas.openxmlformats.org/markup-compatibility/2006">
              <mc:Choice xmlns:v="urn:schemas-microsoft-com:vml" Requires="v">
                <p:oleObj spid="_x0000_s9387" name="Equation" r:id="rId13" imgW="2260600" imgH="1117600" progId="Equation.3">
                  <p:embed/>
                </p:oleObj>
              </mc:Choice>
              <mc:Fallback>
                <p:oleObj name="Equation" r:id="rId13" imgW="2260600" imgH="1117600" progId="Equation.3">
                  <p:embed/>
                  <p:pic>
                    <p:nvPicPr>
                      <p:cNvPr id="0" name="Object 10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4038600"/>
                        <a:ext cx="22606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7" name="Text Box 11">
            <a:extLst>
              <a:ext uri="{FF2B5EF4-FFF2-40B4-BE49-F238E27FC236}">
                <a16:creationId xmlns:a16="http://schemas.microsoft.com/office/drawing/2014/main" id="{5B027B60-77F0-4ECB-9AA0-DFD3499B4729}"/>
              </a:ext>
            </a:extLst>
          </p:cNvPr>
          <p:cNvSpPr txBox="1">
            <a:spLocks noChangeArrowheads="1"/>
          </p:cNvSpPr>
          <p:nvPr/>
        </p:nvSpPr>
        <p:spPr bwMode="auto">
          <a:xfrm>
            <a:off x="1050925" y="4918075"/>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ea typeface="細明體" panose="02020509000000000000" pitchFamily="49" charset="-120"/>
              </a:rPr>
              <a:t>(4) </a:t>
            </a:r>
            <a:r>
              <a:rPr lang="en-US" altLang="zh-TW" sz="2400" i="1">
                <a:ea typeface="細明體" panose="02020509000000000000" pitchFamily="49" charset="-120"/>
              </a:rPr>
              <a:t>n</a:t>
            </a:r>
            <a:r>
              <a:rPr lang="en-US" altLang="zh-TW" sz="2400">
                <a:ea typeface="細明體" panose="02020509000000000000" pitchFamily="49" charset="-120"/>
              </a:rPr>
              <a:t> = 4</a:t>
            </a:r>
            <a:r>
              <a:rPr lang="zh-TW" altLang="en-US" sz="2400">
                <a:ea typeface="細明體" panose="02020509000000000000" pitchFamily="49" charset="-120"/>
              </a:rPr>
              <a:t>，</a:t>
            </a:r>
            <a:r>
              <a:rPr lang="zh-TW" altLang="en-US" sz="2400"/>
              <a:t> </a:t>
            </a:r>
          </a:p>
        </p:txBody>
      </p:sp>
      <p:graphicFrame>
        <p:nvGraphicFramePr>
          <p:cNvPr id="9228" name="Object 1030">
            <a:extLst>
              <a:ext uri="{FF2B5EF4-FFF2-40B4-BE49-F238E27FC236}">
                <a16:creationId xmlns:a16="http://schemas.microsoft.com/office/drawing/2014/main" id="{BDC08816-2AD0-42AF-801C-D0BD9C576D49}"/>
              </a:ext>
            </a:extLst>
          </p:cNvPr>
          <p:cNvGraphicFramePr>
            <a:graphicFrameLocks noChangeAspect="1"/>
          </p:cNvGraphicFramePr>
          <p:nvPr/>
        </p:nvGraphicFramePr>
        <p:xfrm>
          <a:off x="1600200" y="5105400"/>
          <a:ext cx="6375400" cy="1143000"/>
        </p:xfrm>
        <a:graphic>
          <a:graphicData uri="http://schemas.openxmlformats.org/presentationml/2006/ole">
            <mc:AlternateContent xmlns:mc="http://schemas.openxmlformats.org/markup-compatibility/2006">
              <mc:Choice xmlns:v="urn:schemas-microsoft-com:vml" Requires="v">
                <p:oleObj spid="_x0000_s9388" name="Equation" r:id="rId15" imgW="6375400" imgH="1143000" progId="Equation.3">
                  <p:embed/>
                </p:oleObj>
              </mc:Choice>
              <mc:Fallback>
                <p:oleObj name="Equation" r:id="rId15" imgW="6375400" imgH="1143000" progId="Equation.3">
                  <p:embed/>
                  <p:pic>
                    <p:nvPicPr>
                      <p:cNvPr id="0" name="Object 10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0200" y="5105400"/>
                        <a:ext cx="6375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1031">
            <a:extLst>
              <a:ext uri="{FF2B5EF4-FFF2-40B4-BE49-F238E27FC236}">
                <a16:creationId xmlns:a16="http://schemas.microsoft.com/office/drawing/2014/main" id="{B13FE11E-CA78-4A23-B6A1-AEF65E2A0836}"/>
              </a:ext>
            </a:extLst>
          </p:cNvPr>
          <p:cNvGraphicFramePr>
            <a:graphicFrameLocks noChangeAspect="1"/>
          </p:cNvGraphicFramePr>
          <p:nvPr/>
        </p:nvGraphicFramePr>
        <p:xfrm>
          <a:off x="1676400" y="5740400"/>
          <a:ext cx="2260600" cy="1117600"/>
        </p:xfrm>
        <a:graphic>
          <a:graphicData uri="http://schemas.openxmlformats.org/presentationml/2006/ole">
            <mc:AlternateContent xmlns:mc="http://schemas.openxmlformats.org/markup-compatibility/2006">
              <mc:Choice xmlns:v="urn:schemas-microsoft-com:vml" Requires="v">
                <p:oleObj spid="_x0000_s9389" name="Equation" r:id="rId17" imgW="2260600" imgH="1117600" progId="Equation.3">
                  <p:embed/>
                </p:oleObj>
              </mc:Choice>
              <mc:Fallback>
                <p:oleObj name="Equation" r:id="rId17" imgW="2260600" imgH="1117600" progId="Equation.3">
                  <p:embed/>
                  <p:pic>
                    <p:nvPicPr>
                      <p:cNvPr id="0" name="Object 10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6400" y="5740400"/>
                        <a:ext cx="22606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BC034E22-A609-4A95-BD1F-458D4C2C8BE7}"/>
              </a:ext>
            </a:extLst>
          </p:cNvPr>
          <p:cNvSpPr txBox="1">
            <a:spLocks noChangeArrowheads="1"/>
          </p:cNvSpPr>
          <p:nvPr/>
        </p:nvSpPr>
        <p:spPr bwMode="auto">
          <a:xfrm>
            <a:off x="517525" y="41275"/>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ea typeface="細明體" panose="02020509000000000000" pitchFamily="49" charset="-120"/>
              </a:rPr>
              <a:t>(5) </a:t>
            </a:r>
            <a:r>
              <a:rPr lang="en-US" altLang="zh-TW" sz="2400" i="1">
                <a:ea typeface="細明體" panose="02020509000000000000" pitchFamily="49" charset="-120"/>
              </a:rPr>
              <a:t>n</a:t>
            </a:r>
            <a:r>
              <a:rPr lang="en-US" altLang="zh-TW" sz="2400">
                <a:ea typeface="細明體" panose="02020509000000000000" pitchFamily="49" charset="-120"/>
              </a:rPr>
              <a:t> = 5</a:t>
            </a:r>
            <a:r>
              <a:rPr lang="zh-TW" altLang="en-US" sz="2400">
                <a:ea typeface="細明體" panose="02020509000000000000" pitchFamily="49" charset="-120"/>
              </a:rPr>
              <a:t>，</a:t>
            </a:r>
            <a:r>
              <a:rPr lang="zh-TW" altLang="en-US" sz="2400"/>
              <a:t> </a:t>
            </a:r>
          </a:p>
        </p:txBody>
      </p:sp>
      <p:graphicFrame>
        <p:nvGraphicFramePr>
          <p:cNvPr id="10243" name="Object 1024">
            <a:extLst>
              <a:ext uri="{FF2B5EF4-FFF2-40B4-BE49-F238E27FC236}">
                <a16:creationId xmlns:a16="http://schemas.microsoft.com/office/drawing/2014/main" id="{D11C6930-836A-4746-BF86-850D96E12710}"/>
              </a:ext>
            </a:extLst>
          </p:cNvPr>
          <p:cNvGraphicFramePr>
            <a:graphicFrameLocks noChangeAspect="1"/>
          </p:cNvGraphicFramePr>
          <p:nvPr/>
        </p:nvGraphicFramePr>
        <p:xfrm>
          <a:off x="1231900" y="254000"/>
          <a:ext cx="6286500" cy="1143000"/>
        </p:xfrm>
        <a:graphic>
          <a:graphicData uri="http://schemas.openxmlformats.org/presentationml/2006/ole">
            <mc:AlternateContent xmlns:mc="http://schemas.openxmlformats.org/markup-compatibility/2006">
              <mc:Choice xmlns:v="urn:schemas-microsoft-com:vml" Requires="v">
                <p:oleObj spid="_x0000_s10330" name="Equation" r:id="rId3" imgW="6286500" imgH="1143000" progId="Equation.3">
                  <p:embed/>
                </p:oleObj>
              </mc:Choice>
              <mc:Fallback>
                <p:oleObj name="Equation" r:id="rId3" imgW="6286500" imgH="11430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900" y="254000"/>
                        <a:ext cx="62865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1025">
            <a:extLst>
              <a:ext uri="{FF2B5EF4-FFF2-40B4-BE49-F238E27FC236}">
                <a16:creationId xmlns:a16="http://schemas.microsoft.com/office/drawing/2014/main" id="{68A7C104-AEEA-45EC-BA20-2161F5719CBA}"/>
              </a:ext>
            </a:extLst>
          </p:cNvPr>
          <p:cNvGraphicFramePr>
            <a:graphicFrameLocks noChangeAspect="1"/>
          </p:cNvGraphicFramePr>
          <p:nvPr/>
        </p:nvGraphicFramePr>
        <p:xfrm>
          <a:off x="1041400" y="939800"/>
          <a:ext cx="2247900" cy="1117600"/>
        </p:xfrm>
        <a:graphic>
          <a:graphicData uri="http://schemas.openxmlformats.org/presentationml/2006/ole">
            <mc:AlternateContent xmlns:mc="http://schemas.openxmlformats.org/markup-compatibility/2006">
              <mc:Choice xmlns:v="urn:schemas-microsoft-com:vml" Requires="v">
                <p:oleObj spid="_x0000_s10331" name="Equation" r:id="rId5" imgW="2247900" imgH="1117600" progId="Equation.3">
                  <p:embed/>
                </p:oleObj>
              </mc:Choice>
              <mc:Fallback>
                <p:oleObj name="Equation" r:id="rId5" imgW="2247900" imgH="11176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1400" y="939800"/>
                        <a:ext cx="22479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5" name="Text Box 5">
            <a:extLst>
              <a:ext uri="{FF2B5EF4-FFF2-40B4-BE49-F238E27FC236}">
                <a16:creationId xmlns:a16="http://schemas.microsoft.com/office/drawing/2014/main" id="{B9CD300B-A1E1-4282-B34D-271B1D2490BF}"/>
              </a:ext>
            </a:extLst>
          </p:cNvPr>
          <p:cNvSpPr txBox="1">
            <a:spLocks noChangeArrowheads="1"/>
          </p:cNvSpPr>
          <p:nvPr/>
        </p:nvSpPr>
        <p:spPr bwMode="auto">
          <a:xfrm>
            <a:off x="609600" y="1676400"/>
            <a:ext cx="162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en-US" altLang="zh-TW" sz="2400">
                <a:ea typeface="細明體" panose="02020509000000000000" pitchFamily="49" charset="-120"/>
              </a:rPr>
              <a:t>(6) </a:t>
            </a:r>
            <a:r>
              <a:rPr lang="en-US" altLang="zh-TW" sz="2400" i="1">
                <a:ea typeface="細明體" panose="02020509000000000000" pitchFamily="49" charset="-120"/>
              </a:rPr>
              <a:t>n</a:t>
            </a:r>
            <a:r>
              <a:rPr lang="en-US" altLang="zh-TW" sz="2400">
                <a:ea typeface="細明體" panose="02020509000000000000" pitchFamily="49" charset="-120"/>
              </a:rPr>
              <a:t> = 6</a:t>
            </a:r>
            <a:r>
              <a:rPr lang="zh-TW" altLang="en-US" sz="2400">
                <a:ea typeface="細明體" panose="02020509000000000000" pitchFamily="49" charset="-120"/>
              </a:rPr>
              <a:t>，</a:t>
            </a:r>
            <a:r>
              <a:rPr lang="zh-TW" altLang="en-US" sz="2400"/>
              <a:t> </a:t>
            </a:r>
          </a:p>
        </p:txBody>
      </p:sp>
      <p:graphicFrame>
        <p:nvGraphicFramePr>
          <p:cNvPr id="10246" name="Object 1026">
            <a:extLst>
              <a:ext uri="{FF2B5EF4-FFF2-40B4-BE49-F238E27FC236}">
                <a16:creationId xmlns:a16="http://schemas.microsoft.com/office/drawing/2014/main" id="{4213EDDD-4648-427B-9E27-7E620BCE1DEE}"/>
              </a:ext>
            </a:extLst>
          </p:cNvPr>
          <p:cNvGraphicFramePr>
            <a:graphicFrameLocks noChangeAspect="1"/>
          </p:cNvGraphicFramePr>
          <p:nvPr/>
        </p:nvGraphicFramePr>
        <p:xfrm>
          <a:off x="1123950" y="1701800"/>
          <a:ext cx="6705600" cy="1143000"/>
        </p:xfrm>
        <a:graphic>
          <a:graphicData uri="http://schemas.openxmlformats.org/presentationml/2006/ole">
            <mc:AlternateContent xmlns:mc="http://schemas.openxmlformats.org/markup-compatibility/2006">
              <mc:Choice xmlns:v="urn:schemas-microsoft-com:vml" Requires="v">
                <p:oleObj spid="_x0000_s10332" name="Equation" r:id="rId7" imgW="6705600" imgH="1143000" progId="Equation.3">
                  <p:embed/>
                </p:oleObj>
              </mc:Choice>
              <mc:Fallback>
                <p:oleObj name="Equation" r:id="rId7" imgW="6705600" imgH="11430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950" y="1701800"/>
                        <a:ext cx="6705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1027">
            <a:extLst>
              <a:ext uri="{FF2B5EF4-FFF2-40B4-BE49-F238E27FC236}">
                <a16:creationId xmlns:a16="http://schemas.microsoft.com/office/drawing/2014/main" id="{4304C49C-F10F-4071-B211-22B54CB38237}"/>
              </a:ext>
            </a:extLst>
          </p:cNvPr>
          <p:cNvGraphicFramePr>
            <a:graphicFrameLocks noChangeAspect="1"/>
          </p:cNvGraphicFramePr>
          <p:nvPr/>
        </p:nvGraphicFramePr>
        <p:xfrm>
          <a:off x="1143000" y="2438400"/>
          <a:ext cx="2260600" cy="1117600"/>
        </p:xfrm>
        <a:graphic>
          <a:graphicData uri="http://schemas.openxmlformats.org/presentationml/2006/ole">
            <mc:AlternateContent xmlns:mc="http://schemas.openxmlformats.org/markup-compatibility/2006">
              <mc:Choice xmlns:v="urn:schemas-microsoft-com:vml" Requires="v">
                <p:oleObj spid="_x0000_s10333" name="Equation" r:id="rId9" imgW="2260600" imgH="1117600" progId="Equation.3">
                  <p:embed/>
                </p:oleObj>
              </mc:Choice>
              <mc:Fallback>
                <p:oleObj name="Equation" r:id="rId9" imgW="2260600" imgH="1117600"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2438400"/>
                        <a:ext cx="226060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Text Box 10">
            <a:extLst>
              <a:ext uri="{FF2B5EF4-FFF2-40B4-BE49-F238E27FC236}">
                <a16:creationId xmlns:a16="http://schemas.microsoft.com/office/drawing/2014/main" id="{BB2E68F9-B646-411B-BBBC-2C08950848DB}"/>
              </a:ext>
            </a:extLst>
          </p:cNvPr>
          <p:cNvSpPr txBox="1">
            <a:spLocks noChangeArrowheads="1"/>
          </p:cNvSpPr>
          <p:nvPr/>
        </p:nvSpPr>
        <p:spPr bwMode="auto">
          <a:xfrm>
            <a:off x="1143000" y="6264275"/>
            <a:ext cx="75755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400" dirty="0">
                <a:ea typeface="細明體" panose="02020509000000000000" pitchFamily="49" charset="-120"/>
              </a:rPr>
              <a:t>圖 </a:t>
            </a:r>
            <a:r>
              <a:rPr lang="en-US" altLang="zh-TW" sz="2400" dirty="0">
                <a:ea typeface="細明體" panose="02020509000000000000" pitchFamily="49" charset="-120"/>
              </a:rPr>
              <a:t>2.5</a:t>
            </a:r>
            <a:r>
              <a:rPr lang="zh-TW" altLang="en-US" sz="2400" dirty="0">
                <a:ea typeface="細明體" panose="02020509000000000000" pitchFamily="49" charset="-120"/>
              </a:rPr>
              <a:t>：感知機於疊代次數第 </a:t>
            </a:r>
            <a:r>
              <a:rPr lang="en-US" altLang="zh-TW" sz="2400" dirty="0">
                <a:ea typeface="細明體" panose="02020509000000000000" pitchFamily="49" charset="-120"/>
              </a:rPr>
              <a:t>4, 5, 8 </a:t>
            </a:r>
            <a:r>
              <a:rPr lang="zh-TW" altLang="en-US" sz="2400" dirty="0">
                <a:ea typeface="細明體" panose="02020509000000000000" pitchFamily="49" charset="-120"/>
              </a:rPr>
              <a:t>次時的鍵結值向量。</a:t>
            </a:r>
            <a:endParaRPr lang="zh-TW" altLang="en-US" sz="2400" dirty="0">
              <a:ea typeface="華康中楷體" charset="-120"/>
            </a:endParaRPr>
          </a:p>
          <a:p>
            <a:pPr eaLnBrk="1" hangingPunct="1">
              <a:spcBef>
                <a:spcPct val="0"/>
              </a:spcBef>
              <a:buFontTx/>
              <a:buNone/>
            </a:pPr>
            <a:r>
              <a:rPr lang="zh-TW" altLang="en-US" sz="2400" dirty="0"/>
              <a:t/>
            </a:r>
            <a:br>
              <a:rPr lang="zh-TW" altLang="en-US" sz="2400" dirty="0"/>
            </a:br>
            <a:endParaRPr lang="zh-TW" altLang="en-US" sz="2400" dirty="0"/>
          </a:p>
        </p:txBody>
      </p:sp>
      <p:pic>
        <p:nvPicPr>
          <p:cNvPr id="2" name="圖片 1">
            <a:extLst>
              <a:ext uri="{FF2B5EF4-FFF2-40B4-BE49-F238E27FC236}">
                <a16:creationId xmlns:a16="http://schemas.microsoft.com/office/drawing/2014/main" id="{1F33A91C-F65C-4875-BF7B-28931D1BA452}"/>
              </a:ext>
            </a:extLst>
          </p:cNvPr>
          <p:cNvPicPr>
            <a:picLocks noChangeAspect="1"/>
          </p:cNvPicPr>
          <p:nvPr/>
        </p:nvPicPr>
        <p:blipFill>
          <a:blip r:embed="rId11"/>
          <a:stretch>
            <a:fillRect/>
          </a:stretch>
        </p:blipFill>
        <p:spPr>
          <a:xfrm>
            <a:off x="2543175" y="3662362"/>
            <a:ext cx="4057650" cy="2495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TotalTime>
  <Words>3223</Words>
  <Application>Microsoft Office PowerPoint</Application>
  <PresentationFormat>如螢幕大小 (4:3)</PresentationFormat>
  <Paragraphs>269</Paragraphs>
  <Slides>34</Slides>
  <Notes>1</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3</vt:i4>
      </vt:variant>
      <vt:variant>
        <vt:lpstr>投影片標題</vt:lpstr>
      </vt:variant>
      <vt:variant>
        <vt:i4>34</vt:i4>
      </vt:variant>
    </vt:vector>
  </HeadingPairs>
  <TitlesOfParts>
    <vt:vector size="48" baseType="lpstr">
      <vt:lpstr>細明體</vt:lpstr>
      <vt:lpstr>華康中楷體</vt:lpstr>
      <vt:lpstr>華康隸書體</vt:lpstr>
      <vt:lpstr>新細明體</vt:lpstr>
      <vt:lpstr>Arial</vt:lpstr>
      <vt:lpstr>Calibri</vt:lpstr>
      <vt:lpstr>Cambria Math</vt:lpstr>
      <vt:lpstr>Symbol</vt:lpstr>
      <vt:lpstr>Times</vt:lpstr>
      <vt:lpstr>Times New Roman</vt:lpstr>
      <vt:lpstr>預設簡報設計</vt:lpstr>
      <vt:lpstr>Equation</vt:lpstr>
      <vt:lpstr>Microsoft 方程式編輯器 3.0</vt:lpstr>
      <vt:lpstr>點陣圖影像</vt:lpstr>
      <vt:lpstr>第二章</vt:lpstr>
      <vt:lpstr>2.1 簡介</vt:lpstr>
      <vt:lpstr>2.2 感知機基本架構 (1)</vt:lpstr>
      <vt:lpstr>2.2 感知機基本架構 (2)</vt:lpstr>
      <vt:lpstr>2.3 感知機收斂定理 (1)</vt:lpstr>
      <vt:lpstr>2.3 感知機收斂定理 (2)</vt:lpstr>
      <vt:lpstr>PowerPoint 簡報</vt:lpstr>
      <vt:lpstr>PowerPoint 簡報</vt:lpstr>
      <vt:lpstr>PowerPoint 簡報</vt:lpstr>
      <vt:lpstr>範例2.1：感知機 (2)</vt:lpstr>
      <vt:lpstr>2.4 Widrow-Hoff 法則 (1)</vt:lpstr>
      <vt:lpstr>2.4 Widrow-Hoff 法則 (2)</vt:lpstr>
      <vt:lpstr>2.4 Widrow-Hoff 法則 (3)</vt:lpstr>
      <vt:lpstr>2.4 Widrow-Hoff 法則 (4)</vt:lpstr>
      <vt:lpstr>2.4 Widrow-Hoff 法則 (5)</vt:lpstr>
      <vt:lpstr>2.4 Widrow-Hoff 法則 (6)</vt:lpstr>
      <vt:lpstr>2.4.1 最小均方演算法 (1)</vt:lpstr>
      <vt:lpstr>2.4.1 最小均方演算法 (2)</vt:lpstr>
      <vt:lpstr>2.4.1 最小均方演算法 (3)</vt:lpstr>
      <vt:lpstr>2.4.1 最小均方演算法 (4)</vt:lpstr>
      <vt:lpstr>PowerPoint 簡報</vt:lpstr>
      <vt:lpstr>2.4.1 最小均方演算法 (6)</vt:lpstr>
      <vt:lpstr>2.4.1 最小均方演算法 (7)</vt:lpstr>
      <vt:lpstr>2.5 學習率調整方法 (1)</vt:lpstr>
      <vt:lpstr>2.5 學習率調整方法 (2)</vt:lpstr>
      <vt:lpstr>2.5 學習率調整方法 (3)</vt:lpstr>
      <vt:lpstr>2.6 感知機之進階探討 (1)</vt:lpstr>
      <vt:lpstr>2.6 感知機之進階探討 (2)</vt:lpstr>
      <vt:lpstr>2.6 感知機之進階探討 (3)</vt:lpstr>
      <vt:lpstr>2.7 結語 </vt:lpstr>
      <vt:lpstr>附錄</vt:lpstr>
      <vt:lpstr>多類別分類 (1)</vt:lpstr>
      <vt:lpstr>多類別分類 (2)</vt:lpstr>
      <vt:lpstr>多類別分類 (3)</vt:lpstr>
    </vt:vector>
  </TitlesOfParts>
  <Company>ncu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第二章、感知機</dc:title>
  <dc:creator>muchun</dc:creator>
  <cp:lastModifiedBy>cilab</cp:lastModifiedBy>
  <cp:revision>46</cp:revision>
  <dcterms:created xsi:type="dcterms:W3CDTF">2001-06-15T06:58:06Z</dcterms:created>
  <dcterms:modified xsi:type="dcterms:W3CDTF">2022-07-23T07:24:46Z</dcterms:modified>
</cp:coreProperties>
</file>