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46" r:id="rId3"/>
    <p:sldId id="343" r:id="rId4"/>
    <p:sldId id="337" r:id="rId5"/>
    <p:sldId id="340" r:id="rId6"/>
    <p:sldId id="341" r:id="rId7"/>
    <p:sldId id="342" r:id="rId8"/>
    <p:sldId id="339" r:id="rId9"/>
    <p:sldId id="328" r:id="rId10"/>
    <p:sldId id="331" r:id="rId11"/>
    <p:sldId id="332" r:id="rId12"/>
    <p:sldId id="333" r:id="rId13"/>
    <p:sldId id="329" r:id="rId14"/>
    <p:sldId id="345" r:id="rId15"/>
    <p:sldId id="336" r:id="rId16"/>
    <p:sldId id="334" r:id="rId17"/>
    <p:sldId id="344" r:id="rId18"/>
    <p:sldId id="33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26C"/>
    <a:srgbClr val="4EBBEB"/>
    <a:srgbClr val="1A3961"/>
    <a:srgbClr val="183C60"/>
    <a:srgbClr val="113F60"/>
    <a:srgbClr val="123964"/>
    <a:srgbClr val="1B4E77"/>
    <a:srgbClr val="11293F"/>
    <a:srgbClr val="173758"/>
    <a:srgbClr val="215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2" autoAdjust="0"/>
    <p:restoredTop sz="88982" autoAdjust="0"/>
  </p:normalViewPr>
  <p:slideViewPr>
    <p:cSldViewPr>
      <p:cViewPr varScale="1">
        <p:scale>
          <a:sx n="54" d="100"/>
          <a:sy n="54" d="100"/>
        </p:scale>
        <p:origin x="1548" y="72"/>
      </p:cViewPr>
      <p:guideLst>
        <p:guide orient="horz" pos="3514"/>
        <p:guide pos="2851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494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6D163-A0F5-498D-A72B-50DE16555140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999AD-79EC-4F02-84A9-EEA7F052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4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0" u="none" dirty="0" smtClean="0"/>
              <a:t>Jessica Thomas</a:t>
            </a: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2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0" u="none" dirty="0" smtClean="0"/>
              <a:t>Coastal data</a:t>
            </a:r>
            <a:r>
              <a:rPr lang="en-US" b="0" u="none" baseline="0" dirty="0" smtClean="0"/>
              <a:t> at FEMA</a:t>
            </a: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4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2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2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11101" y="3886200"/>
            <a:ext cx="5029200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Enter Presentation Title</a:t>
            </a:r>
            <a:endParaRPr lang="en-US" dirty="0"/>
          </a:p>
        </p:txBody>
      </p:sp>
      <p:pic>
        <p:nvPicPr>
          <p:cNvPr id="11" name="Picture 10" descr="Cloud_wor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60" y="6456890"/>
            <a:ext cx="906236" cy="151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1" y="1433615"/>
            <a:ext cx="2917767" cy="246888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629400" y="4937760"/>
            <a:ext cx="1737360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kern="0" spc="-30" dirty="0" smtClean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1101" y="4366050"/>
            <a:ext cx="2651760" cy="36576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Date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29400" y="5212080"/>
            <a:ext cx="2377440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Full Name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629400" y="5486400"/>
            <a:ext cx="2377440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brid Clou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3657600" cy="146304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pic>
        <p:nvPicPr>
          <p:cNvPr id="16" name="Picture 15" descr="IBMCloud_PPT_GraphicDiagrams_v04-04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7" t="37634" r="38178" b="30705"/>
          <a:stretch/>
        </p:blipFill>
        <p:spPr>
          <a:xfrm>
            <a:off x="2788920" y="2514600"/>
            <a:ext cx="3564143" cy="3117154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42900" y="2377440"/>
            <a:ext cx="3657600" cy="338328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tabLst/>
              <a:defRPr sz="16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brid Cloud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3657600" cy="18288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2560320"/>
            <a:ext cx="3931920" cy="2743200"/>
          </a:xfrm>
        </p:spPr>
        <p:txBody>
          <a:bodyPr lIns="0" tIns="0" rIns="0" bIns="0" anchor="t" anchorCtr="0">
            <a:noAutofit/>
          </a:bodyPr>
          <a:lstStyle>
            <a:lvl1pPr marL="228600" indent="-228600"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–"/>
              <a:defRPr sz="18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77602" y="5303520"/>
            <a:ext cx="3045758" cy="64008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>
                <a:solidFill>
                  <a:schemeClr val="bg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1143000" y="6446520"/>
            <a:ext cx="3383280" cy="3651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25" name="Picture 24" descr="IBMCloud_PPT_GraphicDiagrams_v04-05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8" t="21983" r="34577" b="44641"/>
          <a:stretch/>
        </p:blipFill>
        <p:spPr>
          <a:xfrm>
            <a:off x="5074920" y="594360"/>
            <a:ext cx="3544113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brid Cloud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2103120" cy="4572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6120" y="594566"/>
            <a:ext cx="5394960" cy="2560320"/>
          </a:xfrm>
        </p:spPr>
        <p:txBody>
          <a:bodyPr lIns="0" tIns="0" rIns="0" bIns="0" anchor="t" anchorCtr="0">
            <a:noAutofit/>
          </a:bodyPr>
          <a:lstStyle>
            <a:lvl1pPr marL="228600" indent="-228600"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–"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26280" y="5577840"/>
            <a:ext cx="4572000" cy="64008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>
                <a:solidFill>
                  <a:schemeClr val="bg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9"/>
          </p:nvPr>
        </p:nvSpPr>
        <p:spPr>
          <a:xfrm>
            <a:off x="3191435" y="6446520"/>
            <a:ext cx="4114800" cy="3651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0" name="Picture 19" descr="IBMCloud_PPT_GraphicDiagrams_v06-07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" t="30667" r="6779" b="33629"/>
          <a:stretch/>
        </p:blipFill>
        <p:spPr>
          <a:xfrm>
            <a:off x="248009" y="3319181"/>
            <a:ext cx="8647982" cy="25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3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brid Cloud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2103120" cy="50292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6120" y="594566"/>
            <a:ext cx="5212080" cy="2560320"/>
          </a:xfrm>
        </p:spPr>
        <p:txBody>
          <a:bodyPr lIns="0" tIns="0" rIns="0" bIns="0" anchor="t" anchorCtr="0">
            <a:noAutofit/>
          </a:bodyPr>
          <a:lstStyle>
            <a:lvl1pPr marL="228600" indent="-22860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000" b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5577840"/>
            <a:ext cx="3749040" cy="64008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9"/>
          </p:nvPr>
        </p:nvSpPr>
        <p:spPr>
          <a:xfrm>
            <a:off x="3191435" y="6446520"/>
            <a:ext cx="4114800" cy="3651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0" name="Picture 19" descr="IBMCloud_PPT_GraphicDiagrams_v04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6" t="44107" r="17104" b="34018"/>
          <a:stretch/>
        </p:blipFill>
        <p:spPr>
          <a:xfrm>
            <a:off x="711286" y="3174972"/>
            <a:ext cx="7975514" cy="21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840321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1166070"/>
            <a:ext cx="2103120" cy="41148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0089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3272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tx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3899" y="840321"/>
            <a:ext cx="1737360" cy="15544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6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937760" y="840321"/>
            <a:ext cx="3840480" cy="1554480"/>
          </a:xfrm>
        </p:spPr>
        <p:txBody>
          <a:bodyPr lIns="0" tIns="0" rIns="0" bIns="0" anchor="t" anchorCtr="0">
            <a:noAutofit/>
          </a:bodyPr>
          <a:lstStyle>
            <a:lvl1pPr marL="171450" indent="-171450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89120" y="5561096"/>
            <a:ext cx="4310231" cy="64008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3124200" y="6446520"/>
            <a:ext cx="4114800" cy="365125"/>
          </a:xfrm>
        </p:spPr>
        <p:txBody>
          <a:bodyPr anchor="b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4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840321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1166070"/>
            <a:ext cx="2103120" cy="41148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0089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3272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tx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3899" y="840321"/>
            <a:ext cx="1737360" cy="15544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6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932699" y="840321"/>
            <a:ext cx="3840480" cy="1554480"/>
          </a:xfrm>
        </p:spPr>
        <p:txBody>
          <a:bodyPr lIns="0" tIns="0" rIns="0" bIns="0" anchor="t" anchorCtr="0">
            <a:noAutofit/>
          </a:bodyPr>
          <a:lstStyle>
            <a:lvl1pPr marL="171450" indent="-171450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108325" y="4524776"/>
            <a:ext cx="5664854" cy="64008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103899" y="2788920"/>
            <a:ext cx="5669280" cy="548640"/>
          </a:xfrm>
          <a:solidFill>
            <a:schemeClr val="accent1"/>
          </a:solidFill>
        </p:spPr>
        <p:txBody>
          <a:bodyPr lIns="91440" tIns="91440" rIns="91440" bIns="9144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709160" y="5257800"/>
            <a:ext cx="1920240" cy="1280160"/>
          </a:xfrm>
        </p:spPr>
        <p:txBody>
          <a:bodyPr lIns="0" tIns="0" rIns="0" bIns="0" anchor="t" anchorCtr="0">
            <a:noAutofit/>
          </a:bodyPr>
          <a:lstStyle>
            <a:lvl1pPr marL="171450" indent="-171450"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 sz="1600" b="0"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720840" y="5255556"/>
            <a:ext cx="2052339" cy="1280160"/>
          </a:xfrm>
        </p:spPr>
        <p:txBody>
          <a:bodyPr lIns="0" tIns="0" rIns="0" bIns="0" anchor="t" anchorCtr="0">
            <a:noAutofit/>
          </a:bodyPr>
          <a:lstStyle>
            <a:lvl1pPr marL="171450" indent="-171450"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 sz="1600" b="0"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102946" y="5257800"/>
            <a:ext cx="1554480" cy="1280160"/>
          </a:xfrm>
        </p:spPr>
        <p:txBody>
          <a:bodyPr lIns="0" tIns="0" rIns="0" bIns="0" anchor="t" anchorCtr="0">
            <a:noAutofit/>
          </a:bodyPr>
          <a:lstStyle>
            <a:lvl1pPr marL="171450" indent="-171450"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 sz="1600" b="0"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00" y="1524950"/>
            <a:ext cx="6217920" cy="512886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840321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1166070"/>
            <a:ext cx="2103120" cy="41148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0089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3272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tx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3899" y="839788"/>
            <a:ext cx="1737360" cy="15544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6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5897880"/>
            <a:ext cx="4206240" cy="6400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937760" y="839788"/>
            <a:ext cx="4206240" cy="1828800"/>
          </a:xfrm>
        </p:spPr>
        <p:txBody>
          <a:bodyPr lIns="0" tIns="0" rIns="0" bIns="0">
            <a:noAutofit/>
          </a:bodyPr>
          <a:lstStyle>
            <a:lvl1pPr marL="228600" indent="-228600">
              <a:spcBef>
                <a:spcPts val="300"/>
              </a:spcBef>
              <a:buFont typeface="Arial" panose="020B0604020202020204" pitchFamily="34" charset="0"/>
              <a:buChar char="–"/>
              <a:defRPr sz="1800" b="0">
                <a:solidFill>
                  <a:schemeClr val="accent1"/>
                </a:solidFill>
              </a:defRPr>
            </a:lvl1pPr>
            <a:lvl2pPr marL="349250" indent="-120650">
              <a:spcBef>
                <a:spcPts val="300"/>
              </a:spcBef>
              <a:buFont typeface="Arial" panose="020B0604020202020204" pitchFamily="34" charset="0"/>
              <a:buChar char="-"/>
              <a:defRPr sz="16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brid Cloud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5739916" y="0"/>
            <a:ext cx="3404084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8016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99436" y="1423266"/>
            <a:ext cx="3840480" cy="1554480"/>
          </a:xfrm>
        </p:spPr>
        <p:txBody>
          <a:bodyPr lIns="0" tIns="0" rIns="0" bIns="0" anchor="t" anchorCtr="0">
            <a:no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Enter Title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837810" y="1005840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899436" y="3017520"/>
            <a:ext cx="3840480" cy="109728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600"/>
              </a:spcBef>
              <a:buNone/>
              <a:defRPr sz="20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899436" y="4251960"/>
            <a:ext cx="3840480" cy="137160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0"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Sub-Heading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616729" y="1005840"/>
            <a:ext cx="2103120" cy="484632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1700"/>
              </a:lnSpc>
              <a:spcBef>
                <a:spcPts val="80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21" name="Picture 20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2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Clou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840321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1166070"/>
            <a:ext cx="2103120" cy="41148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0089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3272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tx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3899" y="840321"/>
            <a:ext cx="5486400" cy="6400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6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103899" y="1600200"/>
            <a:ext cx="5486400" cy="15544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103899" y="5420420"/>
            <a:ext cx="2377440" cy="6400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5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3474720" cy="100584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2177063"/>
            <a:ext cx="3474720" cy="3108960"/>
          </a:xfrm>
        </p:spPr>
        <p:txBody>
          <a:bodyPr lIns="0" tIns="0" rIns="0" bIns="0" anchor="t" anchorCtr="0">
            <a:noAutofit/>
          </a:bodyPr>
          <a:lstStyle>
            <a:lvl1pPr marL="171450" indent="-171450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000" b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3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40527" y="1037270"/>
            <a:ext cx="6949440" cy="356616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4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2011680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2377440"/>
            <a:ext cx="4114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0089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3272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3200400"/>
            <a:ext cx="4114800" cy="182880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60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Sub-heading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4480560"/>
            <a:ext cx="2743200" cy="182880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pic>
        <p:nvPicPr>
          <p:cNvPr id="14" name="Picture 13" descr="Cloud_wor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58" y="210862"/>
            <a:ext cx="906236" cy="15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haize Group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7772400" cy="100584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2900" y="2057400"/>
            <a:ext cx="3657600" cy="31089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174625" indent="-174625">
              <a:spcBef>
                <a:spcPts val="0"/>
              </a:spcBef>
              <a:defRPr sz="1800" b="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elon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7772400" cy="100584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2900" y="2057400"/>
            <a:ext cx="3291840" cy="31089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174625" indent="-174625">
              <a:spcBef>
                <a:spcPts val="0"/>
              </a:spcBef>
              <a:defRPr sz="1800" b="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tney Bow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7772400" cy="100584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2900" y="2057400"/>
            <a:ext cx="3657600" cy="31089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174625" indent="-174625">
              <a:spcBef>
                <a:spcPts val="0"/>
              </a:spcBef>
              <a:defRPr sz="1800" b="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tional Express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7772400" cy="100584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2900" y="2057400"/>
            <a:ext cx="3657600" cy="31089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174625" indent="-174625">
              <a:spcBef>
                <a:spcPts val="0"/>
              </a:spcBef>
              <a:defRPr sz="1800" b="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5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7772400" cy="100584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2900" y="2057400"/>
            <a:ext cx="3657600" cy="31089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174625" indent="-174625">
              <a:spcBef>
                <a:spcPts val="0"/>
              </a:spcBef>
              <a:defRPr sz="1800" b="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309360" y="0"/>
            <a:ext cx="283464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508760"/>
            <a:ext cx="4572000" cy="36576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300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595360" y="0"/>
            <a:ext cx="54864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7" name="Picture 6" descr="cloud_only copy.png"/>
          <p:cNvPicPr>
            <a:picLocks noChangeAspect="1"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9870" y="2805430"/>
            <a:ext cx="3834130" cy="34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8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309360" y="0"/>
            <a:ext cx="283464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508760"/>
            <a:ext cx="4572000" cy="36576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300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595360" y="0"/>
            <a:ext cx="54864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7" name="Picture 6" descr="cloud_only copy.png"/>
          <p:cNvPicPr>
            <a:picLocks noChangeAspect="1"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9870" y="2805430"/>
            <a:ext cx="3834130" cy="34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309360" y="0"/>
            <a:ext cx="283464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508760"/>
            <a:ext cx="4572000" cy="36576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300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595360" y="0"/>
            <a:ext cx="54864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7" name="Picture 6" descr="cloud_only copy.png"/>
          <p:cNvPicPr>
            <a:picLocks noChangeAspect="1"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9870" y="2805430"/>
            <a:ext cx="3834130" cy="34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94560" y="3931920"/>
            <a:ext cx="5029200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Enter 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90" y="1433615"/>
            <a:ext cx="2917767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77724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600"/>
              </a:spcBef>
              <a:buNone/>
              <a:defRPr sz="2400" b="1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tx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8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tx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ybrid Cloud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tx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2400300" cy="333425"/>
          </a:xfr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1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rup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1417638"/>
            <a:ext cx="9144000" cy="5440362"/>
          </a:xfrm>
          <a:prstGeom prst="rect">
            <a:avLst/>
          </a:prstGeom>
        </p:spPr>
      </p:pic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65760" y="2318273"/>
            <a:ext cx="2377440" cy="0"/>
          </a:xfrm>
          <a:prstGeom prst="line">
            <a:avLst/>
          </a:prstGeom>
          <a:ln w="635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200400" y="2318273"/>
            <a:ext cx="2651760" cy="0"/>
          </a:xfrm>
          <a:prstGeom prst="line">
            <a:avLst/>
          </a:prstGeom>
          <a:ln w="635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309360" y="2318273"/>
            <a:ext cx="2377440" cy="0"/>
          </a:xfrm>
          <a:prstGeom prst="line">
            <a:avLst/>
          </a:prstGeom>
          <a:ln w="635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600200"/>
            <a:ext cx="2468880" cy="64008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60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36607"/>
            <a:ext cx="2468880" cy="18288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1700"/>
              </a:lnSpc>
              <a:spcBef>
                <a:spcPts val="300"/>
              </a:spcBef>
              <a:buNone/>
              <a:defRPr sz="1600" b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7772400" cy="100584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1600200"/>
            <a:ext cx="2743200" cy="64008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60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2436607"/>
            <a:ext cx="2743200" cy="18288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1700"/>
              </a:lnSpc>
              <a:spcBef>
                <a:spcPts val="300"/>
              </a:spcBef>
              <a:buNone/>
              <a:defRPr sz="1600" b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309360" y="1600200"/>
            <a:ext cx="2468880" cy="64008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60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09360" y="2436607"/>
            <a:ext cx="2468880" cy="18288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1700"/>
              </a:lnSpc>
              <a:spcBef>
                <a:spcPts val="300"/>
              </a:spcBef>
              <a:buNone/>
              <a:defRPr sz="1600" b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3044952" y="1371600"/>
            <a:ext cx="3054096" cy="5486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 smtClean="0"/>
              <a:t>Click icon below to insert picture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77724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71600"/>
            <a:ext cx="3044952" cy="5486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 smtClean="0"/>
              <a:t>Click icon below to insert picture</a:t>
            </a:r>
            <a:endParaRPr lang="en-US" dirty="0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6099048" y="1371600"/>
            <a:ext cx="3044952" cy="5486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 smtClean="0"/>
              <a:t>Click icon below to insert picture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tx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9476" y="2148840"/>
            <a:ext cx="2286000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0" y="2148840"/>
            <a:ext cx="2286000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478524" y="2148840"/>
            <a:ext cx="2286000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0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3044952" y="1371600"/>
            <a:ext cx="3054096" cy="5486400"/>
          </a:xfrm>
          <a:prstGeom prst="rect">
            <a:avLst/>
          </a:prstGeom>
        </p:spPr>
      </p:pic>
      <p:pic>
        <p:nvPicPr>
          <p:cNvPr id="16" name="Picture Placeholder 7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1371600"/>
            <a:ext cx="3044952" cy="5486400"/>
          </a:xfrm>
          <a:prstGeom prst="rect">
            <a:avLst/>
          </a:prstGeom>
        </p:spPr>
      </p:pic>
      <p:pic>
        <p:nvPicPr>
          <p:cNvPr id="18" name="Picture Placeholder 8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" r="104"/>
          <a:stretch>
            <a:fillRect/>
          </a:stretch>
        </p:blipFill>
        <p:spPr>
          <a:xfrm>
            <a:off x="6099048" y="1371600"/>
            <a:ext cx="3044952" cy="5486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77724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tx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9476" y="2148840"/>
            <a:ext cx="2286000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0" y="2148840"/>
            <a:ext cx="2286000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478524" y="2148840"/>
            <a:ext cx="2286000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brid Cloud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46320"/>
            <a:ext cx="9144000" cy="20116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3291840" cy="155448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77640" y="594566"/>
            <a:ext cx="4297680" cy="54864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60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977640" y="1280160"/>
            <a:ext cx="4297680" cy="1828800"/>
          </a:xfrm>
        </p:spPr>
        <p:txBody>
          <a:bodyPr lIns="0" tIns="0" rIns="0" bIns="0" anchor="t" anchorCtr="0">
            <a:noAutofit/>
          </a:bodyPr>
          <a:lstStyle>
            <a:lvl1pPr marL="171450" indent="-17145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800" b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73272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90089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pic>
        <p:nvPicPr>
          <p:cNvPr id="20" name="Picture 19" descr="IBMCloud_PPT_GraphicDiagrams_v07-06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6" t="29778" r="23321" b="31259"/>
          <a:stretch/>
        </p:blipFill>
        <p:spPr>
          <a:xfrm>
            <a:off x="1325880" y="3154755"/>
            <a:ext cx="6253480" cy="34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brid Cloud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5080" y="0"/>
            <a:ext cx="4531360" cy="6858000"/>
          </a:xfrm>
          <a:prstGeom prst="rect">
            <a:avLst/>
          </a:prstGeom>
          <a:solidFill>
            <a:srgbClr val="0D426C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3657600" cy="82296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0089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3272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tx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806440" y="596979"/>
            <a:ext cx="2926080" cy="182880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0"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42900" y="1492885"/>
            <a:ext cx="3383280" cy="45720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tabLst/>
              <a:defRPr sz="16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34640" y="2638384"/>
            <a:ext cx="3383280" cy="255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5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brid Cloud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268817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7894617" y="6626363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626363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tx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594566"/>
            <a:ext cx="2103120" cy="50292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Heading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46120" y="594566"/>
            <a:ext cx="4572000" cy="32004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tabLst/>
              <a:defRPr sz="16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pic>
        <p:nvPicPr>
          <p:cNvPr id="15" name="Picture 14" descr="IBMCloud_PPT_GraphicDiagrams_v04-03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7" t="35661" r="15031" b="19395"/>
          <a:stretch/>
        </p:blipFill>
        <p:spPr>
          <a:xfrm>
            <a:off x="2971800" y="2606040"/>
            <a:ext cx="6359830" cy="43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0" r:id="rId3"/>
    <p:sldLayoutId id="2147483685" r:id="rId4"/>
    <p:sldLayoutId id="2147483686" r:id="rId5"/>
    <p:sldLayoutId id="2147483716" r:id="rId6"/>
    <p:sldLayoutId id="2147483687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6" r:id="rId14"/>
    <p:sldLayoutId id="2147483697" r:id="rId15"/>
    <p:sldLayoutId id="2147483698" r:id="rId16"/>
    <p:sldLayoutId id="2147483680" r:id="rId17"/>
    <p:sldLayoutId id="2147483699" r:id="rId18"/>
    <p:sldLayoutId id="2147483702" r:id="rId19"/>
    <p:sldLayoutId id="2147483704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682" r:id="rId26"/>
    <p:sldLayoutId id="2147483711" r:id="rId27"/>
    <p:sldLayoutId id="2147483712" r:id="rId28"/>
    <p:sldLayoutId id="2147483713" r:id="rId29"/>
    <p:sldLayoutId id="2147483703" r:id="rId30"/>
    <p:sldLayoutId id="2147483783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400" b="1" kern="0" spc="-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0" spc="-3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0" spc="-3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0" spc="-3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0" spc="-3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0" spc="-3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7.png"/><Relationship Id="rId4" Type="http://schemas.openxmlformats.org/officeDocument/2006/relationships/hyperlink" Target="http://federalnewsradio.com/commentary/2015/07/have-you-visited-the-deep-dark-web-recentl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psjxnoNc-u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1.gif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w3-03.sso.ibm.com/marketing/mi/compdlib.nsf/weball/5795EF089367D3C600257D5600024D1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MtBdbaCQV8A" TargetMode="External"/><Relationship Id="rId5" Type="http://schemas.openxmlformats.org/officeDocument/2006/relationships/hyperlink" Target="https://www.youtube.com/watch?v=OD1NP-Yk2BI" TargetMode="Externa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6.jpeg"/><Relationship Id="rId4" Type="http://schemas.openxmlformats.org/officeDocument/2006/relationships/hyperlink" Target="https://www.newscientist.com/article/mg22630172-000-smart-drones-that-think-and-learn-like-us-to-launch-this-ye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311101" y="3794760"/>
            <a:ext cx="5029200" cy="960120"/>
          </a:xfrm>
        </p:spPr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Enablement</a:t>
            </a:r>
            <a:br>
              <a:rPr lang="en-US" dirty="0" smtClean="0"/>
            </a:br>
            <a:r>
              <a:rPr lang="en-US" dirty="0" smtClean="0"/>
              <a:t>IBM Internal Only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11101" y="4754880"/>
            <a:ext cx="2651760" cy="365760"/>
          </a:xfrm>
        </p:spPr>
        <p:txBody>
          <a:bodyPr/>
          <a:lstStyle/>
          <a:p>
            <a:r>
              <a:rPr lang="en-US" dirty="0" smtClean="0"/>
              <a:t>July 29, 2015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629400" y="5212080"/>
            <a:ext cx="2377440" cy="274320"/>
          </a:xfrm>
        </p:spPr>
        <p:txBody>
          <a:bodyPr/>
          <a:lstStyle/>
          <a:p>
            <a:r>
              <a:rPr lang="en-US" dirty="0" smtClean="0"/>
              <a:t>Clinton May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Bryna</a:t>
            </a:r>
            <a:r>
              <a:rPr lang="en-US" dirty="0" smtClean="0"/>
              <a:t> Dash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6629400" y="5760720"/>
            <a:ext cx="2377440" cy="2743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1600" kern="0" spc="-30" baseline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0" spc="-3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0" spc="-3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100" kern="0" spc="-3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0" spc="-3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Federal Cloud Software</a:t>
            </a:r>
            <a:endParaRPr lang="en-US" dirty="0"/>
          </a:p>
        </p:txBody>
      </p:sp>
      <p:pic>
        <p:nvPicPr>
          <p:cNvPr id="11" name="Picture 10" descr="Codename-BlueMix-2014-03-18-14-23-53-2014-03-18-14-23-5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35" y="-45720"/>
            <a:ext cx="2889904" cy="28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42900" y="594566"/>
            <a:ext cx="2400300" cy="339409"/>
          </a:xfrm>
        </p:spPr>
        <p:txBody>
          <a:bodyPr/>
          <a:lstStyle/>
          <a:p>
            <a:r>
              <a:rPr lang="en-US" dirty="0" smtClean="0"/>
              <a:t>Agility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337560" y="822960"/>
            <a:ext cx="5074920" cy="5606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Disruptors working with agencies on advanced services for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analysts</a:t>
            </a:r>
          </a:p>
          <a:p>
            <a:pPr lvl="1"/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Leveraging Watson services to help with analysis of </a:t>
            </a:r>
            <a:r>
              <a:rPr lang="en-US" sz="1800" dirty="0" smtClean="0"/>
              <a:t>open </a:t>
            </a:r>
            <a:r>
              <a:rPr lang="en-US" sz="1800" dirty="0"/>
              <a:t>s</a:t>
            </a:r>
            <a:r>
              <a:rPr lang="en-US" sz="1800" dirty="0" smtClean="0"/>
              <a:t>ource data (OSINT – open source intelligence)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Craigslist </a:t>
            </a:r>
            <a:r>
              <a:rPr lang="en-US" dirty="0"/>
              <a:t>adds used by Al-</a:t>
            </a:r>
            <a:r>
              <a:rPr lang="en-US" dirty="0" err="1"/>
              <a:t>Shabaab</a:t>
            </a:r>
            <a:r>
              <a:rPr lang="en-US" dirty="0"/>
              <a:t> to sell illegally poached wildlife – which is 60%+ of the terror group’s income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Leverage </a:t>
            </a:r>
            <a:r>
              <a:rPr lang="en-US" sz="1800" dirty="0" err="1" smtClean="0"/>
              <a:t>Bluemix</a:t>
            </a:r>
            <a:r>
              <a:rPr lang="en-US" sz="1800" dirty="0" smtClean="0"/>
              <a:t> </a:t>
            </a:r>
            <a:r>
              <a:rPr lang="en-US" sz="1800" dirty="0"/>
              <a:t>as an ‘integration hub’ for </a:t>
            </a:r>
            <a:r>
              <a:rPr lang="en-US" sz="1800" dirty="0" smtClean="0"/>
              <a:t>services across projects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Human trafficking apps with reverse geo-coding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Platform that can handle everything from </a:t>
            </a:r>
            <a:r>
              <a:rPr lang="en-US" sz="1800" dirty="0" smtClean="0"/>
              <a:t>initial prototype development through test to production.</a:t>
            </a:r>
            <a:endParaRPr lang="en-US" sz="1800" dirty="0"/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4" name="Picture 3" descr="Untitled-1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794760"/>
            <a:ext cx="2133599" cy="1828800"/>
          </a:xfrm>
          <a:prstGeom prst="rect">
            <a:avLst/>
          </a:prstGeom>
          <a:ln>
            <a:noFill/>
          </a:ln>
        </p:spPr>
      </p:pic>
      <p:sp>
        <p:nvSpPr>
          <p:cNvPr id="11" name="AutoShape 8" descr="Image result for wto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37560" y="6060360"/>
            <a:ext cx="288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Human Trafficking App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1232" y="1185117"/>
            <a:ext cx="2451968" cy="183240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1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“I want a platform where our developers can build new applications, change them (depending on feedback from clients) and repackage them to sell to other clients with similar needs</a:t>
            </a:r>
            <a:r>
              <a:rPr lang="en-US" dirty="0" smtClean="0">
                <a:solidFill>
                  <a:schemeClr val="bg1"/>
                </a:solidFill>
              </a:rPr>
              <a:t>.”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“I want to </a:t>
            </a:r>
            <a:r>
              <a:rPr lang="en-US" dirty="0" smtClean="0">
                <a:solidFill>
                  <a:schemeClr val="bg1"/>
                </a:solidFill>
              </a:rPr>
              <a:t>be a valuable sub on large contracts.”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og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22" b="36445"/>
          <a:stretch/>
        </p:blipFill>
        <p:spPr>
          <a:xfrm>
            <a:off x="6080760" y="5954761"/>
            <a:ext cx="3183893" cy="9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42900" y="594566"/>
            <a:ext cx="2400300" cy="339409"/>
          </a:xfrm>
        </p:spPr>
        <p:txBody>
          <a:bodyPr/>
          <a:lstStyle/>
          <a:p>
            <a:r>
              <a:rPr lang="en-US" dirty="0" smtClean="0"/>
              <a:t>Agility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337560" y="822960"/>
            <a:ext cx="5074920" cy="5606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Disruptors working with agencies on advanced services for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analysts</a:t>
            </a:r>
          </a:p>
          <a:p>
            <a:pPr lvl="1"/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Leveraging Watson services to help with analysis of </a:t>
            </a:r>
            <a:r>
              <a:rPr lang="en-US" sz="1800" dirty="0" smtClean="0"/>
              <a:t>open </a:t>
            </a:r>
            <a:r>
              <a:rPr lang="en-US" sz="1800" dirty="0"/>
              <a:t>s</a:t>
            </a:r>
            <a:r>
              <a:rPr lang="en-US" sz="1800" dirty="0" smtClean="0"/>
              <a:t>ource data (OSINT – open source intelligence)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Baltimore riot prototype went from concept to live demonstration in 2 weeks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Leverage </a:t>
            </a:r>
            <a:r>
              <a:rPr lang="en-US" sz="1800" dirty="0" err="1" smtClean="0"/>
              <a:t>Bluemix</a:t>
            </a:r>
            <a:r>
              <a:rPr lang="en-US" sz="1800" dirty="0" smtClean="0"/>
              <a:t> </a:t>
            </a:r>
            <a:r>
              <a:rPr lang="en-US" sz="1800" dirty="0"/>
              <a:t>as an ‘integration hub’ for </a:t>
            </a:r>
            <a:r>
              <a:rPr lang="en-US" sz="1800" dirty="0" smtClean="0"/>
              <a:t>services across projects and across Clouds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Platform that can handle everything from </a:t>
            </a:r>
            <a:r>
              <a:rPr lang="en-US" sz="1800" dirty="0" smtClean="0"/>
              <a:t>initial prototype development through test to production.</a:t>
            </a:r>
            <a:endParaRPr lang="en-US" sz="1800" dirty="0"/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4" name="Picture 3" descr="Untitled-1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794760"/>
            <a:ext cx="2133599" cy="1828800"/>
          </a:xfrm>
          <a:prstGeom prst="rect">
            <a:avLst/>
          </a:prstGeom>
          <a:ln>
            <a:noFill/>
          </a:ln>
        </p:spPr>
      </p:pic>
      <p:sp>
        <p:nvSpPr>
          <p:cNvPr id="11" name="AutoShape 8" descr="Image result for wto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1232" y="1188719"/>
            <a:ext cx="2451968" cy="183240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1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“I want a platform where </a:t>
            </a:r>
            <a:r>
              <a:rPr lang="en-US" dirty="0" smtClean="0">
                <a:solidFill>
                  <a:schemeClr val="bg1"/>
                </a:solidFill>
              </a:rPr>
              <a:t>developers </a:t>
            </a:r>
            <a:r>
              <a:rPr lang="en-US" dirty="0">
                <a:solidFill>
                  <a:schemeClr val="bg1"/>
                </a:solidFill>
              </a:rPr>
              <a:t>can build new </a:t>
            </a:r>
            <a:r>
              <a:rPr lang="en-US" dirty="0" smtClean="0">
                <a:solidFill>
                  <a:schemeClr val="bg1"/>
                </a:solidFill>
              </a:rPr>
              <a:t>application components and share them across projects, regardless of the individual tooling choices on each project.”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“I want to add new functionality to my </a:t>
            </a:r>
            <a:r>
              <a:rPr lang="en-US" dirty="0" smtClean="0">
                <a:solidFill>
                  <a:schemeClr val="bg1"/>
                </a:solidFill>
              </a:rPr>
              <a:t>existing applications</a:t>
            </a:r>
            <a:r>
              <a:rPr lang="en-US" dirty="0">
                <a:solidFill>
                  <a:schemeClr val="bg1"/>
                </a:solidFill>
              </a:rPr>
              <a:t>.”</a:t>
            </a:r>
          </a:p>
        </p:txBody>
      </p:sp>
      <p:pic>
        <p:nvPicPr>
          <p:cNvPr id="2050" name="Picture 2" descr="http://www.lockheedmartin.com/content/dam/lockheed/data/corporate/photo/LM-logo-7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50" y="6060360"/>
            <a:ext cx="2913076" cy="8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abitatnova.org/wp-content/uploads/2014/03/INT_lds_rgb_po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060360"/>
            <a:ext cx="1869066" cy="84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8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42900" y="594566"/>
            <a:ext cx="2400300" cy="339409"/>
          </a:xfrm>
        </p:spPr>
        <p:txBody>
          <a:bodyPr/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337560" y="822960"/>
            <a:ext cx="5074920" cy="5606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Disruptors working with agencies on advanced services for analysts leverage </a:t>
            </a:r>
            <a:r>
              <a:rPr lang="en-US" sz="2000" b="1" dirty="0" smtClean="0">
                <a:solidFill>
                  <a:schemeClr val="bg1"/>
                </a:solidFill>
              </a:rPr>
              <a:t>speed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as their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competitive differentiator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Leverage </a:t>
            </a:r>
            <a:r>
              <a:rPr lang="en-US" sz="1800" dirty="0" err="1" smtClean="0"/>
              <a:t>Bluemix</a:t>
            </a:r>
            <a:r>
              <a:rPr lang="en-US" sz="1800" dirty="0" smtClean="0"/>
              <a:t> </a:t>
            </a:r>
            <a:r>
              <a:rPr lang="en-US" sz="1800" dirty="0"/>
              <a:t>as an ‘integration hub’ for </a:t>
            </a:r>
            <a:r>
              <a:rPr lang="en-US" sz="1800" dirty="0" smtClean="0"/>
              <a:t>services across projects and across Clouds – </a:t>
            </a:r>
            <a:r>
              <a:rPr lang="en-US" sz="1800" b="1" dirty="0" smtClean="0">
                <a:solidFill>
                  <a:schemeClr val="bg1"/>
                </a:solidFill>
              </a:rPr>
              <a:t>reuse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/>
              <a:t>enables speed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Platform that can handle everything from </a:t>
            </a:r>
            <a:r>
              <a:rPr lang="en-US" sz="1800" dirty="0" smtClean="0"/>
              <a:t>initial prototype development through test to production – </a:t>
            </a:r>
            <a:r>
              <a:rPr lang="en-US" sz="1800" b="1" dirty="0" err="1" smtClean="0">
                <a:solidFill>
                  <a:schemeClr val="bg1"/>
                </a:solidFill>
              </a:rPr>
              <a:t>devops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/>
              <a:t>inside of </a:t>
            </a:r>
            <a:r>
              <a:rPr lang="en-US" sz="1800" dirty="0" err="1" smtClean="0"/>
              <a:t>Bluemix</a:t>
            </a:r>
            <a:r>
              <a:rPr lang="en-US" sz="1800" dirty="0" smtClean="0"/>
              <a:t> enables speed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 smtClean="0"/>
              <a:t>Leidos</a:t>
            </a:r>
            <a:r>
              <a:rPr lang="en-US" sz="1800" dirty="0" smtClean="0"/>
              <a:t> went from concept to initial demo in </a:t>
            </a:r>
            <a:r>
              <a:rPr lang="en-US" sz="1800" b="1" dirty="0" smtClean="0">
                <a:solidFill>
                  <a:schemeClr val="bg1"/>
                </a:solidFill>
              </a:rPr>
              <a:t>3 weeks</a:t>
            </a:r>
            <a:r>
              <a:rPr lang="en-US" sz="1800" dirty="0" smtClean="0"/>
              <a:t> – showed at SOFIC – and - LM went from concept to demo at GEOINT in </a:t>
            </a:r>
            <a:r>
              <a:rPr lang="en-US" sz="1800" b="1" dirty="0" smtClean="0">
                <a:solidFill>
                  <a:schemeClr val="bg1"/>
                </a:solidFill>
              </a:rPr>
              <a:t>2 weeks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4" name="Picture 3" descr="Untitled-1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794760"/>
            <a:ext cx="2133599" cy="1828800"/>
          </a:xfrm>
          <a:prstGeom prst="rect">
            <a:avLst/>
          </a:prstGeom>
          <a:ln>
            <a:noFill/>
          </a:ln>
        </p:spPr>
      </p:pic>
      <p:sp>
        <p:nvSpPr>
          <p:cNvPr id="11" name="AutoShape 8" descr="Image result for wto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1232" y="1188719"/>
            <a:ext cx="2451968" cy="183240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1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“My team does not have 6-9 months to work on this new app idea</a:t>
            </a:r>
            <a:r>
              <a:rPr lang="en-US" dirty="0" smtClean="0">
                <a:solidFill>
                  <a:schemeClr val="bg1"/>
                </a:solidFill>
              </a:rPr>
              <a:t>.”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“My team is using Cloud services on their own, and there is no Enterprise visibility/control of these ad hoc toolkits.”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lockheedmartin.com/content/dam/lockheed/data/corporate/photo/LM-logo-7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50" y="6060360"/>
            <a:ext cx="2913076" cy="8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abitatnova.org/wp-content/uploads/2014/03/INT_lds_rgb_po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060360"/>
            <a:ext cx="1869066" cy="84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20040" y="594360"/>
            <a:ext cx="2400300" cy="339409"/>
          </a:xfrm>
        </p:spPr>
        <p:txBody>
          <a:bodyPr/>
          <a:lstStyle/>
          <a:p>
            <a:r>
              <a:rPr lang="en-US" dirty="0" smtClean="0"/>
              <a:t>Sales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337560" y="1662748"/>
            <a:ext cx="5523856" cy="601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Speedboats that use Internet of Things devices to </a:t>
            </a:r>
            <a:r>
              <a:rPr lang="en-US" sz="1800" dirty="0">
                <a:solidFill>
                  <a:srgbClr val="7F7F7F"/>
                </a:solidFill>
              </a:rPr>
              <a:t>inform and make real time decisions: </a:t>
            </a:r>
            <a:r>
              <a:rPr lang="en-US" sz="1800" dirty="0">
                <a:solidFill>
                  <a:srgbClr val="7F7F7F"/>
                </a:solidFill>
                <a:hlinkClick r:id="rId3"/>
              </a:rPr>
              <a:t>https://www.youtube.com/watch?v=rpsjxnoNc-u</a:t>
            </a:r>
            <a:r>
              <a:rPr lang="en-US" sz="1800" dirty="0">
                <a:solidFill>
                  <a:srgbClr val="7F7F7F"/>
                </a:solidFill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</a:rPr>
              <a:t>Using Open Source Data and </a:t>
            </a:r>
            <a:r>
              <a:rPr lang="en-US" sz="1800" dirty="0" err="1">
                <a:solidFill>
                  <a:srgbClr val="7F7F7F"/>
                </a:solidFill>
              </a:rPr>
              <a:t>Bluemix</a:t>
            </a:r>
            <a:r>
              <a:rPr lang="en-US" sz="1800" dirty="0">
                <a:solidFill>
                  <a:srgbClr val="7F7F7F"/>
                </a:solidFill>
              </a:rPr>
              <a:t> to increase access and usability of data, while also providing ‘value added’ analytics and visualization: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https://www.youtube.com/watch?v=08UjaszuGCk&amp;list=PLh9e82xViX4bF5LlsYUcyu26YG7GM7i3S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Untitled-1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794760"/>
            <a:ext cx="2133599" cy="1828800"/>
          </a:xfrm>
          <a:prstGeom prst="rect">
            <a:avLst/>
          </a:prstGeom>
          <a:ln>
            <a:noFill/>
          </a:ln>
        </p:spPr>
      </p:pic>
      <p:sp>
        <p:nvSpPr>
          <p:cNvPr id="11" name="AutoShape 8" descr="Image result for wto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SilverHook_Powerboats_grayblack_320x6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58" y="1098508"/>
            <a:ext cx="2703680" cy="506941"/>
          </a:xfrm>
          <a:prstGeom prst="rect">
            <a:avLst/>
          </a:prstGeom>
        </p:spPr>
      </p:pic>
      <p:pic>
        <p:nvPicPr>
          <p:cNvPr id="7" name="Picture 6" descr="dataskill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1051443"/>
            <a:ext cx="2540000" cy="533400"/>
          </a:xfrm>
          <a:prstGeom prst="rect">
            <a:avLst/>
          </a:prstGeom>
        </p:spPr>
      </p:pic>
      <p:pic>
        <p:nvPicPr>
          <p:cNvPr id="8" name="Picture 7" descr="Think-Data-Work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79" y="3246120"/>
            <a:ext cx="2598238" cy="4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42900" y="594566"/>
            <a:ext cx="2400300" cy="1154162"/>
          </a:xfrm>
        </p:spPr>
        <p:txBody>
          <a:bodyPr/>
          <a:lstStyle/>
          <a:p>
            <a:r>
              <a:rPr lang="en-US" dirty="0" smtClean="0"/>
              <a:t>Amazon / AWS</a:t>
            </a:r>
          </a:p>
          <a:p>
            <a:endParaRPr lang="en-US" dirty="0"/>
          </a:p>
          <a:p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08960" y="294720"/>
            <a:ext cx="5523856" cy="6018212"/>
          </a:xfrm>
        </p:spPr>
        <p:txBody>
          <a:bodyPr>
            <a:normAutofit lnSpcReduction="10000"/>
          </a:bodyPr>
          <a:lstStyle/>
          <a:p>
            <a:pPr marL="122238" indent="-122238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889FB">
                    <a:lumMod val="50000"/>
                  </a:srgbClr>
                </a:solidFill>
              </a:rPr>
              <a:t>DevOps Features: </a:t>
            </a:r>
            <a:r>
              <a:rPr lang="en-US" sz="2000" dirty="0">
                <a:solidFill>
                  <a:srgbClr val="7889FB">
                    <a:lumMod val="50000"/>
                  </a:srgbClr>
                </a:solidFill>
              </a:rPr>
              <a:t>Unique features go well beyond AWS </a:t>
            </a:r>
            <a:r>
              <a:rPr lang="en-US" sz="2000" dirty="0" err="1">
                <a:solidFill>
                  <a:srgbClr val="7889FB">
                    <a:lumMod val="50000"/>
                  </a:srgbClr>
                </a:solidFill>
              </a:rPr>
              <a:t>PaaS</a:t>
            </a:r>
            <a:r>
              <a:rPr lang="en-US" sz="2000" dirty="0">
                <a:solidFill>
                  <a:srgbClr val="7889FB">
                    <a:lumMod val="50000"/>
                  </a:srgbClr>
                </a:solidFill>
              </a:rPr>
              <a:t> features: e.g. Delivery Pipeline, Track &amp; Plan. Offers control over the entire app </a:t>
            </a:r>
            <a:r>
              <a:rPr lang="en-US" sz="2000" dirty="0" smtClean="0">
                <a:solidFill>
                  <a:srgbClr val="7889FB">
                    <a:lumMod val="50000"/>
                  </a:srgbClr>
                </a:solidFill>
              </a:rPr>
              <a:t>lifecycle. </a:t>
            </a:r>
            <a:r>
              <a:rPr lang="en-US" sz="2000" dirty="0" err="1">
                <a:solidFill>
                  <a:srgbClr val="7889FB">
                    <a:lumMod val="50000"/>
                  </a:srgbClr>
                </a:solidFill>
              </a:rPr>
              <a:t>Bluemix</a:t>
            </a:r>
            <a:r>
              <a:rPr lang="en-US" sz="2000" dirty="0">
                <a:solidFill>
                  <a:srgbClr val="7889FB">
                    <a:lumMod val="50000"/>
                  </a:srgbClr>
                </a:solidFill>
              </a:rPr>
              <a:t> DevOps experience is a common </a:t>
            </a:r>
            <a:r>
              <a:rPr lang="en-US" sz="2000" dirty="0" smtClean="0">
                <a:solidFill>
                  <a:srgbClr val="7889FB">
                    <a:lumMod val="50000"/>
                  </a:srgbClr>
                </a:solidFill>
              </a:rPr>
              <a:t>UI built from the ground-up with developers in mind</a:t>
            </a:r>
          </a:p>
          <a:p>
            <a:pPr marL="122238" indent="-122238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7889FB">
                  <a:lumMod val="50000"/>
                </a:srgbClr>
              </a:solidFill>
            </a:endParaRPr>
          </a:p>
          <a:p>
            <a:pPr marL="122238" indent="-122238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889FB">
                    <a:lumMod val="50000"/>
                  </a:srgbClr>
                </a:solidFill>
              </a:rPr>
              <a:t>Integration </a:t>
            </a:r>
            <a:r>
              <a:rPr lang="en-US" sz="2000" b="1" dirty="0">
                <a:solidFill>
                  <a:srgbClr val="7889FB">
                    <a:lumMod val="50000"/>
                  </a:srgbClr>
                </a:solidFill>
              </a:rPr>
              <a:t>Tools: </a:t>
            </a:r>
            <a:r>
              <a:rPr lang="en-US" sz="2000" dirty="0">
                <a:solidFill>
                  <a:srgbClr val="7889FB">
                    <a:lumMod val="50000"/>
                  </a:srgbClr>
                </a:solidFill>
              </a:rPr>
              <a:t>Few clients of any size live exclusively in cloud. </a:t>
            </a:r>
            <a:r>
              <a:rPr lang="en-US" sz="2000" dirty="0" err="1">
                <a:solidFill>
                  <a:srgbClr val="7889FB">
                    <a:lumMod val="50000"/>
                  </a:srgbClr>
                </a:solidFill>
              </a:rPr>
              <a:t>Bluemix</a:t>
            </a:r>
            <a:r>
              <a:rPr lang="en-US" sz="2000" dirty="0">
                <a:solidFill>
                  <a:srgbClr val="7889FB">
                    <a:lumMod val="50000"/>
                  </a:srgbClr>
                </a:solidFill>
              </a:rPr>
              <a:t> offers Cloud Integration tying cloud to systems of </a:t>
            </a:r>
            <a:r>
              <a:rPr lang="en-US" sz="2000" dirty="0" smtClean="0">
                <a:solidFill>
                  <a:srgbClr val="7889FB">
                    <a:lumMod val="50000"/>
                  </a:srgbClr>
                </a:solidFill>
              </a:rPr>
              <a:t>record</a:t>
            </a:r>
          </a:p>
          <a:p>
            <a:pPr marL="122238" indent="-122238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rgbClr val="7889FB">
                  <a:lumMod val="50000"/>
                </a:srgbClr>
              </a:solidFill>
            </a:endParaRPr>
          </a:p>
          <a:p>
            <a:pPr marL="122238" indent="-122238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889FB">
                    <a:lumMod val="50000"/>
                  </a:srgbClr>
                </a:solidFill>
              </a:rPr>
              <a:t>Team Development: </a:t>
            </a:r>
            <a:r>
              <a:rPr lang="en-US" sz="2000" dirty="0" err="1" smtClean="0">
                <a:solidFill>
                  <a:srgbClr val="7889FB">
                    <a:lumMod val="50000"/>
                  </a:srgbClr>
                </a:solidFill>
              </a:rPr>
              <a:t>Bluemix’s</a:t>
            </a:r>
            <a:r>
              <a:rPr lang="en-US" sz="2000" dirty="0" smtClean="0">
                <a:solidFill>
                  <a:srgbClr val="7889FB">
                    <a:lumMod val="50000"/>
                  </a:srgbClr>
                </a:solidFill>
              </a:rPr>
              <a:t> </a:t>
            </a:r>
            <a:r>
              <a:rPr lang="en-US" sz="2000" dirty="0">
                <a:solidFill>
                  <a:srgbClr val="7889FB">
                    <a:lumMod val="50000"/>
                  </a:srgbClr>
                </a:solidFill>
              </a:rPr>
              <a:t>DevOps features facilitate team </a:t>
            </a:r>
            <a:r>
              <a:rPr lang="en-US" sz="2000" dirty="0" smtClean="0">
                <a:solidFill>
                  <a:srgbClr val="7889FB">
                    <a:lumMod val="50000"/>
                  </a:srgbClr>
                </a:solidFill>
              </a:rPr>
              <a:t>development </a:t>
            </a:r>
          </a:p>
          <a:p>
            <a:pPr marL="122238" indent="-122238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rgbClr val="7889FB">
                  <a:lumMod val="50000"/>
                </a:srgbClr>
              </a:solidFill>
            </a:endParaRPr>
          </a:p>
          <a:p>
            <a:pPr marL="122238" indent="-122238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889FB">
                    <a:lumMod val="50000"/>
                  </a:srgbClr>
                </a:solidFill>
              </a:rPr>
              <a:t>Choice/Built </a:t>
            </a:r>
            <a:r>
              <a:rPr lang="en-US" sz="2000" b="1" dirty="0">
                <a:solidFill>
                  <a:srgbClr val="7889FB">
                    <a:lumMod val="50000"/>
                  </a:srgbClr>
                </a:solidFill>
              </a:rPr>
              <a:t>on open, with enterprise quality: </a:t>
            </a:r>
            <a:r>
              <a:rPr lang="en-US" sz="2000" dirty="0">
                <a:solidFill>
                  <a:srgbClr val="7889FB">
                    <a:lumMod val="50000"/>
                  </a:srgbClr>
                </a:solidFill>
              </a:rPr>
              <a:t>AWS services work best with other AWS services and APIs, creating lock-in. </a:t>
            </a:r>
            <a:r>
              <a:rPr lang="en-US" sz="2000" dirty="0" smtClean="0">
                <a:solidFill>
                  <a:srgbClr val="7889FB">
                    <a:lumMod val="50000"/>
                  </a:srgbClr>
                </a:solidFill>
              </a:rPr>
              <a:t>Google services and cloud basis are proprietary.  IBM </a:t>
            </a:r>
            <a:r>
              <a:rPr lang="en-US" sz="2000" dirty="0">
                <a:solidFill>
                  <a:srgbClr val="7889FB">
                    <a:lumMod val="50000"/>
                  </a:srgbClr>
                </a:solidFill>
              </a:rPr>
              <a:t>provides services based on open standards, giving </a:t>
            </a:r>
            <a:r>
              <a:rPr lang="en-US" sz="2000" dirty="0" smtClean="0">
                <a:solidFill>
                  <a:srgbClr val="7889FB">
                    <a:lumMod val="50000"/>
                  </a:srgbClr>
                </a:solidFill>
              </a:rPr>
              <a:t>choice</a:t>
            </a:r>
            <a:endParaRPr lang="en-US" sz="1800" dirty="0"/>
          </a:p>
        </p:txBody>
      </p:sp>
      <p:pic>
        <p:nvPicPr>
          <p:cNvPr id="4" name="Picture 3" descr="Untitled-1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794760"/>
            <a:ext cx="2133599" cy="1828800"/>
          </a:xfrm>
          <a:prstGeom prst="rect">
            <a:avLst/>
          </a:prstGeom>
          <a:ln>
            <a:noFill/>
          </a:ln>
        </p:spPr>
      </p:pic>
      <p:sp>
        <p:nvSpPr>
          <p:cNvPr id="11" name="AutoShape 8" descr="Image result for wto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6280" y="6128266"/>
            <a:ext cx="237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 smtClean="0">
                <a:hlinkClick r:id="rId4"/>
              </a:rPr>
              <a:t>Bluemix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Battlecards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8600" y="594360"/>
            <a:ext cx="2400300" cy="339409"/>
          </a:xfrm>
        </p:spPr>
        <p:txBody>
          <a:bodyPr/>
          <a:lstStyle/>
          <a:p>
            <a:r>
              <a:rPr lang="en-US" dirty="0" smtClean="0"/>
              <a:t>Pivotal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337560" y="502920"/>
            <a:ext cx="5523856" cy="6018212"/>
          </a:xfrm>
        </p:spPr>
        <p:txBody>
          <a:bodyPr>
            <a:noAutofit/>
          </a:bodyPr>
          <a:lstStyle/>
          <a:p>
            <a:pPr marL="0" indent="0" defTabSz="914400">
              <a:spcBef>
                <a:spcPct val="0"/>
              </a:spcBef>
              <a:buFontTx/>
              <a:buChar char="•"/>
              <a:defRPr/>
            </a:pPr>
            <a:r>
              <a:rPr lang="en-US" altLang="en-US" sz="2000" dirty="0" err="1" smtClean="0"/>
              <a:t>Bluemix</a:t>
            </a:r>
            <a:r>
              <a:rPr lang="en-US" altLang="en-US" sz="2000" dirty="0" smtClean="0"/>
              <a:t> strengths over Pivotal are mobile services and </a:t>
            </a:r>
            <a:r>
              <a:rPr lang="en-US" altLang="en-US" sz="2000" dirty="0" err="1" smtClean="0"/>
              <a:t>devops</a:t>
            </a:r>
            <a:r>
              <a:rPr lang="en-US" altLang="en-US" sz="2000" dirty="0" smtClean="0"/>
              <a:t> built-in</a:t>
            </a:r>
          </a:p>
          <a:p>
            <a:pPr marL="0" indent="0" defTabSz="914400">
              <a:spcBef>
                <a:spcPct val="0"/>
              </a:spcBef>
              <a:buFontTx/>
              <a:buChar char="•"/>
              <a:defRPr/>
            </a:pPr>
            <a:endParaRPr lang="en-US" altLang="en-US" sz="2000" dirty="0"/>
          </a:p>
          <a:p>
            <a:pPr marL="0" indent="0" defTabSz="914400">
              <a:spcBef>
                <a:spcPct val="0"/>
              </a:spcBef>
              <a:buFontTx/>
              <a:buChar char="•"/>
              <a:defRPr/>
            </a:pPr>
            <a:r>
              <a:rPr lang="en-US" altLang="en-US" sz="2000" dirty="0" smtClean="0"/>
              <a:t>Pivotal sells on-premise and is also based on Cloud Foundry</a:t>
            </a:r>
            <a:endParaRPr lang="en-US" altLang="en-US" sz="2000" dirty="0"/>
          </a:p>
          <a:p>
            <a:pPr marL="0" indent="0" defTabSz="914400">
              <a:spcBef>
                <a:spcPct val="0"/>
              </a:spcBef>
              <a:buNone/>
              <a:defRPr/>
            </a:pPr>
            <a:endParaRPr lang="en-US" altLang="en-US" sz="2000" dirty="0"/>
          </a:p>
        </p:txBody>
      </p:sp>
      <p:pic>
        <p:nvPicPr>
          <p:cNvPr id="4" name="Picture 3" descr="Untitled-1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794760"/>
            <a:ext cx="2133599" cy="1828800"/>
          </a:xfrm>
          <a:prstGeom prst="rect">
            <a:avLst/>
          </a:prstGeom>
          <a:ln>
            <a:noFill/>
          </a:ln>
        </p:spPr>
      </p:pic>
      <p:sp>
        <p:nvSpPr>
          <p:cNvPr id="11" name="AutoShape 8" descr="Image result for wto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16365" y="2468880"/>
            <a:ext cx="2400300" cy="33940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457200" rtl="0" eaLnBrk="1" latinLnBrk="0" hangingPunct="1">
              <a:lnSpc>
                <a:spcPts val="2600"/>
              </a:lnSpc>
              <a:spcBef>
                <a:spcPts val="600"/>
              </a:spcBef>
              <a:buFont typeface="Arial"/>
              <a:buNone/>
              <a:defRPr sz="2400" b="1" kern="0" spc="-3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0" spc="-3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0" spc="-3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100" kern="0" spc="-3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0" spc="-3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02198" y="3147275"/>
            <a:ext cx="2400300" cy="33940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457200" rtl="0" eaLnBrk="1" latinLnBrk="0" hangingPunct="1">
              <a:lnSpc>
                <a:spcPts val="2600"/>
              </a:lnSpc>
              <a:spcBef>
                <a:spcPts val="600"/>
              </a:spcBef>
              <a:buFont typeface="Arial"/>
              <a:buNone/>
              <a:defRPr sz="2400" b="1" kern="0" spc="-3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0" spc="-3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0" spc="-3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100" kern="0" spc="-3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0" spc="-3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OpenShift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0" dirty="0" smtClean="0"/>
              <a:t>Multiple delivery options providing a seamless user experience.</a:t>
            </a:r>
            <a:endParaRPr lang="en-US" b="0" dirty="0"/>
          </a:p>
        </p:txBody>
      </p:sp>
      <p:pic>
        <p:nvPicPr>
          <p:cNvPr id="4" name="bluemix-env-graphic4.png"/>
          <p:cNvPicPr/>
          <p:nvPr/>
        </p:nvPicPr>
        <p:blipFill>
          <a:blip r:embed="rId2">
            <a:extLst/>
          </a:blip>
          <a:srcRect t="38" b="38"/>
          <a:stretch>
            <a:fillRect/>
          </a:stretch>
        </p:blipFill>
        <p:spPr>
          <a:xfrm>
            <a:off x="1005840" y="1767848"/>
            <a:ext cx="6900456" cy="400178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Shape 1025"/>
          <p:cNvSpPr/>
          <p:nvPr/>
        </p:nvSpPr>
        <p:spPr>
          <a:xfrm>
            <a:off x="0" y="2946304"/>
            <a:ext cx="2439979" cy="1487587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solidFill>
              <a:srgbClr val="91A1AA">
                <a:alpha val="26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sz="2000" b="1" dirty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| Public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sz="2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Maximize on cloud economics and agility.</a:t>
            </a:r>
          </a:p>
        </p:txBody>
      </p:sp>
      <p:sp>
        <p:nvSpPr>
          <p:cNvPr id="7" name="Shape 1026"/>
          <p:cNvSpPr/>
          <p:nvPr/>
        </p:nvSpPr>
        <p:spPr>
          <a:xfrm>
            <a:off x="6037720" y="1326086"/>
            <a:ext cx="2674236" cy="2103140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solidFill>
              <a:srgbClr val="91A1AA">
                <a:alpha val="26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sz="2000" b="1" dirty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| Dedicated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sz="2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Everything is dedicated and connected to you — agility of public cloud, yet feels like home. </a:t>
            </a:r>
          </a:p>
        </p:txBody>
      </p:sp>
      <p:sp>
        <p:nvSpPr>
          <p:cNvPr id="8" name="Shape 1027"/>
          <p:cNvSpPr/>
          <p:nvPr/>
        </p:nvSpPr>
        <p:spPr>
          <a:xfrm>
            <a:off x="6126480" y="5218565"/>
            <a:ext cx="2795663" cy="1487587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solidFill>
              <a:srgbClr val="91A1AA">
                <a:alpha val="26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sz="2000" b="1" dirty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| </a:t>
            </a:r>
            <a:r>
              <a:rPr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sz="2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Behind the firewall for the most sensitive workloads.</a:t>
            </a:r>
          </a:p>
        </p:txBody>
      </p:sp>
      <p:sp>
        <p:nvSpPr>
          <p:cNvPr id="9" name="Shape 1028"/>
          <p:cNvSpPr/>
          <p:nvPr/>
        </p:nvSpPr>
        <p:spPr>
          <a:xfrm>
            <a:off x="91440" y="5524301"/>
            <a:ext cx="4006060" cy="1179810"/>
          </a:xfrm>
          <a:prstGeom prst="rect">
            <a:avLst/>
          </a:prstGeom>
          <a:solidFill>
            <a:srgbClr val="06B9A5">
              <a:alpha val="6000"/>
            </a:srgbClr>
          </a:solidFill>
          <a:ln w="12700">
            <a:solidFill>
              <a:srgbClr val="91A1AA">
                <a:alpha val="26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defRPr sz="1800"/>
            </a:pPr>
            <a:r>
              <a:rPr sz="20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Regardless </a:t>
            </a:r>
            <a:r>
              <a:rPr sz="2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of which combination you choose, you can expect a single, </a:t>
            </a:r>
            <a:r>
              <a:rPr sz="2000" dirty="0">
                <a:solidFill>
                  <a:schemeClr val="accent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seamless experience</a:t>
            </a:r>
            <a:r>
              <a:rPr sz="2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51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365760"/>
            <a:ext cx="8006080" cy="640080"/>
          </a:xfrm>
        </p:spPr>
        <p:txBody>
          <a:bodyPr/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02920" y="1097280"/>
            <a:ext cx="7955280" cy="548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4300"/>
              </a:lnSpc>
              <a:spcBef>
                <a:spcPct val="0"/>
              </a:spcBef>
              <a:buNone/>
              <a:defRPr sz="4000" b="0" kern="0" spc="-3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/>
              <a:buChar char="•"/>
            </a:pPr>
            <a:r>
              <a:rPr lang="en-US" sz="3200" dirty="0" smtClean="0"/>
              <a:t>August 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</a:t>
            </a:r>
            <a:r>
              <a:rPr lang="en-US" sz="3200" dirty="0" err="1" smtClean="0"/>
              <a:t>Bluemix</a:t>
            </a:r>
            <a:r>
              <a:rPr lang="en-US" sz="3200" dirty="0" smtClean="0"/>
              <a:t> Day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/>
              <a:t>Technical Briefings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/>
              <a:t>Company-specific </a:t>
            </a:r>
            <a:r>
              <a:rPr lang="en-US" sz="3200" dirty="0" err="1" smtClean="0"/>
              <a:t>Bluemix</a:t>
            </a:r>
            <a:r>
              <a:rPr lang="en-US" sz="3200" dirty="0" smtClean="0"/>
              <a:t> Days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err="1" smtClean="0"/>
              <a:t>Hackathons</a:t>
            </a:r>
            <a:endParaRPr lang="en-US" sz="2800" dirty="0" smtClean="0"/>
          </a:p>
          <a:p>
            <a:pPr marL="1481138" indent="-571500">
              <a:buFont typeface="Arial"/>
              <a:buChar char="•"/>
            </a:pPr>
            <a:endParaRPr lang="en-US" dirty="0"/>
          </a:p>
          <a:p>
            <a:pPr marL="1481138" indent="-5715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7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42900" y="594566"/>
            <a:ext cx="8016050" cy="731520"/>
          </a:xfrm>
        </p:spPr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: Platform as a Service</a:t>
            </a:r>
          </a:p>
          <a:p>
            <a:r>
              <a:rPr lang="en-US" sz="2000" b="0" dirty="0" err="1" smtClean="0"/>
              <a:t>Bluemix</a:t>
            </a:r>
            <a:r>
              <a:rPr lang="en-US" sz="2000" b="0" dirty="0" smtClean="0"/>
              <a:t> started with a focus on developer productivity in the public cloud</a:t>
            </a:r>
            <a:endParaRPr lang="en-US" sz="2000" b="0" dirty="0"/>
          </a:p>
        </p:txBody>
      </p:sp>
      <p:grpSp>
        <p:nvGrpSpPr>
          <p:cNvPr id="3" name="Group 219"/>
          <p:cNvGrpSpPr/>
          <p:nvPr/>
        </p:nvGrpSpPr>
        <p:grpSpPr>
          <a:xfrm>
            <a:off x="342900" y="1701907"/>
            <a:ext cx="1987608" cy="491458"/>
            <a:chOff x="0" y="0"/>
            <a:chExt cx="2166953" cy="638609"/>
          </a:xfrm>
        </p:grpSpPr>
        <p:sp>
          <p:nvSpPr>
            <p:cNvPr id="4" name="Shape 217"/>
            <p:cNvSpPr/>
            <p:nvPr/>
          </p:nvSpPr>
          <p:spPr>
            <a:xfrm>
              <a:off x="114253" y="0"/>
              <a:ext cx="2052701" cy="638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/>
              </a:pPr>
              <a:r>
                <a:rPr sz="1500" dirty="0"/>
                <a:t>Customer Managed</a:t>
              </a:r>
            </a:p>
          </p:txBody>
        </p:sp>
        <p:sp>
          <p:nvSpPr>
            <p:cNvPr id="5" name="Shape 218"/>
            <p:cNvSpPr/>
            <p:nvPr/>
          </p:nvSpPr>
          <p:spPr>
            <a:xfrm>
              <a:off x="0" y="218077"/>
              <a:ext cx="202454" cy="20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050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" name="Group 222"/>
          <p:cNvGrpSpPr/>
          <p:nvPr/>
        </p:nvGrpSpPr>
        <p:grpSpPr>
          <a:xfrm>
            <a:off x="342900" y="2022103"/>
            <a:ext cx="2501408" cy="491458"/>
            <a:chOff x="0" y="0"/>
            <a:chExt cx="2727116" cy="638609"/>
          </a:xfrm>
        </p:grpSpPr>
        <p:sp>
          <p:nvSpPr>
            <p:cNvPr id="7" name="Shape 220"/>
            <p:cNvSpPr/>
            <p:nvPr/>
          </p:nvSpPr>
          <p:spPr>
            <a:xfrm>
              <a:off x="114253" y="0"/>
              <a:ext cx="2612864" cy="638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/>
              </a:pPr>
              <a:r>
                <a:rPr sz="1500" dirty="0"/>
                <a:t>Service Provider Managed</a:t>
              </a:r>
            </a:p>
          </p:txBody>
        </p:sp>
        <p:sp>
          <p:nvSpPr>
            <p:cNvPr id="8" name="Shape 221"/>
            <p:cNvSpPr/>
            <p:nvPr/>
          </p:nvSpPr>
          <p:spPr>
            <a:xfrm>
              <a:off x="0" y="218077"/>
              <a:ext cx="202454" cy="20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592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" name="Shape 229"/>
          <p:cNvSpPr/>
          <p:nvPr/>
        </p:nvSpPr>
        <p:spPr>
          <a:xfrm>
            <a:off x="3730662" y="2235691"/>
            <a:ext cx="1638496" cy="50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2400"/>
              </a:spcBef>
              <a:defRPr sz="1700" b="1">
                <a:solidFill>
                  <a:srgbClr val="06B9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00" b="1">
                <a:solidFill>
                  <a:srgbClr val="06B9A5"/>
                </a:solidFill>
              </a:rPr>
              <a:t>Infrastructure as a Service</a:t>
            </a:r>
          </a:p>
        </p:txBody>
      </p:sp>
      <p:grpSp>
        <p:nvGrpSpPr>
          <p:cNvPr id="10" name="Group 239"/>
          <p:cNvGrpSpPr/>
          <p:nvPr/>
        </p:nvGrpSpPr>
        <p:grpSpPr>
          <a:xfrm>
            <a:off x="3624267" y="3196061"/>
            <a:ext cx="1917308" cy="3339180"/>
            <a:chOff x="0" y="0"/>
            <a:chExt cx="2090310" cy="4339005"/>
          </a:xfrm>
        </p:grpSpPr>
        <p:sp>
          <p:nvSpPr>
            <p:cNvPr id="11" name="Shape 230"/>
            <p:cNvSpPr/>
            <p:nvPr/>
          </p:nvSpPr>
          <p:spPr>
            <a:xfrm>
              <a:off x="3823" y="0"/>
              <a:ext cx="2082665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Code</a:t>
              </a:r>
            </a:p>
          </p:txBody>
        </p:sp>
        <p:sp>
          <p:nvSpPr>
            <p:cNvPr id="12" name="Shape 231"/>
            <p:cNvSpPr/>
            <p:nvPr/>
          </p:nvSpPr>
          <p:spPr>
            <a:xfrm>
              <a:off x="6120" y="490558"/>
              <a:ext cx="2078071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Data</a:t>
              </a:r>
            </a:p>
          </p:txBody>
        </p:sp>
        <p:sp>
          <p:nvSpPr>
            <p:cNvPr id="13" name="Shape 232"/>
            <p:cNvSpPr/>
            <p:nvPr/>
          </p:nvSpPr>
          <p:spPr>
            <a:xfrm>
              <a:off x="7066" y="981116"/>
              <a:ext cx="2076179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Runtime</a:t>
              </a:r>
            </a:p>
          </p:txBody>
        </p:sp>
        <p:sp>
          <p:nvSpPr>
            <p:cNvPr id="14" name="Shape 233"/>
            <p:cNvSpPr/>
            <p:nvPr/>
          </p:nvSpPr>
          <p:spPr>
            <a:xfrm>
              <a:off x="6526" y="1471675"/>
              <a:ext cx="2077259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Middleware</a:t>
              </a:r>
            </a:p>
          </p:txBody>
        </p:sp>
        <p:sp>
          <p:nvSpPr>
            <p:cNvPr id="15" name="Shape 234"/>
            <p:cNvSpPr/>
            <p:nvPr/>
          </p:nvSpPr>
          <p:spPr>
            <a:xfrm>
              <a:off x="1003" y="1962233"/>
              <a:ext cx="2088305" cy="414539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OS</a:t>
              </a:r>
            </a:p>
          </p:txBody>
        </p:sp>
        <p:sp>
          <p:nvSpPr>
            <p:cNvPr id="16" name="Shape 235"/>
            <p:cNvSpPr/>
            <p:nvPr/>
          </p:nvSpPr>
          <p:spPr>
            <a:xfrm>
              <a:off x="6720" y="2452792"/>
              <a:ext cx="2076872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Virtualization</a:t>
              </a:r>
            </a:p>
          </p:txBody>
        </p:sp>
        <p:sp>
          <p:nvSpPr>
            <p:cNvPr id="17" name="Shape 236"/>
            <p:cNvSpPr/>
            <p:nvPr/>
          </p:nvSpPr>
          <p:spPr>
            <a:xfrm>
              <a:off x="0" y="2943350"/>
              <a:ext cx="2090311" cy="414539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Servers</a:t>
              </a:r>
            </a:p>
          </p:txBody>
        </p:sp>
        <p:sp>
          <p:nvSpPr>
            <p:cNvPr id="18" name="Shape 237"/>
            <p:cNvSpPr/>
            <p:nvPr/>
          </p:nvSpPr>
          <p:spPr>
            <a:xfrm>
              <a:off x="6551" y="3433909"/>
              <a:ext cx="2077209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Storage</a:t>
              </a:r>
            </a:p>
          </p:txBody>
        </p:sp>
        <p:sp>
          <p:nvSpPr>
            <p:cNvPr id="19" name="Shape 238"/>
            <p:cNvSpPr/>
            <p:nvPr/>
          </p:nvSpPr>
          <p:spPr>
            <a:xfrm>
              <a:off x="4763" y="3924468"/>
              <a:ext cx="2080785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Networking</a:t>
              </a:r>
            </a:p>
          </p:txBody>
        </p:sp>
      </p:grpSp>
      <p:grpSp>
        <p:nvGrpSpPr>
          <p:cNvPr id="20" name="Group 249"/>
          <p:cNvGrpSpPr/>
          <p:nvPr/>
        </p:nvGrpSpPr>
        <p:grpSpPr>
          <a:xfrm>
            <a:off x="6441641" y="3195419"/>
            <a:ext cx="1917308" cy="3339181"/>
            <a:chOff x="0" y="0"/>
            <a:chExt cx="2090310" cy="4339005"/>
          </a:xfrm>
        </p:grpSpPr>
        <p:sp>
          <p:nvSpPr>
            <p:cNvPr id="21" name="Shape 240"/>
            <p:cNvSpPr/>
            <p:nvPr/>
          </p:nvSpPr>
          <p:spPr>
            <a:xfrm>
              <a:off x="3823" y="0"/>
              <a:ext cx="2082665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Code</a:t>
              </a:r>
            </a:p>
          </p:txBody>
        </p:sp>
        <p:sp>
          <p:nvSpPr>
            <p:cNvPr id="22" name="Shape 241"/>
            <p:cNvSpPr/>
            <p:nvPr/>
          </p:nvSpPr>
          <p:spPr>
            <a:xfrm>
              <a:off x="6120" y="490558"/>
              <a:ext cx="2078071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Data</a:t>
              </a:r>
            </a:p>
          </p:txBody>
        </p:sp>
        <p:sp>
          <p:nvSpPr>
            <p:cNvPr id="23" name="Shape 242"/>
            <p:cNvSpPr/>
            <p:nvPr/>
          </p:nvSpPr>
          <p:spPr>
            <a:xfrm>
              <a:off x="7066" y="981116"/>
              <a:ext cx="2076179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Runtime</a:t>
              </a:r>
            </a:p>
          </p:txBody>
        </p:sp>
        <p:sp>
          <p:nvSpPr>
            <p:cNvPr id="24" name="Shape 243"/>
            <p:cNvSpPr/>
            <p:nvPr/>
          </p:nvSpPr>
          <p:spPr>
            <a:xfrm>
              <a:off x="6526" y="1471675"/>
              <a:ext cx="2077259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Middleware</a:t>
              </a:r>
            </a:p>
          </p:txBody>
        </p:sp>
        <p:sp>
          <p:nvSpPr>
            <p:cNvPr id="25" name="Shape 244"/>
            <p:cNvSpPr/>
            <p:nvPr/>
          </p:nvSpPr>
          <p:spPr>
            <a:xfrm>
              <a:off x="1003" y="1962233"/>
              <a:ext cx="2088305" cy="414539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OS</a:t>
              </a:r>
            </a:p>
          </p:txBody>
        </p:sp>
        <p:sp>
          <p:nvSpPr>
            <p:cNvPr id="26" name="Shape 245"/>
            <p:cNvSpPr/>
            <p:nvPr/>
          </p:nvSpPr>
          <p:spPr>
            <a:xfrm>
              <a:off x="6720" y="2452792"/>
              <a:ext cx="2076872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Virtualization</a:t>
              </a:r>
            </a:p>
          </p:txBody>
        </p:sp>
        <p:sp>
          <p:nvSpPr>
            <p:cNvPr id="27" name="Shape 246"/>
            <p:cNvSpPr/>
            <p:nvPr/>
          </p:nvSpPr>
          <p:spPr>
            <a:xfrm>
              <a:off x="0" y="2943350"/>
              <a:ext cx="2090311" cy="414539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Servers</a:t>
              </a:r>
            </a:p>
          </p:txBody>
        </p:sp>
        <p:sp>
          <p:nvSpPr>
            <p:cNvPr id="28" name="Shape 247"/>
            <p:cNvSpPr/>
            <p:nvPr/>
          </p:nvSpPr>
          <p:spPr>
            <a:xfrm>
              <a:off x="6551" y="3433909"/>
              <a:ext cx="2077209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Storage</a:t>
              </a:r>
            </a:p>
          </p:txBody>
        </p:sp>
        <p:sp>
          <p:nvSpPr>
            <p:cNvPr id="29" name="Shape 248"/>
            <p:cNvSpPr/>
            <p:nvPr/>
          </p:nvSpPr>
          <p:spPr>
            <a:xfrm>
              <a:off x="4763" y="3924468"/>
              <a:ext cx="2080785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Networking</a:t>
              </a:r>
            </a:p>
          </p:txBody>
        </p:sp>
      </p:grpSp>
      <p:sp>
        <p:nvSpPr>
          <p:cNvPr id="30" name="Shape 250"/>
          <p:cNvSpPr/>
          <p:nvPr/>
        </p:nvSpPr>
        <p:spPr>
          <a:xfrm>
            <a:off x="6593626" y="2235050"/>
            <a:ext cx="1638495" cy="50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2400"/>
              </a:spcBef>
              <a:defRPr sz="1800" b="1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92DA"/>
                </a:solidFill>
              </a:rPr>
              <a:t>Platform         as a Service</a:t>
            </a:r>
          </a:p>
        </p:txBody>
      </p:sp>
      <p:pic>
        <p:nvPicPr>
          <p:cNvPr id="31" name="Primary-DarkBackground-4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7774" y="1339609"/>
            <a:ext cx="656053" cy="5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252"/>
          <p:cNvSpPr/>
          <p:nvPr/>
        </p:nvSpPr>
        <p:spPr>
          <a:xfrm flipH="1">
            <a:off x="6064762" y="1392702"/>
            <a:ext cx="3" cy="4743823"/>
          </a:xfrm>
          <a:prstGeom prst="line">
            <a:avLst/>
          </a:prstGeom>
          <a:ln w="25400">
            <a:solidFill>
              <a:srgbClr val="5F6E75">
                <a:alpha val="29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253"/>
          <p:cNvSpPr/>
          <p:nvPr/>
        </p:nvSpPr>
        <p:spPr>
          <a:xfrm flipH="1">
            <a:off x="8846224" y="1392702"/>
            <a:ext cx="2" cy="4701664"/>
          </a:xfrm>
          <a:prstGeom prst="line">
            <a:avLst/>
          </a:prstGeom>
          <a:ln w="25400">
            <a:solidFill>
              <a:srgbClr val="5F6E75">
                <a:alpha val="29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254"/>
          <p:cNvSpPr/>
          <p:nvPr/>
        </p:nvSpPr>
        <p:spPr>
          <a:xfrm flipH="1">
            <a:off x="6294264" y="1697233"/>
            <a:ext cx="557395" cy="1"/>
          </a:xfrm>
          <a:prstGeom prst="line">
            <a:avLst/>
          </a:prstGeom>
          <a:ln w="25400">
            <a:solidFill>
              <a:srgbClr val="5592DA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Shape 255"/>
          <p:cNvSpPr/>
          <p:nvPr/>
        </p:nvSpPr>
        <p:spPr>
          <a:xfrm flipH="1">
            <a:off x="8082451" y="1697233"/>
            <a:ext cx="557395" cy="1"/>
          </a:xfrm>
          <a:prstGeom prst="line">
            <a:avLst/>
          </a:prstGeom>
          <a:ln w="25400">
            <a:solidFill>
              <a:srgbClr val="5592DA"/>
            </a:solidFill>
            <a:miter lim="400000"/>
            <a:headEnd type="arrow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076" name="Picture 4" descr="https://crate.io/static/images/softlayer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48" y="1498070"/>
            <a:ext cx="2339982" cy="42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04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406F93"/>
                </a:solidFill>
              </a:rPr>
              <a:t>Developers and businesses choose </a:t>
            </a:r>
            <a:r>
              <a:rPr lang="en-US" dirty="0" err="1">
                <a:solidFill>
                  <a:srgbClr val="406F93"/>
                </a:solidFill>
              </a:rPr>
              <a:t>PaaS</a:t>
            </a:r>
            <a:r>
              <a:rPr lang="en-US" dirty="0">
                <a:solidFill>
                  <a:srgbClr val="406F93"/>
                </a:solidFill>
              </a:rPr>
              <a:t> for:</a:t>
            </a:r>
          </a:p>
          <a:p>
            <a:endParaRPr lang="en-US" dirty="0"/>
          </a:p>
        </p:txBody>
      </p:sp>
      <p:pic>
        <p:nvPicPr>
          <p:cNvPr id="3" name="cloudcode6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904" y="4972959"/>
            <a:ext cx="650822" cy="65076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49"/>
          <p:cNvSpPr/>
          <p:nvPr/>
        </p:nvSpPr>
        <p:spPr>
          <a:xfrm>
            <a:off x="1735329" y="4805987"/>
            <a:ext cx="2716257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 defTabSz="912812">
              <a:spcBef>
                <a:spcPts val="1200"/>
              </a:spcBef>
              <a:defRPr sz="1900">
                <a:solidFill>
                  <a:srgbClr val="3C3E3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00" b="1" dirty="0" smtClean="0">
                <a:solidFill>
                  <a:srgbClr val="3C3E3E"/>
                </a:solidFill>
              </a:rPr>
              <a:t>Velocity</a:t>
            </a:r>
            <a:r>
              <a:rPr lang="en-US" sz="1900" dirty="0" smtClean="0">
                <a:solidFill>
                  <a:srgbClr val="3C3E3E"/>
                </a:solidFill>
              </a:rPr>
              <a:t>: </a:t>
            </a:r>
            <a:r>
              <a:rPr sz="1900" dirty="0" smtClean="0">
                <a:solidFill>
                  <a:srgbClr val="3C3E3E"/>
                </a:solidFill>
              </a:rPr>
              <a:t>Rapidly </a:t>
            </a:r>
            <a:r>
              <a:rPr sz="1900" dirty="0">
                <a:solidFill>
                  <a:srgbClr val="3C3E3E"/>
                </a:solidFill>
              </a:rPr>
              <a:t>bring new products and services to market at lower cost.</a:t>
            </a:r>
          </a:p>
        </p:txBody>
      </p:sp>
      <p:pic>
        <p:nvPicPr>
          <p:cNvPr id="5" name="image3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904" y="1599313"/>
            <a:ext cx="650822" cy="650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hexIcon_6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904" y="3330815"/>
            <a:ext cx="650822" cy="65082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52"/>
          <p:cNvSpPr/>
          <p:nvPr/>
        </p:nvSpPr>
        <p:spPr>
          <a:xfrm>
            <a:off x="1735329" y="1328172"/>
            <a:ext cx="2716257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 defTabSz="912812">
              <a:spcBef>
                <a:spcPts val="1200"/>
              </a:spcBef>
              <a:defRPr sz="1900">
                <a:solidFill>
                  <a:srgbClr val="3C3E3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00" b="1" dirty="0" smtClean="0">
                <a:solidFill>
                  <a:srgbClr val="3C3E3E"/>
                </a:solidFill>
              </a:rPr>
              <a:t>Innovation</a:t>
            </a:r>
            <a:r>
              <a:rPr lang="en-US" sz="1900" dirty="0" smtClean="0">
                <a:solidFill>
                  <a:srgbClr val="3C3E3E"/>
                </a:solidFill>
              </a:rPr>
              <a:t>: Experiment with speed.  Focus on differentiation and mission success.</a:t>
            </a:r>
            <a:endParaRPr sz="1900" dirty="0">
              <a:solidFill>
                <a:srgbClr val="3C3E3E"/>
              </a:solidFill>
            </a:endParaRPr>
          </a:p>
        </p:txBody>
      </p:sp>
      <p:sp>
        <p:nvSpPr>
          <p:cNvPr id="8" name="Shape 453"/>
          <p:cNvSpPr/>
          <p:nvPr/>
        </p:nvSpPr>
        <p:spPr>
          <a:xfrm>
            <a:off x="1735329" y="3064856"/>
            <a:ext cx="2716257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 defTabSz="912812">
              <a:spcBef>
                <a:spcPts val="1200"/>
              </a:spcBef>
              <a:defRPr sz="1800">
                <a:solidFill>
                  <a:srgbClr val="3C3E3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b="1" dirty="0" smtClean="0">
                <a:solidFill>
                  <a:srgbClr val="3C3E3E"/>
                </a:solidFill>
              </a:rPr>
              <a:t>Agility</a:t>
            </a:r>
            <a:r>
              <a:rPr lang="en-US" dirty="0" smtClean="0">
                <a:solidFill>
                  <a:srgbClr val="3C3E3E"/>
                </a:solidFill>
              </a:rPr>
              <a:t>: </a:t>
            </a:r>
            <a:r>
              <a:rPr dirty="0" smtClean="0">
                <a:solidFill>
                  <a:srgbClr val="3C3E3E"/>
                </a:solidFill>
              </a:rPr>
              <a:t>Extend </a:t>
            </a:r>
            <a:r>
              <a:rPr dirty="0">
                <a:solidFill>
                  <a:srgbClr val="3C3E3E"/>
                </a:solidFill>
              </a:rPr>
              <a:t>existing IT investments into cloud business and delivery models.</a:t>
            </a:r>
          </a:p>
        </p:txBody>
      </p:sp>
      <p:sp>
        <p:nvSpPr>
          <p:cNvPr id="11" name="Shape 457"/>
          <p:cNvSpPr/>
          <p:nvPr/>
        </p:nvSpPr>
        <p:spPr>
          <a:xfrm>
            <a:off x="4708812" y="5177610"/>
            <a:ext cx="143352" cy="143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6F93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 458"/>
          <p:cNvSpPr/>
          <p:nvPr/>
        </p:nvSpPr>
        <p:spPr>
          <a:xfrm>
            <a:off x="4702998" y="1794862"/>
            <a:ext cx="143353" cy="143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6F93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459"/>
          <p:cNvSpPr/>
          <p:nvPr/>
        </p:nvSpPr>
        <p:spPr>
          <a:xfrm>
            <a:off x="4702998" y="3574433"/>
            <a:ext cx="143353" cy="143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6F93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426"/>
          <p:cNvSpPr/>
          <p:nvPr/>
        </p:nvSpPr>
        <p:spPr>
          <a:xfrm>
            <a:off x="4965606" y="1325880"/>
            <a:ext cx="3597654" cy="1333698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Demos &amp; conferences</a:t>
            </a:r>
          </a:p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IR&amp;D &amp; contract </a:t>
            </a:r>
            <a:r>
              <a:rPr lang="en-US" sz="2000" b="1" dirty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i</a:t>
            </a: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nnovation</a:t>
            </a:r>
          </a:p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Initial development</a:t>
            </a:r>
          </a:p>
        </p:txBody>
      </p:sp>
      <p:sp>
        <p:nvSpPr>
          <p:cNvPr id="16" name="Shape 426"/>
          <p:cNvSpPr/>
          <p:nvPr/>
        </p:nvSpPr>
        <p:spPr>
          <a:xfrm>
            <a:off x="4979806" y="4561063"/>
            <a:ext cx="2462077" cy="1641475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err="1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iFUNDLM</a:t>
            </a:r>
            <a:endParaRPr lang="en-US" sz="2000" b="1" dirty="0" smtClean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err="1" smtClean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Hackathons</a:t>
            </a: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 and App Challenges</a:t>
            </a:r>
          </a:p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d</a:t>
            </a: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ata.gov</a:t>
            </a:r>
            <a:endParaRPr sz="2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" name="Shape 426"/>
          <p:cNvSpPr/>
          <p:nvPr/>
        </p:nvSpPr>
        <p:spPr>
          <a:xfrm>
            <a:off x="4975188" y="3207720"/>
            <a:ext cx="3025811" cy="872034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Multi-Cloud vendor environments</a:t>
            </a:r>
            <a:endParaRPr lang="en-US" sz="2000" b="1" dirty="0" smtClean="0">
              <a:solidFill>
                <a:srgbClr val="5592DA"/>
              </a:solidFill>
              <a:latin typeface="Helvetica Neue"/>
              <a:ea typeface="Helvetica Neue Light"/>
              <a:cs typeface="Helvetica Neue Light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314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406F93"/>
                </a:solidFill>
              </a:rPr>
              <a:t>Why </a:t>
            </a:r>
            <a:r>
              <a:rPr lang="en-US" dirty="0" err="1" smtClean="0">
                <a:solidFill>
                  <a:srgbClr val="406F93"/>
                </a:solidFill>
              </a:rPr>
              <a:t>Bluemix</a:t>
            </a:r>
            <a:r>
              <a:rPr lang="en-US" dirty="0" smtClean="0">
                <a:solidFill>
                  <a:srgbClr val="406F93"/>
                </a:solidFill>
              </a:rPr>
              <a:t>?</a:t>
            </a:r>
            <a:endParaRPr lang="en-US" dirty="0">
              <a:solidFill>
                <a:srgbClr val="406F93"/>
              </a:solidFill>
            </a:endParaRPr>
          </a:p>
          <a:p>
            <a:endParaRPr lang="en-US" dirty="0"/>
          </a:p>
        </p:txBody>
      </p:sp>
      <p:sp>
        <p:nvSpPr>
          <p:cNvPr id="19" name="Shape 400"/>
          <p:cNvSpPr/>
          <p:nvPr/>
        </p:nvSpPr>
        <p:spPr>
          <a:xfrm>
            <a:off x="394156" y="1108502"/>
            <a:ext cx="8553393" cy="932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spcBef>
                <a:spcPts val="2400"/>
              </a:spcBef>
              <a:defRPr sz="1800"/>
            </a:pPr>
            <a:r>
              <a:rPr sz="27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Bluemix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is an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open-standards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cloud-based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platform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for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building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running, and managing applications.</a:t>
            </a:r>
          </a:p>
        </p:txBody>
      </p:sp>
      <p:pic>
        <p:nvPicPr>
          <p:cNvPr id="21" name="i-l-cloudfoundry-2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1840" y="2359627"/>
            <a:ext cx="2197690" cy="789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-l-openstack-2x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3713" y="4292506"/>
            <a:ext cx="2373944" cy="853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-l-docker-2x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17260" y="3269668"/>
            <a:ext cx="2546849" cy="915402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436"/>
          <p:cNvSpPr/>
          <p:nvPr/>
        </p:nvSpPr>
        <p:spPr>
          <a:xfrm>
            <a:off x="3330907" y="5256353"/>
            <a:ext cx="2197690" cy="1"/>
          </a:xfrm>
          <a:prstGeom prst="line">
            <a:avLst/>
          </a:prstGeom>
          <a:ln w="25400">
            <a:solidFill>
              <a:srgbClr val="4E5A60">
                <a:alpha val="22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3427618" y="5760720"/>
            <a:ext cx="2515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How BMX Works 2014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0838" y="6188654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How BMX Works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406F93"/>
                </a:solidFill>
              </a:rPr>
              <a:t>Why </a:t>
            </a:r>
            <a:r>
              <a:rPr lang="en-US" dirty="0" err="1" smtClean="0">
                <a:solidFill>
                  <a:srgbClr val="406F93"/>
                </a:solidFill>
              </a:rPr>
              <a:t>Bluemix</a:t>
            </a:r>
            <a:r>
              <a:rPr lang="en-US" dirty="0" smtClean="0">
                <a:solidFill>
                  <a:srgbClr val="406F93"/>
                </a:solidFill>
              </a:rPr>
              <a:t>?</a:t>
            </a:r>
            <a:endParaRPr lang="en-US" dirty="0">
              <a:solidFill>
                <a:srgbClr val="406F93"/>
              </a:solidFill>
            </a:endParaRPr>
          </a:p>
          <a:p>
            <a:endParaRPr lang="en-US" dirty="0"/>
          </a:p>
        </p:txBody>
      </p:sp>
      <p:sp>
        <p:nvSpPr>
          <p:cNvPr id="19" name="Shape 400"/>
          <p:cNvSpPr/>
          <p:nvPr/>
        </p:nvSpPr>
        <p:spPr>
          <a:xfrm>
            <a:off x="394156" y="1108502"/>
            <a:ext cx="8553393" cy="932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spcBef>
                <a:spcPts val="2400"/>
              </a:spcBef>
              <a:defRPr sz="1800"/>
            </a:pPr>
            <a:r>
              <a:rPr sz="27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Bluemix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is an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open-standards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cloud-based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platform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for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building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running, and managing applications.</a:t>
            </a:r>
          </a:p>
        </p:txBody>
      </p:sp>
      <p:sp>
        <p:nvSpPr>
          <p:cNvPr id="20" name="Shape 426"/>
          <p:cNvSpPr/>
          <p:nvPr/>
        </p:nvSpPr>
        <p:spPr>
          <a:xfrm>
            <a:off x="7174038" y="159524"/>
            <a:ext cx="1969961" cy="948978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Executive</a:t>
            </a:r>
          </a:p>
          <a:p>
            <a:pPr lvl="0" algn="l" defTabSz="457200">
              <a:spcBef>
                <a:spcPts val="600"/>
              </a:spcBef>
              <a:defRPr sz="1800"/>
            </a:pP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Shape 399"/>
          <p:cNvSpPr txBox="1">
            <a:spLocks/>
          </p:cNvSpPr>
          <p:nvPr/>
        </p:nvSpPr>
        <p:spPr>
          <a:xfrm>
            <a:off x="139957" y="9340352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lang="en-US" smtClean="0">
                <a:solidFill>
                  <a:srgbClr val="A6AAA9"/>
                </a:solidFill>
              </a:rPr>
              <a:pPr>
                <a:defRPr>
                  <a:solidFill>
                    <a:srgbClr val="000000"/>
                  </a:solidFill>
                </a:defRPr>
              </a:pPr>
              <a:t>5</a:t>
            </a:fld>
            <a:endParaRPr lang="en-US">
              <a:solidFill>
                <a:srgbClr val="A6AAA9"/>
              </a:solidFill>
            </a:endParaRPr>
          </a:p>
        </p:txBody>
      </p:sp>
      <p:sp>
        <p:nvSpPr>
          <p:cNvPr id="10" name="Shape 426"/>
          <p:cNvSpPr/>
          <p:nvPr/>
        </p:nvSpPr>
        <p:spPr>
          <a:xfrm>
            <a:off x="426843" y="2108602"/>
            <a:ext cx="3517793" cy="2349361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Bring the Innovation in-house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Capture the value your developers are creating out of view.  Establish an enterprise framework that allows developers to use their tooling of choice. Monetize the innovation for new revenue streams.</a:t>
            </a: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Shape 427"/>
          <p:cNvSpPr/>
          <p:nvPr/>
        </p:nvSpPr>
        <p:spPr>
          <a:xfrm>
            <a:off x="5055997" y="5801300"/>
            <a:ext cx="3668973" cy="1056700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to Value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Get new capability to market faster.  No setup time or prerequisites.</a:t>
            </a: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" name="Shape 428"/>
          <p:cNvSpPr/>
          <p:nvPr/>
        </p:nvSpPr>
        <p:spPr>
          <a:xfrm>
            <a:off x="5055997" y="3837072"/>
            <a:ext cx="3668973" cy="1795363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Shift from </a:t>
            </a:r>
            <a:r>
              <a:rPr lang="en-US" sz="2000" b="1" dirty="0" err="1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Capex</a:t>
            </a: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lang="en-US" sz="2000" b="1" dirty="0" err="1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Opex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Only pay for what you use.  Gone are the days of large initial capital outlays.  Try (often for free) and iterate. Price transparency with no hidden costs.</a:t>
            </a: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" name="Shape 430"/>
          <p:cNvSpPr/>
          <p:nvPr/>
        </p:nvSpPr>
        <p:spPr>
          <a:xfrm>
            <a:off x="5029200" y="2108602"/>
            <a:ext cx="3695770" cy="1549142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 rip &amp; replace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Extend apps to the Cloud (for cost &amp; functional advantage) without rewriting current investments, and without exposing sensitive datasets.</a:t>
            </a: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" name="Shape 427"/>
          <p:cNvSpPr/>
          <p:nvPr/>
        </p:nvSpPr>
        <p:spPr>
          <a:xfrm>
            <a:off x="426843" y="4636682"/>
            <a:ext cx="3493142" cy="1302921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 Lock-in</a:t>
            </a:r>
            <a:endParaRPr sz="2000" b="1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Portability of apps, services and data.  Ability to change vendors for business and/or costs advantage.</a:t>
            </a: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53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406F93"/>
                </a:solidFill>
              </a:rPr>
              <a:t>Why </a:t>
            </a:r>
            <a:r>
              <a:rPr lang="en-US" dirty="0" err="1" smtClean="0">
                <a:solidFill>
                  <a:srgbClr val="406F93"/>
                </a:solidFill>
              </a:rPr>
              <a:t>Bluemix</a:t>
            </a:r>
            <a:r>
              <a:rPr lang="en-US" dirty="0" smtClean="0">
                <a:solidFill>
                  <a:srgbClr val="406F93"/>
                </a:solidFill>
              </a:rPr>
              <a:t>?</a:t>
            </a:r>
            <a:endParaRPr lang="en-US" dirty="0">
              <a:solidFill>
                <a:srgbClr val="406F93"/>
              </a:solidFill>
            </a:endParaRPr>
          </a:p>
          <a:p>
            <a:endParaRPr lang="en-US" dirty="0"/>
          </a:p>
        </p:txBody>
      </p:sp>
      <p:sp>
        <p:nvSpPr>
          <p:cNvPr id="19" name="Shape 400"/>
          <p:cNvSpPr/>
          <p:nvPr/>
        </p:nvSpPr>
        <p:spPr>
          <a:xfrm>
            <a:off x="394156" y="1108502"/>
            <a:ext cx="8553393" cy="932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spcBef>
                <a:spcPts val="2400"/>
              </a:spcBef>
              <a:defRPr sz="1800"/>
            </a:pPr>
            <a:r>
              <a:rPr sz="27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Bluemix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is an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open-standards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cloud-based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platform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for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building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running, and managing applications.</a:t>
            </a:r>
          </a:p>
        </p:txBody>
      </p:sp>
      <p:sp>
        <p:nvSpPr>
          <p:cNvPr id="20" name="Shape 426"/>
          <p:cNvSpPr/>
          <p:nvPr/>
        </p:nvSpPr>
        <p:spPr>
          <a:xfrm>
            <a:off x="7174038" y="44107"/>
            <a:ext cx="1969961" cy="1179810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defTabSz="457200">
              <a:spcBef>
                <a:spcPts val="600"/>
              </a:spcBef>
              <a:defRPr sz="1800"/>
            </a:pPr>
            <a:r>
              <a:rPr lang="en-US" sz="2000" b="1" dirty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Development </a:t>
            </a: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Shape 399"/>
          <p:cNvSpPr txBox="1">
            <a:spLocks/>
          </p:cNvSpPr>
          <p:nvPr/>
        </p:nvSpPr>
        <p:spPr>
          <a:xfrm>
            <a:off x="139957" y="9340352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lang="en-US" smtClean="0">
                <a:solidFill>
                  <a:srgbClr val="A6AAA9"/>
                </a:solidFill>
              </a:rPr>
              <a:pPr>
                <a:defRPr>
                  <a:solidFill>
                    <a:srgbClr val="000000"/>
                  </a:solidFill>
                </a:defRPr>
              </a:pPr>
              <a:t>6</a:t>
            </a:fld>
            <a:endParaRPr lang="en-US">
              <a:solidFill>
                <a:srgbClr val="A6AAA9"/>
              </a:solidFill>
            </a:endParaRPr>
          </a:p>
        </p:txBody>
      </p:sp>
      <p:sp>
        <p:nvSpPr>
          <p:cNvPr id="16" name="Shape 426"/>
          <p:cNvSpPr/>
          <p:nvPr/>
        </p:nvSpPr>
        <p:spPr>
          <a:xfrm>
            <a:off x="454678" y="2367228"/>
            <a:ext cx="3517793" cy="1795363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Attract &amp; keep </a:t>
            </a:r>
            <a:r>
              <a:rPr lang="en-US" sz="2000" b="1" dirty="0" err="1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</a:t>
            </a: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talent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Allow developers flexibility in tooling – to pick the best runtime, APIs, IDE for the job at hand, but maintain an enterprise framework for reuse, collaboration and manageability.</a:t>
            </a: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" name="Shape 427"/>
          <p:cNvSpPr/>
          <p:nvPr/>
        </p:nvSpPr>
        <p:spPr>
          <a:xfrm>
            <a:off x="4815520" y="4043448"/>
            <a:ext cx="3620457" cy="1549142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to Value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Get started immediately.  Spend precious </a:t>
            </a:r>
            <a:r>
              <a:rPr lang="en-US" sz="1600" dirty="0" err="1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dev</a:t>
            </a: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resources on the mission function vs. the ‘plumbing.’</a:t>
            </a:r>
          </a:p>
          <a:p>
            <a:pPr lvl="0" algn="l" defTabSz="457200">
              <a:defRPr sz="1800"/>
            </a:pP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No wait on IT Ops for setup.</a:t>
            </a: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Shape 428"/>
          <p:cNvSpPr/>
          <p:nvPr/>
        </p:nvSpPr>
        <p:spPr>
          <a:xfrm>
            <a:off x="4815520" y="5706438"/>
            <a:ext cx="3650299" cy="1056700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cost iterations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Only pay for what you use. Try (often for free) and iterate. </a:t>
            </a: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" name="Shape 430"/>
          <p:cNvSpPr/>
          <p:nvPr/>
        </p:nvSpPr>
        <p:spPr>
          <a:xfrm>
            <a:off x="4800600" y="2358331"/>
            <a:ext cx="3695770" cy="1549142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Hybrid Cloud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Extend apps to and across Clouds to access the best services available (Watson, Sentiment, etc.) – and, without rewriting current investments.</a:t>
            </a: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" name="Shape 427"/>
          <p:cNvSpPr/>
          <p:nvPr/>
        </p:nvSpPr>
        <p:spPr>
          <a:xfrm>
            <a:off x="454678" y="4681758"/>
            <a:ext cx="3493142" cy="1302921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 Lock-in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Portability of apps, services and data.  Ability to move as the Cloud space continues to evolve.</a:t>
            </a: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" name="Picture 4" descr="http://i.forbesimg.com/media/lists/companies/ibm_416x4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62" y="5611430"/>
            <a:ext cx="623358" cy="6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i.forbesimg.com/media/lists/companies/ibm_416x4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53" y="3706484"/>
            <a:ext cx="623358" cy="6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04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406F93"/>
                </a:solidFill>
              </a:rPr>
              <a:t>Why </a:t>
            </a:r>
            <a:r>
              <a:rPr lang="en-US" dirty="0" err="1" smtClean="0">
                <a:solidFill>
                  <a:srgbClr val="406F93"/>
                </a:solidFill>
              </a:rPr>
              <a:t>Bluemix</a:t>
            </a:r>
            <a:r>
              <a:rPr lang="en-US" dirty="0" smtClean="0">
                <a:solidFill>
                  <a:srgbClr val="406F93"/>
                </a:solidFill>
              </a:rPr>
              <a:t>?</a:t>
            </a:r>
            <a:endParaRPr lang="en-US" dirty="0">
              <a:solidFill>
                <a:srgbClr val="406F93"/>
              </a:solidFill>
            </a:endParaRPr>
          </a:p>
          <a:p>
            <a:endParaRPr lang="en-US" dirty="0"/>
          </a:p>
        </p:txBody>
      </p:sp>
      <p:sp>
        <p:nvSpPr>
          <p:cNvPr id="19" name="Shape 400"/>
          <p:cNvSpPr/>
          <p:nvPr/>
        </p:nvSpPr>
        <p:spPr>
          <a:xfrm>
            <a:off x="394156" y="1108502"/>
            <a:ext cx="8553393" cy="932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spcBef>
                <a:spcPts val="2400"/>
              </a:spcBef>
              <a:defRPr sz="1800"/>
            </a:pPr>
            <a:r>
              <a:rPr sz="27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Bluemix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is an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open-standards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cloud-based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platform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for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building</a:t>
            </a:r>
            <a:r>
              <a:rPr sz="2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sz="2700" b="1" dirty="0">
                <a:latin typeface="Helvetica Neue"/>
                <a:ea typeface="Helvetica Neue"/>
                <a:cs typeface="Helvetica Neue"/>
                <a:sym typeface="Helvetica Neue"/>
              </a:rPr>
              <a:t>running, and managing applications.</a:t>
            </a:r>
          </a:p>
        </p:txBody>
      </p:sp>
      <p:sp>
        <p:nvSpPr>
          <p:cNvPr id="20" name="Shape 426"/>
          <p:cNvSpPr/>
          <p:nvPr/>
        </p:nvSpPr>
        <p:spPr>
          <a:xfrm>
            <a:off x="7174038" y="351883"/>
            <a:ext cx="1969961" cy="564257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Shape 399"/>
          <p:cNvSpPr txBox="1">
            <a:spLocks/>
          </p:cNvSpPr>
          <p:nvPr/>
        </p:nvSpPr>
        <p:spPr>
          <a:xfrm>
            <a:off x="139957" y="9340352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lang="en-US" smtClean="0">
                <a:solidFill>
                  <a:srgbClr val="A6AAA9"/>
                </a:solidFill>
              </a:rPr>
              <a:pPr>
                <a:defRPr>
                  <a:solidFill>
                    <a:srgbClr val="000000"/>
                  </a:solidFill>
                </a:defRPr>
              </a:pPr>
              <a:t>7</a:t>
            </a:fld>
            <a:endParaRPr lang="en-US">
              <a:solidFill>
                <a:srgbClr val="A6AAA9"/>
              </a:solidFill>
            </a:endParaRPr>
          </a:p>
        </p:txBody>
      </p:sp>
      <p:sp>
        <p:nvSpPr>
          <p:cNvPr id="13" name="Shape 399"/>
          <p:cNvSpPr txBox="1">
            <a:spLocks/>
          </p:cNvSpPr>
          <p:nvPr/>
        </p:nvSpPr>
        <p:spPr>
          <a:xfrm>
            <a:off x="139957" y="9340352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lang="en-US" smtClean="0">
                <a:solidFill>
                  <a:srgbClr val="A6AAA9"/>
                </a:solidFill>
              </a:rPr>
              <a:pPr>
                <a:defRPr>
                  <a:solidFill>
                    <a:srgbClr val="000000"/>
                  </a:solidFill>
                </a:defRPr>
              </a:pPr>
              <a:t>7</a:t>
            </a:fld>
            <a:endParaRPr lang="en-US">
              <a:solidFill>
                <a:srgbClr val="A6AAA9"/>
              </a:solidFill>
            </a:endParaRPr>
          </a:p>
        </p:txBody>
      </p:sp>
      <p:sp>
        <p:nvSpPr>
          <p:cNvPr id="14" name="Shape 426"/>
          <p:cNvSpPr/>
          <p:nvPr/>
        </p:nvSpPr>
        <p:spPr>
          <a:xfrm>
            <a:off x="434902" y="2170356"/>
            <a:ext cx="4319977" cy="1302921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sz="2000" b="1" dirty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your apps, your way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Use the most prominent compute technologies to power your app: Cloud Foundry, </a:t>
            </a:r>
            <a:r>
              <a:rPr sz="16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Docker</a:t>
            </a:r>
            <a:r>
              <a:rPr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sz="16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OpenStack</a:t>
            </a:r>
            <a:r>
              <a:rPr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</a:p>
        </p:txBody>
      </p:sp>
      <p:sp>
        <p:nvSpPr>
          <p:cNvPr id="15" name="Shape 427"/>
          <p:cNvSpPr/>
          <p:nvPr/>
        </p:nvSpPr>
        <p:spPr>
          <a:xfrm>
            <a:off x="477124" y="5295583"/>
            <a:ext cx="4277755" cy="1302921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sz="2000" b="1" dirty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 apps with services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 catalog of IBM, third party, and open source services allow the developer to stitch an application together quickly.</a:t>
            </a:r>
          </a:p>
        </p:txBody>
      </p:sp>
      <p:sp>
        <p:nvSpPr>
          <p:cNvPr id="25" name="Shape 428"/>
          <p:cNvSpPr/>
          <p:nvPr/>
        </p:nvSpPr>
        <p:spPr>
          <a:xfrm>
            <a:off x="461190" y="3797439"/>
            <a:ext cx="4293689" cy="1302921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sz="2000" b="1" dirty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 more than just instances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Development, monitoring, deployment, and logging tools allow the developer to run and manage the entire application.</a:t>
            </a:r>
          </a:p>
        </p:txBody>
      </p:sp>
      <p:sp>
        <p:nvSpPr>
          <p:cNvPr id="26" name="Shape 430"/>
          <p:cNvSpPr/>
          <p:nvPr/>
        </p:nvSpPr>
        <p:spPr>
          <a:xfrm>
            <a:off x="5074920" y="2174670"/>
            <a:ext cx="3695770" cy="1610697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sz="2000" b="1" dirty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 and manage hybrid apps seamlessly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Get a seamless </a:t>
            </a:r>
            <a:r>
              <a:rPr sz="16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dev</a:t>
            </a:r>
            <a:r>
              <a:rPr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and management experience across a number of hybrid implementations options.</a:t>
            </a:r>
          </a:p>
        </p:txBody>
      </p:sp>
      <p:sp>
        <p:nvSpPr>
          <p:cNvPr id="27" name="Shape 431"/>
          <p:cNvSpPr/>
          <p:nvPr/>
        </p:nvSpPr>
        <p:spPr>
          <a:xfrm>
            <a:off x="5085867" y="4202678"/>
            <a:ext cx="3695770" cy="1795363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sz="2000" b="1" dirty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Flexible Pricing </a:t>
            </a:r>
            <a:endParaRPr sz="2000" dirty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Try compute options and services for free and, when you’re ready, pay only for what you use. Pay as you go and subscription models offer choice and flexibility.</a:t>
            </a:r>
          </a:p>
        </p:txBody>
      </p:sp>
      <p:pic>
        <p:nvPicPr>
          <p:cNvPr id="28" name="Picture 4" descr="http://i.forbesimg.com/media/lists/companies/ibm_416x4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78" y="3045997"/>
            <a:ext cx="623358" cy="6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i.forbesimg.com/media/lists/companies/ibm_416x4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78" y="4683172"/>
            <a:ext cx="623358" cy="6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i.forbesimg.com/media/lists/companies/ibm_416x4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84" y="8800962"/>
            <a:ext cx="623358" cy="6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i.forbesimg.com/media/lists/companies/ibm_416x4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018" y="5640282"/>
            <a:ext cx="623358" cy="6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i.forbesimg.com/media/lists/companies/ibm_416x4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79" y="3385536"/>
            <a:ext cx="623358" cy="6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i.forbesimg.com/media/lists/companies/ibm_416x4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21" y="6192263"/>
            <a:ext cx="623358" cy="6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406F93"/>
                </a:solidFill>
              </a:rPr>
              <a:t>Developers and businesses choose </a:t>
            </a:r>
            <a:r>
              <a:rPr lang="en-US" dirty="0" err="1">
                <a:solidFill>
                  <a:srgbClr val="406F93"/>
                </a:solidFill>
              </a:rPr>
              <a:t>PaaS</a:t>
            </a:r>
            <a:r>
              <a:rPr lang="en-US" dirty="0">
                <a:solidFill>
                  <a:srgbClr val="406F93"/>
                </a:solidFill>
              </a:rPr>
              <a:t> for:</a:t>
            </a:r>
          </a:p>
          <a:p>
            <a:endParaRPr lang="en-US" dirty="0"/>
          </a:p>
        </p:txBody>
      </p:sp>
      <p:pic>
        <p:nvPicPr>
          <p:cNvPr id="3" name="cloudcode6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904" y="4972959"/>
            <a:ext cx="650822" cy="65076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49"/>
          <p:cNvSpPr/>
          <p:nvPr/>
        </p:nvSpPr>
        <p:spPr>
          <a:xfrm>
            <a:off x="1735329" y="4805987"/>
            <a:ext cx="2716257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 defTabSz="912812">
              <a:spcBef>
                <a:spcPts val="1200"/>
              </a:spcBef>
              <a:defRPr sz="1900">
                <a:solidFill>
                  <a:srgbClr val="3C3E3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00" b="1" dirty="0" smtClean="0">
                <a:solidFill>
                  <a:srgbClr val="3C3E3E"/>
                </a:solidFill>
              </a:rPr>
              <a:t>Velocity</a:t>
            </a:r>
            <a:r>
              <a:rPr lang="en-US" sz="1900" dirty="0" smtClean="0">
                <a:solidFill>
                  <a:srgbClr val="3C3E3E"/>
                </a:solidFill>
              </a:rPr>
              <a:t>: </a:t>
            </a:r>
            <a:r>
              <a:rPr sz="1900" dirty="0" smtClean="0">
                <a:solidFill>
                  <a:srgbClr val="3C3E3E"/>
                </a:solidFill>
              </a:rPr>
              <a:t>Rapidly </a:t>
            </a:r>
            <a:r>
              <a:rPr sz="1900" dirty="0">
                <a:solidFill>
                  <a:srgbClr val="3C3E3E"/>
                </a:solidFill>
              </a:rPr>
              <a:t>bring new products and services to market at lower cost.</a:t>
            </a:r>
          </a:p>
        </p:txBody>
      </p:sp>
      <p:pic>
        <p:nvPicPr>
          <p:cNvPr id="5" name="image3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904" y="1599313"/>
            <a:ext cx="650822" cy="650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hexIcon_6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904" y="3330815"/>
            <a:ext cx="650822" cy="65082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52"/>
          <p:cNvSpPr/>
          <p:nvPr/>
        </p:nvSpPr>
        <p:spPr>
          <a:xfrm>
            <a:off x="1735329" y="1328172"/>
            <a:ext cx="2716257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 defTabSz="912812">
              <a:spcBef>
                <a:spcPts val="1200"/>
              </a:spcBef>
              <a:defRPr sz="1900">
                <a:solidFill>
                  <a:srgbClr val="3C3E3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00" b="1" dirty="0" smtClean="0">
                <a:solidFill>
                  <a:srgbClr val="3C3E3E"/>
                </a:solidFill>
              </a:rPr>
              <a:t>Innovation</a:t>
            </a:r>
            <a:r>
              <a:rPr lang="en-US" sz="1900" dirty="0" smtClean="0">
                <a:solidFill>
                  <a:srgbClr val="3C3E3E"/>
                </a:solidFill>
              </a:rPr>
              <a:t>: Experiment with speed.  Focus on differentiation and mission success.</a:t>
            </a:r>
            <a:endParaRPr sz="1900" dirty="0">
              <a:solidFill>
                <a:srgbClr val="3C3E3E"/>
              </a:solidFill>
            </a:endParaRPr>
          </a:p>
        </p:txBody>
      </p:sp>
      <p:sp>
        <p:nvSpPr>
          <p:cNvPr id="8" name="Shape 453"/>
          <p:cNvSpPr/>
          <p:nvPr/>
        </p:nvSpPr>
        <p:spPr>
          <a:xfrm>
            <a:off x="1735329" y="3064856"/>
            <a:ext cx="2716257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 defTabSz="912812">
              <a:spcBef>
                <a:spcPts val="1200"/>
              </a:spcBef>
              <a:defRPr sz="1800">
                <a:solidFill>
                  <a:srgbClr val="3C3E3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b="1" dirty="0" smtClean="0">
                <a:solidFill>
                  <a:srgbClr val="3C3E3E"/>
                </a:solidFill>
              </a:rPr>
              <a:t>Agility</a:t>
            </a:r>
            <a:r>
              <a:rPr lang="en-US" dirty="0" smtClean="0">
                <a:solidFill>
                  <a:srgbClr val="3C3E3E"/>
                </a:solidFill>
              </a:rPr>
              <a:t>: </a:t>
            </a:r>
            <a:r>
              <a:rPr dirty="0" smtClean="0">
                <a:solidFill>
                  <a:srgbClr val="3C3E3E"/>
                </a:solidFill>
              </a:rPr>
              <a:t>Extend </a:t>
            </a:r>
            <a:r>
              <a:rPr dirty="0">
                <a:solidFill>
                  <a:srgbClr val="3C3E3E"/>
                </a:solidFill>
              </a:rPr>
              <a:t>existing IT investments into cloud business and delivery models.</a:t>
            </a:r>
          </a:p>
        </p:txBody>
      </p:sp>
      <p:sp>
        <p:nvSpPr>
          <p:cNvPr id="11" name="Shape 457"/>
          <p:cNvSpPr/>
          <p:nvPr/>
        </p:nvSpPr>
        <p:spPr>
          <a:xfrm>
            <a:off x="4708812" y="5177610"/>
            <a:ext cx="143352" cy="143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6F93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 458"/>
          <p:cNvSpPr/>
          <p:nvPr/>
        </p:nvSpPr>
        <p:spPr>
          <a:xfrm>
            <a:off x="4702998" y="1794862"/>
            <a:ext cx="143353" cy="143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6F93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459"/>
          <p:cNvSpPr/>
          <p:nvPr/>
        </p:nvSpPr>
        <p:spPr>
          <a:xfrm>
            <a:off x="4702998" y="3574433"/>
            <a:ext cx="143353" cy="143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6F93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426"/>
          <p:cNvSpPr/>
          <p:nvPr/>
        </p:nvSpPr>
        <p:spPr>
          <a:xfrm>
            <a:off x="4965606" y="1325880"/>
            <a:ext cx="3597654" cy="1333698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Demos &amp; conferences</a:t>
            </a:r>
          </a:p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IR&amp;D &amp; contract </a:t>
            </a:r>
            <a:r>
              <a:rPr lang="en-US" sz="2000" b="1" dirty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i</a:t>
            </a: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nnovation</a:t>
            </a:r>
          </a:p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Initial development</a:t>
            </a:r>
          </a:p>
        </p:txBody>
      </p:sp>
      <p:sp>
        <p:nvSpPr>
          <p:cNvPr id="16" name="Shape 426"/>
          <p:cNvSpPr/>
          <p:nvPr/>
        </p:nvSpPr>
        <p:spPr>
          <a:xfrm>
            <a:off x="4979806" y="4561063"/>
            <a:ext cx="2462077" cy="1641475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err="1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iFUNDLM</a:t>
            </a:r>
            <a:endParaRPr lang="en-US" sz="2000" b="1" dirty="0" smtClean="0">
              <a:solidFill>
                <a:srgbClr val="5592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err="1" smtClean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Hackathons</a:t>
            </a: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 and App Challenges</a:t>
            </a:r>
          </a:p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d</a:t>
            </a: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ata.gov</a:t>
            </a:r>
            <a:endParaRPr sz="2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" name="Shape 426"/>
          <p:cNvSpPr/>
          <p:nvPr/>
        </p:nvSpPr>
        <p:spPr>
          <a:xfrm>
            <a:off x="4975188" y="3207720"/>
            <a:ext cx="3025811" cy="872034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lang="en-US" sz="2000" b="1" dirty="0" smtClean="0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Multi-Cloud vendor environments</a:t>
            </a:r>
            <a:endParaRPr lang="en-US" sz="2000" b="1" dirty="0" smtClean="0">
              <a:solidFill>
                <a:srgbClr val="5592DA"/>
              </a:solidFill>
              <a:latin typeface="Helvetica Neue"/>
              <a:ea typeface="Helvetica Neue Light"/>
              <a:cs typeface="Helvetica Neue Light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8128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42900" y="594566"/>
            <a:ext cx="2400300" cy="339409"/>
          </a:xfrm>
        </p:spPr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337560" y="822960"/>
            <a:ext cx="5074920" cy="5606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Small business working with DARPA on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smart drones</a:t>
            </a:r>
          </a:p>
          <a:p>
            <a:pPr lvl="1"/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Integrate real time weather data (from our alliance with Weather Channel) with other </a:t>
            </a:r>
            <a:r>
              <a:rPr lang="en-US" sz="1800" dirty="0" smtClean="0"/>
              <a:t>analytics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Make drones aware of their surroundings (both of weather patterns and updates on target locations/battlefield conditions)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Have drones make their own decisions on flight </a:t>
            </a:r>
            <a:r>
              <a:rPr lang="en-US" sz="1800" dirty="0" smtClean="0"/>
              <a:t>paths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Make drone fleets even more </a:t>
            </a:r>
            <a:r>
              <a:rPr lang="en-US" sz="1800" dirty="0" smtClean="0"/>
              <a:t>capable, efficient </a:t>
            </a:r>
            <a:r>
              <a:rPr lang="en-US" sz="1800" dirty="0"/>
              <a:t>and cost </a:t>
            </a:r>
            <a:r>
              <a:rPr lang="en-US" sz="1800" dirty="0" smtClean="0"/>
              <a:t>effective</a:t>
            </a:r>
            <a:endParaRPr lang="en-US" sz="1800" dirty="0"/>
          </a:p>
          <a:p>
            <a:endParaRPr lang="en-US" sz="2000" dirty="0"/>
          </a:p>
        </p:txBody>
      </p:sp>
      <p:pic>
        <p:nvPicPr>
          <p:cNvPr id="4" name="Picture 3" descr="Untitled-1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794760"/>
            <a:ext cx="2133599" cy="1828800"/>
          </a:xfrm>
          <a:prstGeom prst="rect">
            <a:avLst/>
          </a:prstGeom>
          <a:ln>
            <a:noFill/>
          </a:ln>
        </p:spPr>
      </p:pic>
      <p:sp>
        <p:nvSpPr>
          <p:cNvPr id="11" name="AutoShape 8" descr="Image result for wto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6280" y="6060360"/>
            <a:ext cx="288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DARPA Smart Drones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1232" y="1188719"/>
            <a:ext cx="2293243" cy="260604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1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“I want to cheaply prototype and iterate new </a:t>
            </a:r>
            <a:r>
              <a:rPr lang="en-US" sz="2000" dirty="0" err="1" smtClean="0">
                <a:solidFill>
                  <a:schemeClr val="bg1"/>
                </a:solidFill>
              </a:rPr>
              <a:t>PoCs</a:t>
            </a:r>
            <a:r>
              <a:rPr lang="en-US" sz="2000" dirty="0" smtClean="0">
                <a:solidFill>
                  <a:schemeClr val="bg1"/>
                </a:solidFill>
              </a:rPr>
              <a:t> for customers.”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 want to harness the innovation of my workforce. – 	</a:t>
            </a:r>
            <a:r>
              <a:rPr lang="en-US" sz="2000" dirty="0" err="1" smtClean="0">
                <a:solidFill>
                  <a:schemeClr val="bg1"/>
                </a:solidFill>
              </a:rPr>
              <a:t>iFundLM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upload.wikimedia.org/wikipedia/commons/6/6e/DARPA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95" y="5783786"/>
            <a:ext cx="2130425" cy="10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42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 Cloud 2015">
  <a:themeElements>
    <a:clrScheme name="IBM Cloud 2105">
      <a:dk1>
        <a:sysClr val="windowText" lastClr="000000"/>
      </a:dk1>
      <a:lt1>
        <a:sysClr val="window" lastClr="FFFFFF"/>
      </a:lt1>
      <a:dk2>
        <a:srgbClr val="085571"/>
      </a:dk2>
      <a:lt2>
        <a:srgbClr val="81CDF2"/>
      </a:lt2>
      <a:accent1>
        <a:srgbClr val="009EE2"/>
      </a:accent1>
      <a:accent2>
        <a:srgbClr val="1174B9"/>
      </a:accent2>
      <a:accent3>
        <a:srgbClr val="00A39C"/>
      </a:accent3>
      <a:accent4>
        <a:srgbClr val="00706E"/>
      </a:accent4>
      <a:accent5>
        <a:srgbClr val="611773"/>
      </a:accent5>
      <a:accent6>
        <a:srgbClr val="340F51"/>
      </a:accent6>
      <a:hlink>
        <a:srgbClr val="0000FF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8444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kern="0" spc="-30" dirty="0" smtClean="0">
            <a:solidFill>
              <a:srgbClr val="FFFFF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8678</TotalTime>
  <Words>1430</Words>
  <Application>Microsoft Office PowerPoint</Application>
  <PresentationFormat>On-screen Show (4:3)</PresentationFormat>
  <Paragraphs>216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</vt:lpstr>
      <vt:lpstr>Helvetica Neue</vt:lpstr>
      <vt:lpstr>Helvetica Neue Light</vt:lpstr>
      <vt:lpstr>Helvetica Neue Medium</vt:lpstr>
      <vt:lpstr>Wingdings</vt:lpstr>
      <vt:lpstr>IBM Cloud 2015</vt:lpstr>
      <vt:lpstr>Bluemix Enablement IBM Internal Only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to 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Way Forward</dc:title>
  <dc:creator>Dean Sandler</dc:creator>
  <cp:lastModifiedBy>ADMINIBM</cp:lastModifiedBy>
  <cp:revision>324</cp:revision>
  <dcterms:created xsi:type="dcterms:W3CDTF">2015-04-04T16:51:36Z</dcterms:created>
  <dcterms:modified xsi:type="dcterms:W3CDTF">2015-09-09T13:14:47Z</dcterms:modified>
</cp:coreProperties>
</file>