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02" r:id="rId3"/>
    <p:sldMasterId id="2147483796" r:id="rId4"/>
  </p:sldMasterIdLst>
  <p:notesMasterIdLst>
    <p:notesMasterId r:id="rId19"/>
  </p:notesMasterIdLst>
  <p:sldIdLst>
    <p:sldId id="266" r:id="rId5"/>
    <p:sldId id="257" r:id="rId6"/>
    <p:sldId id="281" r:id="rId7"/>
    <p:sldId id="277" r:id="rId8"/>
    <p:sldId id="259" r:id="rId9"/>
    <p:sldId id="262" r:id="rId10"/>
    <p:sldId id="290" r:id="rId11"/>
    <p:sldId id="286" r:id="rId12"/>
    <p:sldId id="287" r:id="rId13"/>
    <p:sldId id="284" r:id="rId14"/>
    <p:sldId id="269" r:id="rId15"/>
    <p:sldId id="270" r:id="rId16"/>
    <p:sldId id="261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62" autoAdjust="0"/>
    <p:restoredTop sz="94660"/>
  </p:normalViewPr>
  <p:slideViewPr>
    <p:cSldViewPr>
      <p:cViewPr varScale="1">
        <p:scale>
          <a:sx n="72" d="100"/>
          <a:sy n="72" d="100"/>
        </p:scale>
        <p:origin x="172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4D816-F94C-461D-A212-C0BFDFCD7499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FF04D-8A3C-482F-92AB-122DC6C69A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25000"/>
              </a:lnSpc>
              <a:defRPr sz="1800"/>
            </a:pPr>
            <a:r>
              <a:rPr sz="1400">
                <a:latin typeface="Avenir Book"/>
                <a:ea typeface="Avenir Book"/>
                <a:cs typeface="Avenir Book"/>
                <a:sym typeface="Avenir Book"/>
              </a:rPr>
              <a:t>Please note: Presenter notes are on </a:t>
            </a:r>
            <a:r>
              <a:rPr sz="1400" b="1">
                <a:latin typeface="Avenir Book"/>
                <a:ea typeface="Avenir Book"/>
                <a:cs typeface="Avenir Book"/>
                <a:sym typeface="Avenir Book"/>
              </a:rPr>
              <a:t>every </a:t>
            </a:r>
            <a:r>
              <a:rPr sz="1400">
                <a:latin typeface="Avenir Book"/>
                <a:ea typeface="Avenir Book"/>
                <a:cs typeface="Avenir Book"/>
                <a:sym typeface="Avenir Book"/>
              </a:rPr>
              <a:t>slide. Written as a suggested script to help with messaging. </a:t>
            </a:r>
          </a:p>
        </p:txBody>
      </p:sp>
    </p:spTree>
    <p:extLst>
      <p:ext uri="{BB962C8B-B14F-4D97-AF65-F5344CB8AC3E}">
        <p14:creationId xmlns:p14="http://schemas.microsoft.com/office/powerpoint/2010/main" val="148169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6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 defTabSz="903288" fontAlgn="base">
              <a:spcBef>
                <a:spcPct val="0"/>
              </a:spcBef>
              <a:spcAft>
                <a:spcPct val="0"/>
              </a:spcAft>
            </a:pPr>
            <a:fld id="{95C41EA5-DD48-4AFA-B947-950A5B4CD608}" type="slidenum">
              <a:rPr lang="en-US" sz="1200">
                <a:solidFill>
                  <a:prstClr val="black"/>
                </a:solidFill>
                <a:ea typeface="MS PGothic" pitchFamily="34" charset="-128"/>
                <a:cs typeface="Arial" charset="0"/>
              </a:rPr>
              <a:pPr algn="r" defTabSz="90328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3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94" name="Shape 4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>
              <a:lnSpc>
                <a:spcPct val="125000"/>
              </a:lnSpc>
              <a:defRPr sz="1800"/>
            </a:pPr>
            <a:r>
              <a:rPr sz="1600" b="1">
                <a:latin typeface="Avenir Book"/>
                <a:ea typeface="Avenir Book"/>
                <a:cs typeface="Avenir Book"/>
                <a:sym typeface="Avenir Book"/>
              </a:rPr>
              <a:t>Bluemix also allows flexibility when it comes to tooling - as, again, each developer has different preferences and needs.</a:t>
            </a:r>
          </a:p>
          <a:p>
            <a:pPr lvl="0">
              <a:lnSpc>
                <a:spcPct val="125000"/>
              </a:lnSpc>
              <a:defRPr sz="1800"/>
            </a:pPr>
            <a:endParaRPr sz="1600" b="1">
              <a:latin typeface="Avenir Book"/>
              <a:ea typeface="Avenir Book"/>
              <a:cs typeface="Avenir Book"/>
              <a:sym typeface="Avenir Book"/>
            </a:endParaRPr>
          </a:p>
          <a:p>
            <a:pPr lvl="0">
              <a:lnSpc>
                <a:spcPct val="125000"/>
              </a:lnSpc>
              <a:defRPr sz="1800"/>
            </a:pPr>
            <a:r>
              <a:rPr sz="1600" b="1">
                <a:latin typeface="Avenir Book"/>
                <a:ea typeface="Avenir Book"/>
                <a:cs typeface="Avenir Book"/>
                <a:sym typeface="Avenir Book"/>
              </a:rPr>
              <a:t>Tooling Options:</a:t>
            </a:r>
          </a:p>
          <a:p>
            <a:pPr marL="175604" lvl="0" indent="-175604">
              <a:lnSpc>
                <a:spcPct val="125000"/>
              </a:lnSpc>
              <a:buSzPct val="75000"/>
              <a:buFont typeface="Avenir Book"/>
              <a:buChar char="•"/>
              <a:defRPr sz="1800"/>
            </a:pPr>
            <a:r>
              <a:rPr sz="1600">
                <a:latin typeface="Avenir Book"/>
                <a:ea typeface="Avenir Book"/>
                <a:cs typeface="Avenir Book"/>
                <a:sym typeface="Avenir Book"/>
              </a:rPr>
              <a:t>IBM offers a </a:t>
            </a:r>
            <a:r>
              <a:rPr sz="1600" b="1">
                <a:latin typeface="Avenir Book"/>
                <a:ea typeface="Avenir Book"/>
                <a:cs typeface="Avenir Book"/>
                <a:sym typeface="Avenir Book"/>
              </a:rPr>
              <a:t>web based integrated development environment</a:t>
            </a:r>
            <a:r>
              <a:rPr sz="1600">
                <a:latin typeface="Avenir Book"/>
                <a:ea typeface="Avenir Book"/>
                <a:cs typeface="Avenir Book"/>
                <a:sym typeface="Avenir Book"/>
              </a:rPr>
              <a:t> (IDE) </a:t>
            </a:r>
            <a:r>
              <a:rPr sz="1600" b="1">
                <a:latin typeface="Avenir Book"/>
                <a:ea typeface="Avenir Book"/>
                <a:cs typeface="Avenir Book"/>
                <a:sym typeface="Avenir Book"/>
              </a:rPr>
              <a:t>and associated git repository </a:t>
            </a:r>
            <a:r>
              <a:rPr sz="1600">
                <a:latin typeface="Avenir Book"/>
                <a:ea typeface="Avenir Book"/>
                <a:cs typeface="Avenir Book"/>
                <a:sym typeface="Avenir Book"/>
              </a:rPr>
              <a:t>that allows quick deployments back to bluemix.</a:t>
            </a:r>
          </a:p>
          <a:p>
            <a:pPr marL="175604" lvl="0" indent="-175604">
              <a:lnSpc>
                <a:spcPct val="125000"/>
              </a:lnSpc>
              <a:buSzPct val="75000"/>
              <a:buFont typeface="Avenir Book"/>
              <a:buChar char="•"/>
              <a:defRPr sz="1800"/>
            </a:pPr>
            <a:r>
              <a:rPr sz="1600">
                <a:latin typeface="Avenir Book"/>
                <a:ea typeface="Avenir Book"/>
                <a:cs typeface="Avenir Book"/>
                <a:sym typeface="Avenir Book"/>
              </a:rPr>
              <a:t>Developers can also edit code on their local machines (with the editor of their choice - i.e. Sublime) and deploy back to Bluemix through the cloud foundry command line.</a:t>
            </a:r>
          </a:p>
          <a:p>
            <a:pPr lvl="0">
              <a:lnSpc>
                <a:spcPct val="125000"/>
              </a:lnSpc>
              <a:defRPr sz="1800"/>
            </a:pPr>
            <a:endParaRPr sz="1600">
              <a:latin typeface="Avenir Book"/>
              <a:ea typeface="Avenir Book"/>
              <a:cs typeface="Avenir Book"/>
              <a:sym typeface="Avenir Book"/>
            </a:endParaRPr>
          </a:p>
          <a:p>
            <a:pPr lvl="0">
              <a:lnSpc>
                <a:spcPct val="125000"/>
              </a:lnSpc>
              <a:defRPr sz="1800"/>
            </a:pPr>
            <a:r>
              <a:rPr sz="1600" b="1">
                <a:solidFill>
                  <a:srgbClr val="53585F"/>
                </a:solidFill>
                <a:latin typeface="Avenir Book"/>
                <a:ea typeface="Avenir Book"/>
                <a:cs typeface="Avenir Book"/>
                <a:sym typeface="Avenir Book"/>
              </a:rPr>
              <a:t>Note to presenter</a:t>
            </a:r>
            <a:r>
              <a:rPr sz="1600">
                <a:solidFill>
                  <a:srgbClr val="53585F"/>
                </a:solidFill>
                <a:latin typeface="Avenir Book"/>
                <a:ea typeface="Avenir Book"/>
                <a:cs typeface="Avenir Book"/>
                <a:sym typeface="Avenir Book"/>
              </a:rPr>
              <a:t>: Other IDEs (like Eclipse, Cloud9) have direct integration with Cloud Foundry and can push code directly to bluemix, rather than a manual push by developer via command line. </a:t>
            </a:r>
            <a:r>
              <a:rPr sz="1600" i="1">
                <a:solidFill>
                  <a:srgbClr val="53585F"/>
                </a:solidFill>
                <a:latin typeface="Avenir Book"/>
                <a:ea typeface="Avenir Book"/>
                <a:cs typeface="Avenir Book"/>
                <a:sym typeface="Avenir Book"/>
              </a:rPr>
              <a:t>You may be asked about this.</a:t>
            </a:r>
          </a:p>
        </p:txBody>
      </p:sp>
    </p:spTree>
    <p:extLst>
      <p:ext uri="{BB962C8B-B14F-4D97-AF65-F5344CB8AC3E}">
        <p14:creationId xmlns:p14="http://schemas.microsoft.com/office/powerpoint/2010/main" val="13621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37440" indent="-312480" defTabSz="410688">
              <a:spcBef>
                <a:spcPts val="2953"/>
              </a:spcBef>
              <a:buSzPct val="75000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72" y="0"/>
            <a:ext cx="7358063" cy="34736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892972" y="3536156"/>
            <a:ext cx="7358063" cy="25092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200" dirty="0"/>
              <a:t>Body Level Two</a:t>
            </a:r>
          </a:p>
          <a:p>
            <a:pPr lvl="2">
              <a:defRPr sz="1800"/>
            </a:pPr>
            <a:r>
              <a:rPr sz="2200" dirty="0"/>
              <a:t>Body Level Three</a:t>
            </a:r>
          </a:p>
          <a:p>
            <a:pPr lvl="3">
              <a:defRPr sz="1800"/>
            </a:pPr>
            <a:r>
              <a:rPr sz="2200" dirty="0"/>
              <a:t>Body Level Four</a:t>
            </a:r>
          </a:p>
          <a:p>
            <a:pPr lvl="4">
              <a:defRPr sz="1800"/>
            </a:pPr>
            <a:r>
              <a:rPr sz="22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892972" y="3009305"/>
            <a:ext cx="7358063" cy="27146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892972" y="5759648"/>
            <a:ext cx="7358063" cy="10983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200" dirty="0"/>
              <a:t>Body Level Two</a:t>
            </a:r>
          </a:p>
          <a:p>
            <a:pPr lvl="2">
              <a:defRPr sz="1800"/>
            </a:pPr>
            <a:r>
              <a:rPr sz="2200" dirty="0"/>
              <a:t>Body Level Three</a:t>
            </a:r>
          </a:p>
          <a:p>
            <a:pPr lvl="3">
              <a:defRPr sz="1800"/>
            </a:pPr>
            <a:r>
              <a:rPr sz="2200" dirty="0"/>
              <a:t>Body Level Four</a:t>
            </a:r>
          </a:p>
          <a:p>
            <a:pPr lvl="4">
              <a:defRPr sz="1800"/>
            </a:pPr>
            <a:r>
              <a:rPr sz="22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892972" y="2268141"/>
            <a:ext cx="7358063" cy="232171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69726" y="0"/>
            <a:ext cx="3750469" cy="325040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 defTabSz="410688">
              <a:lnSpc>
                <a:spcPct val="100000"/>
              </a:lnSpc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4200" dirty="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669726" y="3348634"/>
            <a:ext cx="3750469" cy="35093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688">
              <a:spcBef>
                <a:spcPts val="0"/>
              </a:spcBef>
              <a:buSz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200" dirty="0"/>
              <a:t>Body Level Two</a:t>
            </a:r>
          </a:p>
          <a:p>
            <a:pPr lvl="2">
              <a:defRPr sz="1800"/>
            </a:pPr>
            <a:r>
              <a:rPr sz="2200" dirty="0"/>
              <a:t>Body Level Three</a:t>
            </a:r>
          </a:p>
          <a:p>
            <a:pPr lvl="3">
              <a:defRPr sz="1800"/>
            </a:pPr>
            <a:r>
              <a:rPr sz="2200" dirty="0"/>
              <a:t>Body Level Four</a:t>
            </a:r>
          </a:p>
          <a:p>
            <a:pPr lvl="4">
              <a:defRPr sz="1800"/>
            </a:pPr>
            <a:r>
              <a:rPr sz="22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69727" y="1"/>
            <a:ext cx="7804547" cy="21431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37440" indent="-312480" defTabSz="410688">
              <a:spcBef>
                <a:spcPts val="2953"/>
              </a:spcBef>
              <a:buSzPct val="75000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669726" y="1830588"/>
            <a:ext cx="3750469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241056" indent="-241056" defTabSz="410688">
              <a:spcBef>
                <a:spcPts val="225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482111" indent="-241056" defTabSz="410688">
              <a:spcBef>
                <a:spcPts val="225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723168" indent="-241056" defTabSz="410688">
              <a:spcBef>
                <a:spcPts val="2250"/>
              </a:spcBef>
              <a:buSzPct val="75000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964224" indent="-241056" defTabSz="410688">
              <a:spcBef>
                <a:spcPts val="225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205279" indent="-241056" defTabSz="410688">
              <a:spcBef>
                <a:spcPts val="225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0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>
              <a:defRPr sz="1800"/>
            </a:pPr>
            <a:r>
              <a:rPr sz="2000" dirty="0"/>
              <a:t>Body Level Three</a:t>
            </a:r>
          </a:p>
          <a:p>
            <a:pPr lvl="3">
              <a:defRPr sz="1800"/>
            </a:pPr>
            <a:r>
              <a:rPr sz="2000" dirty="0"/>
              <a:t>Body Level Four</a:t>
            </a:r>
          </a:p>
          <a:p>
            <a:pPr lvl="4">
              <a:defRPr sz="1800"/>
            </a:pPr>
            <a:r>
              <a:rPr sz="20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69727" y="892972"/>
            <a:ext cx="7804547" cy="50720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37440" indent="-312480" defTabSz="410688">
              <a:spcBef>
                <a:spcPts val="2953"/>
              </a:spcBef>
              <a:buSzPct val="75000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892972" y="0"/>
            <a:ext cx="7358063" cy="34736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defTabSz="410688">
              <a:lnSpc>
                <a:spcPct val="100000"/>
              </a:lnSpc>
              <a:defRPr sz="27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700" b="1" dirty="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892972" y="3536156"/>
            <a:ext cx="7358063" cy="25092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20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>
              <a:defRPr sz="1800"/>
            </a:pPr>
            <a:r>
              <a:rPr sz="2000" dirty="0"/>
              <a:t>Body Level Three</a:t>
            </a:r>
          </a:p>
          <a:p>
            <a:pPr lvl="3">
              <a:defRPr sz="1800"/>
            </a:pPr>
            <a:r>
              <a:rPr sz="2000" dirty="0"/>
              <a:t>Body Level Four</a:t>
            </a:r>
          </a:p>
          <a:p>
            <a:pPr lvl="4">
              <a:defRPr sz="1800"/>
            </a:pPr>
            <a:r>
              <a:rPr sz="2000" dirty="0"/>
              <a:t>Body Level Five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113181" y="6554217"/>
            <a:ext cx="176957" cy="173124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1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37440" indent="-312480" defTabSz="410688">
              <a:spcBef>
                <a:spcPts val="2953"/>
              </a:spcBef>
              <a:buSzPct val="75000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0686" y="6567438"/>
            <a:ext cx="205185" cy="20005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300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74637" y="550548"/>
            <a:ext cx="8594727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latin typeface="Helvetica"/>
              <a:ea typeface="+mj-ea"/>
              <a:cs typeface="Helvetica"/>
              <a:sym typeface="Helvetic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7589840" y="6537324"/>
            <a:ext cx="1371601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50" name="imag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399" y="227012"/>
            <a:ext cx="588964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207962" y="268288"/>
            <a:ext cx="3579815" cy="24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/>
          <a:p>
            <a:pPr defTabSz="321407">
              <a:lnSpc>
                <a:spcPct val="90000"/>
              </a:lnSpc>
              <a:defRPr sz="1800"/>
            </a:pPr>
            <a:r>
              <a:rPr sz="1100" kern="0" dirty="0">
                <a:solidFill>
                  <a:sysClr val="windowText" lastClr="000000"/>
                </a:solidFill>
                <a:latin typeface="Helvetica"/>
                <a:ea typeface="+mj-ea"/>
                <a:cs typeface="Helvetica"/>
                <a:sym typeface="Helvetica"/>
              </a:rPr>
              <a:t>IBM Cloud Platform Services | </a:t>
            </a:r>
            <a:r>
              <a:rPr sz="1100" b="1" kern="0" dirty="0">
                <a:solidFill>
                  <a:sysClr val="windowText" lastClr="000000"/>
                </a:solidFill>
                <a:latin typeface="Helvetica"/>
                <a:ea typeface="+mj-ea"/>
                <a:cs typeface="Helvetica"/>
                <a:sym typeface="Helvetica"/>
              </a:rPr>
              <a:t>Bluemix</a:t>
            </a: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0" dirty="0"/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74637" y="550548"/>
            <a:ext cx="8594727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latin typeface="Helvetica"/>
              <a:ea typeface="+mj-ea"/>
              <a:cs typeface="Helvetica"/>
              <a:sym typeface="Helvetica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7755024" y="6536199"/>
            <a:ext cx="1206414" cy="21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1" tIns="45711" rIns="45711" bIns="45711" anchor="b">
            <a:spAutoFit/>
          </a:bodyPr>
          <a:lstStyle>
            <a:lvl1pPr algn="r" defTabSz="914400">
              <a:defRPr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2014 IBM Corporation</a:t>
            </a:r>
          </a:p>
        </p:txBody>
      </p:sp>
      <p:sp>
        <p:nvSpPr>
          <p:cNvPr id="58" name="Shape 58"/>
          <p:cNvSpPr/>
          <p:nvPr/>
        </p:nvSpPr>
        <p:spPr>
          <a:xfrm>
            <a:off x="503238" y="349352"/>
            <a:ext cx="4297364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 defTabSz="914400">
              <a:spcBef>
                <a:spcPts val="900"/>
              </a:spcBef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IBM Security</a:t>
            </a:r>
          </a:p>
        </p:txBody>
      </p:sp>
      <p:pic>
        <p:nvPicPr>
          <p:cNvPr id="59" name="image3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47653" y="201612"/>
            <a:ext cx="304801" cy="303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4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275640" y="217488"/>
            <a:ext cx="585788" cy="23812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09398" y="6536199"/>
            <a:ext cx="246215" cy="215438"/>
          </a:xfrm>
          <a:prstGeom prst="rect">
            <a:avLst/>
          </a:prstGeom>
          <a:ln w="12700">
            <a:miter lim="400000"/>
          </a:ln>
          <a:effectLst>
            <a:outerShdw blurRad="12700" dist="25400" dir="2700000" rotWithShape="0">
              <a:srgbClr val="4F7D93">
                <a:alpha val="74998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1" tIns="45711" rIns="45711" bIns="45711" anchor="b">
            <a:spAutoFit/>
          </a:bodyPr>
          <a:lstStyle>
            <a:lvl1pPr algn="r" defTabSz="914400">
              <a:defRPr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‹#› </a:t>
            </a:r>
          </a:p>
        </p:txBody>
      </p:sp>
      <p:pic>
        <p:nvPicPr>
          <p:cNvPr id="62" name="image4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275640" y="217488"/>
            <a:ext cx="585788" cy="238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3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47653" y="201612"/>
            <a:ext cx="304801" cy="30321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82563" y="593726"/>
            <a:ext cx="8685212" cy="1844677"/>
          </a:xfrm>
          <a:prstGeom prst="rect">
            <a:avLst/>
          </a:prstGeom>
        </p:spPr>
        <p:txBody>
          <a:bodyPr/>
          <a:lstStyle>
            <a:lvl1pPr>
              <a:defRPr spc="-28">
                <a:solidFill>
                  <a:srgbClr val="00649D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2100" spc="-28" dirty="0">
                <a:solidFill>
                  <a:srgbClr val="00649D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669726" y="312538"/>
            <a:ext cx="7804548" cy="151804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7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700" b="1" dirty="0"/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69726" y="1830588"/>
            <a:ext cx="7804548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295119" indent="-295119" defTabSz="410688">
              <a:spcBef>
                <a:spcPts val="2953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07599" indent="-295119" defTabSz="410688">
              <a:spcBef>
                <a:spcPts val="2953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20079" indent="-295119" defTabSz="410688">
              <a:spcBef>
                <a:spcPts val="2953"/>
              </a:spcBef>
              <a:buSzPct val="75000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32559" indent="-295119" defTabSz="410688">
              <a:spcBef>
                <a:spcPts val="2953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45039" indent="-295119" defTabSz="410688">
              <a:spcBef>
                <a:spcPts val="2953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94797" y="6567438"/>
            <a:ext cx="176957" cy="173124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100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892972" y="0"/>
            <a:ext cx="7358063" cy="34736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892972" y="3536156"/>
            <a:ext cx="7358063" cy="25092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0" defTabSz="321407">
              <a:spcBef>
                <a:spcPts val="1687"/>
              </a:spcBef>
              <a:buSz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20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>
              <a:defRPr sz="1800"/>
            </a:pPr>
            <a:r>
              <a:rPr sz="2000" dirty="0"/>
              <a:t>Body Level Three</a:t>
            </a:r>
          </a:p>
          <a:p>
            <a:pPr lvl="3">
              <a:defRPr sz="1800"/>
            </a:pPr>
            <a:r>
              <a:rPr sz="2000" dirty="0"/>
              <a:t>Body Level Four</a:t>
            </a:r>
          </a:p>
          <a:p>
            <a:pPr lvl="4">
              <a:defRPr sz="1800"/>
            </a:pPr>
            <a:r>
              <a:rPr sz="2000" dirty="0"/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99070" y="6554219"/>
            <a:ext cx="205185" cy="20005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812729" y="6698"/>
            <a:ext cx="5518549" cy="3455790"/>
          </a:xfrm>
          <a:prstGeom prst="rect">
            <a:avLst/>
          </a:prstGeom>
        </p:spPr>
        <p:txBody>
          <a:bodyPr lIns="26784" tIns="26784" rIns="26784" bIns="26784" anchor="b">
            <a:normAutofit/>
          </a:bodyPr>
          <a:lstStyle>
            <a:lvl1pPr algn="ctr" defTabSz="410688">
              <a:lnSpc>
                <a:spcPct val="100000"/>
              </a:lnSpc>
              <a:defRPr sz="55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500" dirty="0"/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812729" y="3509367"/>
            <a:ext cx="5518549" cy="2310557"/>
          </a:xfrm>
          <a:prstGeom prst="rect">
            <a:avLst/>
          </a:prstGeom>
        </p:spPr>
        <p:txBody>
          <a:bodyPr lIns="26784" tIns="26784" rIns="26784" bIns="26784">
            <a:normAutofit/>
          </a:bodyPr>
          <a:lstStyle>
            <a:lvl1pPr marL="0" indent="0" algn="ctr" defTabSz="410688">
              <a:spcBef>
                <a:spcPts val="0"/>
              </a:spcBef>
              <a:buSzTx/>
              <a:buNone/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688">
              <a:spcBef>
                <a:spcPts val="0"/>
              </a:spcBef>
              <a:buSzTx/>
              <a:buNone/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688">
              <a:spcBef>
                <a:spcPts val="0"/>
              </a:spcBef>
              <a:buSzTx/>
              <a:buNone/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688">
              <a:spcBef>
                <a:spcPts val="0"/>
              </a:spcBef>
              <a:buSzTx/>
              <a:buNone/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688">
              <a:spcBef>
                <a:spcPts val="0"/>
              </a:spcBef>
              <a:buSzTx/>
              <a:buNone/>
              <a:defRPr sz="21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100" dirty="0"/>
              <a:t>Body Level One</a:t>
            </a:r>
          </a:p>
          <a:p>
            <a:pPr lvl="1">
              <a:defRPr sz="1800"/>
            </a:pPr>
            <a:r>
              <a:rPr sz="2100" dirty="0"/>
              <a:t>Body Level Two</a:t>
            </a:r>
          </a:p>
          <a:p>
            <a:pPr lvl="2">
              <a:defRPr sz="1800"/>
            </a:pPr>
            <a:r>
              <a:rPr sz="2100" dirty="0"/>
              <a:t>Body Level Three</a:t>
            </a:r>
          </a:p>
          <a:p>
            <a:pPr lvl="3">
              <a:defRPr sz="1800"/>
            </a:pPr>
            <a:r>
              <a:rPr sz="2100" dirty="0"/>
              <a:t>Body Level Four</a:t>
            </a:r>
          </a:p>
          <a:p>
            <a:pPr lvl="4">
              <a:defRPr sz="1800"/>
            </a:pPr>
            <a:r>
              <a:rPr sz="21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37440" indent="-312480" defTabSz="410688">
              <a:spcBef>
                <a:spcPts val="2953"/>
              </a:spcBef>
              <a:buSzPct val="75000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102898" y="6612086"/>
            <a:ext cx="125035" cy="123111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800">
                <a:solidFill>
                  <a:srgbClr val="5F6E7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92972" y="2268141"/>
            <a:ext cx="7358063" cy="232171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74637" y="550548"/>
            <a:ext cx="8594727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latin typeface="Helvetica"/>
              <a:ea typeface="+mj-ea"/>
              <a:cs typeface="Helvetica"/>
              <a:sym typeface="Helvetica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7589840" y="6537324"/>
            <a:ext cx="1371601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85" name="image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399" y="227012"/>
            <a:ext cx="588964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207962" y="268288"/>
            <a:ext cx="3579815" cy="24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/>
          <a:p>
            <a:pPr defTabSz="321407">
              <a:lnSpc>
                <a:spcPct val="90000"/>
              </a:lnSpc>
              <a:defRPr sz="1800"/>
            </a:pPr>
            <a:r>
              <a:rPr sz="1100" kern="0" dirty="0">
                <a:solidFill>
                  <a:sysClr val="windowText" lastClr="000000"/>
                </a:solidFill>
                <a:latin typeface="Helvetica"/>
                <a:ea typeface="+mj-ea"/>
                <a:cs typeface="Helvetica"/>
                <a:sym typeface="Helvetica"/>
              </a:rPr>
              <a:t>IBM Cloud Platform Services | </a:t>
            </a:r>
            <a:r>
              <a:rPr sz="1100" b="1" kern="0" dirty="0">
                <a:solidFill>
                  <a:sysClr val="windowText" lastClr="000000"/>
                </a:solidFill>
                <a:latin typeface="Helvetica"/>
                <a:ea typeface="+mj-ea"/>
                <a:cs typeface="Helvetica"/>
                <a:sym typeface="Helvetica"/>
              </a:rPr>
              <a:t>Bluemix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74635" y="550548"/>
            <a:ext cx="8594730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latin typeface="Helvetica"/>
              <a:ea typeface="+mj-ea"/>
              <a:cs typeface="Helvetica"/>
              <a:sym typeface="Helvetica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7589836" y="6536531"/>
            <a:ext cx="1371603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182565" y="593723"/>
            <a:ext cx="8686801" cy="1281116"/>
          </a:xfrm>
          <a:prstGeom prst="rect">
            <a:avLst/>
          </a:prstGeom>
        </p:spPr>
        <p:txBody>
          <a:bodyPr lIns="45711" tIns="45711" rIns="45711" bIns="45711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182565" y="1874836"/>
            <a:ext cx="8686801" cy="4983165"/>
          </a:xfrm>
          <a:prstGeom prst="rect">
            <a:avLst/>
          </a:prstGeom>
        </p:spPr>
        <p:txBody>
          <a:bodyPr lIns="45711" tIns="45711" rIns="45711" bIns="45711"/>
          <a:lstStyle>
            <a:lvl1pPr marL="272597" indent="-272597">
              <a:buFont typeface="Wingdings"/>
              <a:buChar char="▪"/>
              <a:defRPr sz="2200"/>
            </a:lvl1pPr>
            <a:lvl2pPr marL="872888" indent="-237226">
              <a:buFont typeface="Wingdings"/>
              <a:buChar char="»"/>
              <a:defRPr sz="2200"/>
            </a:lvl2pPr>
            <a:lvl3pPr marL="1094063" indent="-231037">
              <a:buFont typeface="Wingdings"/>
              <a:buChar char="»"/>
              <a:defRPr sz="2200"/>
            </a:lvl3pPr>
            <a:lvl4pPr marL="1529149" indent="-312580">
              <a:buFont typeface="Wingdings"/>
              <a:buChar char="•"/>
              <a:defRPr sz="2200"/>
            </a:lvl4pPr>
            <a:lvl5pPr marL="1165538" indent="-197966">
              <a:buFont typeface="Wingdings"/>
              <a:defRPr sz="2200"/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200" dirty="0"/>
              <a:t>Body Level Two</a:t>
            </a:r>
          </a:p>
          <a:p>
            <a:pPr lvl="2">
              <a:defRPr sz="1800"/>
            </a:pPr>
            <a:r>
              <a:rPr sz="2200" dirty="0"/>
              <a:t>Body Level Three</a:t>
            </a:r>
          </a:p>
          <a:p>
            <a:pPr lvl="3">
              <a:defRPr sz="1800"/>
            </a:pPr>
            <a:r>
              <a:rPr sz="2200" dirty="0"/>
              <a:t>Body Level Four</a:t>
            </a:r>
          </a:p>
          <a:p>
            <a:pPr lvl="4">
              <a:defRPr sz="1800"/>
            </a:pPr>
            <a:r>
              <a:rPr sz="2200" dirty="0"/>
              <a:t>Body Level Five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182563" y="6537324"/>
            <a:ext cx="366714" cy="216080"/>
          </a:xfrm>
          <a:prstGeom prst="rect">
            <a:avLst/>
          </a:prstGeom>
        </p:spPr>
        <p:txBody>
          <a:bodyPr lIns="46028" tIns="46028" rIns="46028" bIns="46028"/>
          <a:lstStyle>
            <a:lvl1pPr defTabSz="914212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260350" y="549278"/>
            <a:ext cx="8620126" cy="1"/>
          </a:xfrm>
          <a:prstGeom prst="line">
            <a:avLst/>
          </a:prstGeom>
          <a:ln w="3175">
            <a:solidFill/>
            <a:round/>
          </a:ln>
        </p:spPr>
        <p:txBody>
          <a:bodyPr lIns="45711" tIns="45711" rIns="45711" bIns="45711"/>
          <a:lstStyle/>
          <a:p>
            <a:pPr defTabSz="321407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sz="1600" kern="0" dirty="0">
              <a:solidFill>
                <a:sysClr val="windowText" lastClr="000000"/>
              </a:solidFill>
              <a:latin typeface="Helvetica"/>
              <a:ea typeface="+mj-ea"/>
              <a:cs typeface="Helvetica"/>
              <a:sym typeface="Helvetica"/>
            </a:endParaRPr>
          </a:p>
        </p:txBody>
      </p:sp>
      <p:pic>
        <p:nvPicPr>
          <p:cNvPr id="96" name="image1.png" descr="ibm_sp_lockup_western-02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145463" y="150814"/>
            <a:ext cx="735013" cy="40322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261937" y="384764"/>
            <a:ext cx="484505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defTabSz="642816">
              <a:spcBef>
                <a:spcPts val="141"/>
              </a:spcBef>
              <a:defRPr sz="1800"/>
            </a:pPr>
            <a:r>
              <a:rPr sz="1100" b="1" kern="0" dirty="0">
                <a:solidFill>
                  <a:srgbClr val="00B2EF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sz="1100" kern="0" dirty="0">
                <a:solidFill>
                  <a:srgbClr val="00B2EF"/>
                </a:solidFill>
                <a:latin typeface="Arial"/>
                <a:ea typeface="Arial"/>
                <a:cs typeface="Arial"/>
                <a:sym typeface="Arial"/>
              </a:rPr>
              <a:t>ACADEMY</a:t>
            </a:r>
          </a:p>
        </p:txBody>
      </p:sp>
      <p:sp>
        <p:nvSpPr>
          <p:cNvPr id="98" name="Shape 98"/>
          <p:cNvSpPr/>
          <p:nvPr/>
        </p:nvSpPr>
        <p:spPr>
          <a:xfrm>
            <a:off x="5916168" y="6481763"/>
            <a:ext cx="3054351" cy="21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914400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182883" y="6511639"/>
            <a:ext cx="54864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260350" y="549278"/>
            <a:ext cx="8620126" cy="1"/>
          </a:xfrm>
          <a:prstGeom prst="line">
            <a:avLst/>
          </a:prstGeom>
          <a:ln w="3175">
            <a:solidFill/>
            <a:round/>
          </a:ln>
        </p:spPr>
        <p:txBody>
          <a:bodyPr lIns="45711" tIns="45711" rIns="45711" bIns="45711"/>
          <a:lstStyle/>
          <a:p>
            <a:pPr defTabSz="321407"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sz="1600" kern="0" dirty="0">
              <a:solidFill>
                <a:sysClr val="windowText" lastClr="000000"/>
              </a:solidFill>
              <a:latin typeface="Helvetica"/>
              <a:ea typeface="+mj-ea"/>
              <a:cs typeface="Helvetica"/>
              <a:sym typeface="Helvetica"/>
            </a:endParaRPr>
          </a:p>
        </p:txBody>
      </p:sp>
      <p:pic>
        <p:nvPicPr>
          <p:cNvPr id="102" name="image1.png" descr="ibm_sp_lockup_western-02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145463" y="150814"/>
            <a:ext cx="735013" cy="403226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261937" y="384764"/>
            <a:ext cx="484505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defTabSz="642816">
              <a:spcBef>
                <a:spcPts val="141"/>
              </a:spcBef>
              <a:defRPr sz="1800"/>
            </a:pPr>
            <a:r>
              <a:rPr sz="1100" b="1" kern="0" dirty="0">
                <a:solidFill>
                  <a:srgbClr val="00B2EF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sz="1100" kern="0" dirty="0">
                <a:solidFill>
                  <a:srgbClr val="00B2EF"/>
                </a:solidFill>
                <a:latin typeface="Arial"/>
                <a:ea typeface="Arial"/>
                <a:cs typeface="Arial"/>
                <a:sym typeface="Arial"/>
              </a:rPr>
              <a:t>ACADEMY</a:t>
            </a:r>
          </a:p>
        </p:txBody>
      </p:sp>
      <p:sp>
        <p:nvSpPr>
          <p:cNvPr id="104" name="Shape 104"/>
          <p:cNvSpPr/>
          <p:nvPr/>
        </p:nvSpPr>
        <p:spPr>
          <a:xfrm>
            <a:off x="5916168" y="6481763"/>
            <a:ext cx="3054351" cy="21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914400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182883" y="6511639"/>
            <a:ext cx="548641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07466" y="352365"/>
            <a:ext cx="8321676" cy="8891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0" dirty="0"/>
              <a:t>Title Text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416991" y="1241542"/>
            <a:ext cx="8299451" cy="5616458"/>
          </a:xfrm>
          <a:prstGeom prst="rect">
            <a:avLst/>
          </a:prstGeom>
        </p:spPr>
        <p:txBody>
          <a:bodyPr lIns="0" tIns="0" rIns="0" bIns="0"/>
          <a:lstStyle>
            <a:lvl1pPr marL="168795" indent="-168795">
              <a:spcBef>
                <a:spcPts val="703"/>
              </a:spcBef>
              <a:buClr>
                <a:srgbClr val="000000"/>
              </a:buClr>
              <a:buFont typeface="Wingdings"/>
              <a:buChar char="▪"/>
            </a:lvl1pPr>
            <a:lvl2pPr marL="409851" indent="-168795">
              <a:spcBef>
                <a:spcPts val="703"/>
              </a:spcBef>
              <a:buClr>
                <a:srgbClr val="000000"/>
              </a:buClr>
              <a:buFont typeface="Wingdings"/>
            </a:lvl2pPr>
            <a:lvl3pPr marL="747243" indent="-185893">
              <a:spcBef>
                <a:spcPts val="703"/>
              </a:spcBef>
              <a:buClr>
                <a:srgbClr val="000000"/>
              </a:buClr>
              <a:buFont typeface="Wingdings"/>
              <a:buChar char="–"/>
            </a:lvl3pPr>
            <a:lvl4pPr marL="1076303" indent="-194663">
              <a:spcBef>
                <a:spcPts val="703"/>
              </a:spcBef>
              <a:buClr>
                <a:srgbClr val="000000"/>
              </a:buClr>
              <a:buFont typeface="Wingdings"/>
              <a:buChar char="•"/>
            </a:lvl4pPr>
            <a:lvl5pPr marL="1213279" indent="-10232">
              <a:spcBef>
                <a:spcPts val="703"/>
              </a:spcBef>
              <a:buClr>
                <a:srgbClr val="000000"/>
              </a:buClr>
              <a:buFont typeface="Wingdings"/>
            </a:lvl5pPr>
          </a:lstStyle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892972" y="0"/>
            <a:ext cx="7358063" cy="34736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92972" y="3536156"/>
            <a:ext cx="7358063" cy="33218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200" dirty="0"/>
              <a:t>Body Level Two</a:t>
            </a:r>
          </a:p>
          <a:p>
            <a:pPr lvl="2">
              <a:defRPr sz="1800"/>
            </a:pPr>
            <a:r>
              <a:rPr sz="2200" dirty="0"/>
              <a:t>Body Level Three</a:t>
            </a:r>
          </a:p>
          <a:p>
            <a:pPr lvl="3">
              <a:defRPr sz="1800"/>
            </a:pPr>
            <a:r>
              <a:rPr sz="2200" dirty="0"/>
              <a:t>Body Level Four</a:t>
            </a:r>
          </a:p>
          <a:p>
            <a:pPr lvl="4">
              <a:defRPr sz="1800"/>
            </a:pPr>
            <a:r>
              <a:rPr sz="22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892972" y="1294805"/>
            <a:ext cx="7358063" cy="4429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410688">
              <a:lnSpc>
                <a:spcPct val="100000"/>
              </a:lnSpc>
              <a:defRPr sz="5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5600" dirty="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892972" y="5759648"/>
            <a:ext cx="7358063" cy="10983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200" dirty="0"/>
              <a:t>Body Level Two</a:t>
            </a:r>
          </a:p>
          <a:p>
            <a:pPr lvl="2">
              <a:defRPr sz="1800"/>
            </a:pPr>
            <a:r>
              <a:rPr sz="2200" dirty="0"/>
              <a:t>Body Level Three</a:t>
            </a:r>
          </a:p>
          <a:p>
            <a:pPr lvl="3">
              <a:defRPr sz="1800"/>
            </a:pPr>
            <a:r>
              <a:rPr sz="2200" dirty="0"/>
              <a:t>Body Level Four</a:t>
            </a:r>
          </a:p>
          <a:p>
            <a:pPr lvl="4">
              <a:defRPr sz="1800"/>
            </a:pPr>
            <a:r>
              <a:rPr sz="22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892972" y="0"/>
            <a:ext cx="7358063" cy="34736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10688">
              <a:lnSpc>
                <a:spcPct val="100000"/>
              </a:lnSpc>
              <a:defRPr sz="2700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700" b="1" dirty="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92972" y="3536156"/>
            <a:ext cx="7358063" cy="33218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21407">
              <a:spcBef>
                <a:spcPts val="1687"/>
              </a:spcBef>
              <a:buSzTx/>
              <a:buFont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0" defTabSz="321407">
              <a:spcBef>
                <a:spcPts val="1687"/>
              </a:spcBef>
              <a:buSzTx/>
              <a:buFont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0" defTabSz="321407">
              <a:spcBef>
                <a:spcPts val="1687"/>
              </a:spcBef>
              <a:buSzTx/>
              <a:buFont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0" defTabSz="321407">
              <a:spcBef>
                <a:spcPts val="1687"/>
              </a:spcBef>
              <a:buSzTx/>
              <a:buFont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0" defTabSz="321407">
              <a:spcBef>
                <a:spcPts val="1687"/>
              </a:spcBef>
              <a:buSzTx/>
              <a:buFontTx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 lvl="0">
              <a:defRPr sz="1800"/>
            </a:pPr>
            <a:r>
              <a:rPr sz="2000" dirty="0"/>
              <a:t>Body Level One</a:t>
            </a:r>
          </a:p>
          <a:p>
            <a:pPr lvl="1">
              <a:defRPr sz="1800"/>
            </a:pPr>
            <a:r>
              <a:rPr sz="2000" dirty="0"/>
              <a:t>Body Level Two</a:t>
            </a:r>
          </a:p>
          <a:p>
            <a:pPr lvl="2">
              <a:defRPr sz="1800"/>
            </a:pPr>
            <a:r>
              <a:rPr sz="2000" dirty="0"/>
              <a:t>Body Level Three</a:t>
            </a:r>
          </a:p>
          <a:p>
            <a:pPr lvl="3">
              <a:defRPr sz="1800"/>
            </a:pPr>
            <a:r>
              <a:rPr sz="2000" dirty="0"/>
              <a:t>Body Level Four</a:t>
            </a:r>
          </a:p>
          <a:p>
            <a:pPr lvl="4">
              <a:defRPr sz="1800"/>
            </a:pPr>
            <a:r>
              <a:rPr sz="2000" dirty="0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113181" y="6554217"/>
            <a:ext cx="176957" cy="173124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1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3744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0686" y="6567438"/>
            <a:ext cx="205185" cy="20005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300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274639" y="550548"/>
            <a:ext cx="8594729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589838" y="6537324"/>
            <a:ext cx="1371602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27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280402" y="227012"/>
            <a:ext cx="588965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82565" y="593723"/>
            <a:ext cx="8686801" cy="128111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100" dirty="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182565" y="1874836"/>
            <a:ext cx="8686801" cy="4983164"/>
          </a:xfrm>
          <a:prstGeom prst="rect">
            <a:avLst/>
          </a:prstGeom>
        </p:spPr>
        <p:txBody>
          <a:bodyPr/>
          <a:lstStyle>
            <a:lvl2pPr>
              <a:buChar char="–"/>
            </a:lvl2pPr>
            <a:lvl3pPr>
              <a:buChar char="•"/>
            </a:lvl3pPr>
            <a:lvl4pPr>
              <a:buChar char="–"/>
            </a:lvl4pPr>
          </a:lstStyle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07962" y="144462"/>
            <a:ext cx="2816226" cy="2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60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100" kern="0" dirty="0"/>
              <a:t>Bluemix Prospecting</a:t>
            </a:r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74639" y="550548"/>
            <a:ext cx="8594729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7589838" y="6537324"/>
            <a:ext cx="1371602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35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280402" y="227012"/>
            <a:ext cx="588965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07962" y="144462"/>
            <a:ext cx="2816226" cy="2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60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100" kern="0" dirty="0"/>
              <a:t>Bluemix Prospecting</a:t>
            </a:r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74639" y="550548"/>
            <a:ext cx="8594729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7589838" y="6537324"/>
            <a:ext cx="1371602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41" name="image1.png" descr="R120_G137_B251-200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280399" y="227012"/>
            <a:ext cx="588964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182563" y="6537324"/>
            <a:ext cx="366714" cy="21608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7962" y="144462"/>
            <a:ext cx="2816226" cy="2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60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100" kern="0" dirty="0"/>
              <a:t>Bluemix Prospecting</a:t>
            </a:r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274639" y="550548"/>
            <a:ext cx="8594729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7589838" y="6537324"/>
            <a:ext cx="1371602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47" name="image1.png" descr="R120_G137_B251-200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280399" y="227012"/>
            <a:ext cx="588964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82563" y="6537324"/>
            <a:ext cx="366714" cy="21608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82565" y="593723"/>
            <a:ext cx="8686801" cy="128111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100" dirty="0"/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82565" y="1874836"/>
            <a:ext cx="8686801" cy="4983165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>
                <a:latin typeface="Arial"/>
                <a:ea typeface="Arial"/>
                <a:cs typeface="Arial"/>
                <a:sym typeface="Arial"/>
              </a:defRPr>
            </a:lvl1pPr>
            <a:lvl2pPr>
              <a:buClr>
                <a:srgbClr val="000000"/>
              </a:buClr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>
              <a:buClr>
                <a:srgbClr val="000000"/>
              </a:buClr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>
              <a:buClr>
                <a:srgbClr val="000000"/>
              </a:buClr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>
              <a:buClr>
                <a:srgbClr val="000000"/>
              </a:buClr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  <p:sp>
        <p:nvSpPr>
          <p:cNvPr id="51" name="Shape 51"/>
          <p:cNvSpPr/>
          <p:nvPr/>
        </p:nvSpPr>
        <p:spPr>
          <a:xfrm>
            <a:off x="207962" y="144462"/>
            <a:ext cx="2816226" cy="2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60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100" kern="0" dirty="0"/>
              <a:t>Bluemix Prospecting</a:t>
            </a:r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74639" y="550548"/>
            <a:ext cx="8594729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7589838" y="6537324"/>
            <a:ext cx="1371602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55" name="image1.png" descr="R120_G137_B251-200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280399" y="227012"/>
            <a:ext cx="588964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82563" y="6537324"/>
            <a:ext cx="366714" cy="21608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07962" y="144462"/>
            <a:ext cx="2816226" cy="2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60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100" kern="0" dirty="0"/>
              <a:t>Bluemix Prospecting</a:t>
            </a:r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74639" y="550548"/>
            <a:ext cx="8594729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7589838" y="6537324"/>
            <a:ext cx="1371602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61" name="image1.png" descr="R120_G137_B251-200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280399" y="227012"/>
            <a:ext cx="588964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182563" y="6537324"/>
            <a:ext cx="366714" cy="21608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>
            <a:off x="207962" y="144462"/>
            <a:ext cx="2816226" cy="2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60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100" kern="0" dirty="0"/>
              <a:t>Bluemix Prospecting</a:t>
            </a: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2pPr>
            <a:lvl3pPr marL="93744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80685" y="6567438"/>
            <a:ext cx="205185" cy="20005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3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892972" y="0"/>
            <a:ext cx="7358063" cy="34736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892972" y="3536156"/>
            <a:ext cx="7358063" cy="33218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Arial"/>
                <a:ea typeface="Arial"/>
                <a:cs typeface="Arial"/>
                <a:sym typeface="Arial"/>
              </a:defRPr>
            </a:lvl4pPr>
            <a:lvl5pPr marL="0" indent="0" algn="ctr" defTabSz="410688">
              <a:spcBef>
                <a:spcPts val="0"/>
              </a:spcBef>
              <a:buSzTx/>
              <a:buFontTx/>
              <a:buNone/>
              <a:defRPr sz="2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200" dirty="0"/>
              <a:t>Body Level Two</a:t>
            </a:r>
          </a:p>
          <a:p>
            <a:pPr lvl="2">
              <a:defRPr sz="1800"/>
            </a:pPr>
            <a:r>
              <a:rPr sz="2200" dirty="0"/>
              <a:t>Body Level Three</a:t>
            </a:r>
          </a:p>
          <a:p>
            <a:pPr lvl="3">
              <a:defRPr sz="1800"/>
            </a:pPr>
            <a:r>
              <a:rPr sz="2200" dirty="0"/>
              <a:t>Body Level Four</a:t>
            </a:r>
          </a:p>
          <a:p>
            <a:pPr lvl="4">
              <a:defRPr sz="1800"/>
            </a:pPr>
            <a:r>
              <a:rPr sz="2200" dirty="0"/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xfrm>
            <a:off x="76572" y="6554219"/>
            <a:ext cx="250176" cy="200055"/>
          </a:xfrm>
          <a:prstGeom prst="rect">
            <a:avLst/>
          </a:prstGeom>
        </p:spPr>
        <p:txBody>
          <a:bodyPr lIns="0" tIns="0" rIns="0" bIns="0"/>
          <a:lstStyle>
            <a:lvl1pPr algn="ctr" defTabSz="410688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2pPr>
            <a:lvl3pPr marL="93744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0685" y="6567438"/>
            <a:ext cx="205185" cy="20005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3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2pPr>
            <a:lvl3pPr marL="93744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80685" y="6567438"/>
            <a:ext cx="205185" cy="20005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3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2pPr>
            <a:lvl3pPr marL="93744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80685" y="6567438"/>
            <a:ext cx="205185" cy="20005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3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defTabSz="410688">
              <a:lnSpc>
                <a:spcPct val="100000"/>
              </a:lnSpc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2800" b="1" dirty="0"/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669727" y="1830588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48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2496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93744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24992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562400" indent="-312480" defTabSz="410688">
              <a:spcBef>
                <a:spcPts val="2953"/>
              </a:spcBef>
              <a:buSzPct val="75000"/>
              <a:buChar char="•"/>
              <a:defRPr sz="25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80686" y="6567438"/>
            <a:ext cx="205185" cy="20005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300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182565" y="593723"/>
            <a:ext cx="8686801" cy="1281116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82565" y="1874836"/>
            <a:ext cx="8686801" cy="4983164"/>
          </a:xfrm>
          <a:prstGeom prst="rect">
            <a:avLst/>
          </a:prstGeom>
        </p:spPr>
        <p:txBody>
          <a:bodyPr/>
          <a:lstStyle>
            <a:lvl1pPr marL="272597" indent="-272597">
              <a:defRPr sz="2200"/>
            </a:lvl1pPr>
            <a:lvl2pPr marL="872888" indent="-237226">
              <a:defRPr sz="2200"/>
            </a:lvl2pPr>
            <a:lvl3pPr marL="1094064" indent="-231037">
              <a:defRPr sz="2200"/>
            </a:lvl3pPr>
            <a:lvl4pPr marL="1529150" indent="-312580">
              <a:buChar char="•"/>
              <a:defRPr sz="2200"/>
            </a:lvl4pPr>
            <a:lvl5pPr marL="1165538" indent="-197966">
              <a:defRPr sz="2200"/>
            </a:lvl5pPr>
          </a:lstStyle>
          <a:p>
            <a:pPr lvl="0">
              <a:defRPr sz="1800"/>
            </a:pPr>
            <a:r>
              <a:rPr sz="2200" dirty="0"/>
              <a:t>Body Level One</a:t>
            </a:r>
          </a:p>
          <a:p>
            <a:pPr lvl="1">
              <a:defRPr sz="1800"/>
            </a:pPr>
            <a:r>
              <a:rPr sz="2200" dirty="0"/>
              <a:t>Body Level Two</a:t>
            </a:r>
          </a:p>
          <a:p>
            <a:pPr lvl="2">
              <a:defRPr sz="1800"/>
            </a:pPr>
            <a:r>
              <a:rPr sz="2200" dirty="0"/>
              <a:t>Body Level Three</a:t>
            </a:r>
          </a:p>
          <a:p>
            <a:pPr lvl="3">
              <a:defRPr sz="1800"/>
            </a:pPr>
            <a:r>
              <a:rPr sz="2200" dirty="0"/>
              <a:t>Body Level Four</a:t>
            </a:r>
          </a:p>
          <a:p>
            <a:pPr lvl="4">
              <a:defRPr sz="1800"/>
            </a:pPr>
            <a:r>
              <a:rPr sz="2200"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914212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182565" y="593726"/>
            <a:ext cx="8686801" cy="1844677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04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02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" name="Shape 103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pic>
        <p:nvPicPr>
          <p:cNvPr id="105" name="image2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329113" y="3733801"/>
            <a:ext cx="3695701" cy="202882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4267201" y="4648201"/>
            <a:ext cx="4635500" cy="1107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defTabSz="914400">
              <a:defRPr sz="9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6600" kern="0" dirty="0"/>
              <a:t>SaaS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685803" y="2130426"/>
            <a:ext cx="7772401" cy="1755776"/>
          </a:xfrm>
          <a:prstGeom prst="rect">
            <a:avLst/>
          </a:prstGeom>
        </p:spPr>
        <p:txBody>
          <a:bodyPr lIns="46791" tIns="46791" rIns="46791" bIns="46791" anchor="t"/>
          <a:lstStyle>
            <a:lvl1pPr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1371600" y="3886203"/>
            <a:ext cx="6400800" cy="2971801"/>
          </a:xfrm>
          <a:prstGeom prst="rect">
            <a:avLst/>
          </a:prstGeom>
        </p:spPr>
        <p:txBody>
          <a:bodyPr lIns="46791" tIns="46791" rIns="46791" bIns="46791"/>
          <a:lstStyle>
            <a:lvl1pPr marL="0" indent="0" defTabSz="449171">
              <a:spcBef>
                <a:spcPts val="352"/>
              </a:spcBef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449171">
              <a:spcBef>
                <a:spcPts val="352"/>
              </a:spcBef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449171">
              <a:spcBef>
                <a:spcPts val="352"/>
              </a:spcBef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449171">
              <a:spcBef>
                <a:spcPts val="352"/>
              </a:spcBef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449171">
              <a:spcBef>
                <a:spcPts val="352"/>
              </a:spcBef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600" dirty="0"/>
              <a:t>Body Level One</a:t>
            </a:r>
          </a:p>
          <a:p>
            <a:pPr lvl="1">
              <a:defRPr sz="1800"/>
            </a:pPr>
            <a:r>
              <a:rPr sz="1600" dirty="0"/>
              <a:t>Body Level Two</a:t>
            </a:r>
          </a:p>
          <a:p>
            <a:pPr lvl="2">
              <a:defRPr sz="1800"/>
            </a:pPr>
            <a:r>
              <a:rPr sz="1600" dirty="0"/>
              <a:t>Body Level Three</a:t>
            </a:r>
          </a:p>
          <a:p>
            <a:pPr lvl="3">
              <a:defRPr sz="1800"/>
            </a:pPr>
            <a:r>
              <a:rPr sz="1600" dirty="0"/>
              <a:t>Body Level Four</a:t>
            </a:r>
          </a:p>
          <a:p>
            <a:pPr lvl="4">
              <a:defRPr sz="1800"/>
            </a:pPr>
            <a:r>
              <a:rPr sz="16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14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12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" name="Shape 113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grpSp>
        <p:nvGrpSpPr>
          <p:cNvPr id="3" name="Group 117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15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" name="Shape 116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761414" cy="4494213"/>
          </a:xfrm>
          <a:prstGeom prst="rect">
            <a:avLst/>
          </a:prstGeom>
        </p:spPr>
        <p:txBody>
          <a:bodyPr lIns="46791" tIns="46791" rIns="46791" bIns="46791"/>
          <a:lstStyle>
            <a:lvl1pPr marL="342829" indent="-341243" defTabSz="449171">
              <a:spcBef>
                <a:spcPts val="352"/>
              </a:spcBef>
              <a:buClr>
                <a:srgbClr val="000000"/>
              </a:buClr>
              <a:buChar char=" 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514245" indent="-173002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609238" indent="-10951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454883" indent="-202604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3440715" indent="-17178" defTabSz="449171">
              <a:spcBef>
                <a:spcPts val="352"/>
              </a:spcBef>
              <a:buClr>
                <a:srgbClr val="000000"/>
              </a:buClr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600" dirty="0"/>
              <a:t>Body Level One</a:t>
            </a:r>
          </a:p>
          <a:p>
            <a:pPr lvl="1">
              <a:defRPr sz="1800"/>
            </a:pPr>
            <a:r>
              <a:rPr sz="1600" dirty="0"/>
              <a:t>Body Level Two</a:t>
            </a:r>
          </a:p>
          <a:p>
            <a:pPr lvl="2">
              <a:defRPr sz="1800"/>
            </a:pPr>
            <a:r>
              <a:rPr sz="1600" dirty="0"/>
              <a:t>Body Level Three</a:t>
            </a:r>
          </a:p>
          <a:p>
            <a:pPr lvl="3">
              <a:defRPr sz="1800"/>
            </a:pPr>
            <a:r>
              <a:rPr sz="1600" dirty="0"/>
              <a:t>Body Level Four</a:t>
            </a:r>
          </a:p>
          <a:p>
            <a:pPr lvl="4">
              <a:defRPr sz="1800"/>
            </a:pPr>
            <a:r>
              <a:rPr sz="16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24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22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grpSp>
        <p:nvGrpSpPr>
          <p:cNvPr id="3" name="Group 127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25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Shape 126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227016" y="152402"/>
            <a:ext cx="8764589" cy="1143001"/>
          </a:xfrm>
          <a:prstGeom prst="rect">
            <a:avLst/>
          </a:prstGeom>
        </p:spPr>
        <p:txBody>
          <a:bodyPr lIns="46791" tIns="46791" rIns="46791" bIns="46791" anchor="t"/>
          <a:lstStyle>
            <a:lvl1pPr algn="ctr"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Title Text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228600" y="1295404"/>
            <a:ext cx="8761414" cy="5562601"/>
          </a:xfrm>
          <a:prstGeom prst="rect">
            <a:avLst/>
          </a:prstGeom>
        </p:spPr>
        <p:txBody>
          <a:bodyPr lIns="46791" tIns="46791" rIns="46791" bIns="46791"/>
          <a:lstStyle>
            <a:lvl1pPr marL="342829" indent="-341243" defTabSz="449171">
              <a:spcBef>
                <a:spcPts val="352"/>
              </a:spcBef>
              <a:buClr>
                <a:srgbClr val="000000"/>
              </a:buClr>
              <a:buChar char=" 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514245" indent="-173002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609238" indent="-10951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454883" indent="-202604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3440715" indent="-17178" defTabSz="449171">
              <a:spcBef>
                <a:spcPts val="352"/>
              </a:spcBef>
              <a:buClr>
                <a:srgbClr val="000000"/>
              </a:buClr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600" dirty="0"/>
              <a:t>Body Level One</a:t>
            </a:r>
          </a:p>
          <a:p>
            <a:pPr lvl="1">
              <a:defRPr sz="1800"/>
            </a:pPr>
            <a:r>
              <a:rPr sz="1600" dirty="0"/>
              <a:t>Body Level Two</a:t>
            </a:r>
          </a:p>
          <a:p>
            <a:pPr lvl="2">
              <a:defRPr sz="1800"/>
            </a:pPr>
            <a:r>
              <a:rPr sz="1600" dirty="0"/>
              <a:t>Body Level Three</a:t>
            </a:r>
          </a:p>
          <a:p>
            <a:pPr lvl="3">
              <a:defRPr sz="1800"/>
            </a:pPr>
            <a:r>
              <a:rPr sz="1600" dirty="0"/>
              <a:t>Body Level Four</a:t>
            </a:r>
          </a:p>
          <a:p>
            <a:pPr lvl="4">
              <a:defRPr sz="1800"/>
            </a:pPr>
            <a:r>
              <a:rPr sz="16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35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33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Shape 134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grpSp>
        <p:nvGrpSpPr>
          <p:cNvPr id="3" name="Group 138"/>
          <p:cNvGrpSpPr/>
          <p:nvPr/>
        </p:nvGrpSpPr>
        <p:grpSpPr>
          <a:xfrm>
            <a:off x="457201" y="3809998"/>
            <a:ext cx="1144589" cy="560442"/>
            <a:chOff x="0" y="-1"/>
            <a:chExt cx="1627859" cy="797073"/>
          </a:xfrm>
        </p:grpSpPr>
        <p:pic>
          <p:nvPicPr>
            <p:cNvPr id="136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-1"/>
              <a:ext cx="1623344" cy="758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Shape 137"/>
            <p:cNvSpPr/>
            <p:nvPr/>
          </p:nvSpPr>
          <p:spPr>
            <a:xfrm>
              <a:off x="327378" y="228034"/>
              <a:ext cx="1300481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722316" y="4406900"/>
            <a:ext cx="7772401" cy="1362076"/>
          </a:xfrm>
          <a:prstGeom prst="rect">
            <a:avLst/>
          </a:prstGeom>
        </p:spPr>
        <p:txBody>
          <a:bodyPr lIns="46791" tIns="46791" rIns="46791" bIns="46791" anchor="t"/>
          <a:lstStyle>
            <a:lvl1pPr defTabSz="449171">
              <a:lnSpc>
                <a:spcPct val="100000"/>
              </a:lnSpc>
              <a:defRPr sz="4000" b="1" cap="all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4000" b="1" cap="all" dirty="0">
                <a:solidFill>
                  <a:srgbClr val="003A6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45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43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Shape 144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52401" y="1828804"/>
            <a:ext cx="4303714" cy="5029201"/>
          </a:xfrm>
          <a:prstGeom prst="rect">
            <a:avLst/>
          </a:prstGeom>
        </p:spPr>
        <p:txBody>
          <a:bodyPr lIns="46791" tIns="46791" rIns="46791" bIns="46791"/>
          <a:lstStyle>
            <a:lvl1pPr marL="342829" indent="-341243" defTabSz="449171">
              <a:spcBef>
                <a:spcPts val="352"/>
              </a:spcBef>
              <a:buClr>
                <a:srgbClr val="000000"/>
              </a:buClr>
              <a:buChar char=" 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544774" indent="-203533" defTabSz="449171">
              <a:spcBef>
                <a:spcPts val="352"/>
              </a:spcBef>
              <a:buClr>
                <a:srgbClr val="000000"/>
              </a:buClr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611888" indent="-13604" defTabSz="449171">
              <a:spcBef>
                <a:spcPts val="352"/>
              </a:spcBef>
              <a:buClr>
                <a:srgbClr val="000000"/>
              </a:buClr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523320" indent="-271040" defTabSz="449171">
              <a:spcBef>
                <a:spcPts val="352"/>
              </a:spcBef>
              <a:buClr>
                <a:srgbClr val="000000"/>
              </a:buClr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3443069" indent="-19534" defTabSz="449171">
              <a:spcBef>
                <a:spcPts val="352"/>
              </a:spcBef>
              <a:buClr>
                <a:srgbClr val="000000"/>
              </a:buClr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 dirty="0"/>
              <a:t>Body Level One</a:t>
            </a:r>
          </a:p>
          <a:p>
            <a:pPr lvl="1">
              <a:defRPr sz="1800"/>
            </a:pPr>
            <a:r>
              <a:rPr sz="2800" dirty="0"/>
              <a:t>Body Level Two</a:t>
            </a:r>
          </a:p>
          <a:p>
            <a:pPr lvl="2">
              <a:defRPr sz="1800"/>
            </a:pPr>
            <a:r>
              <a:rPr sz="2800" dirty="0"/>
              <a:t>Body Level Three</a:t>
            </a:r>
          </a:p>
          <a:p>
            <a:pPr lvl="3">
              <a:defRPr sz="1800"/>
            </a:pPr>
            <a:r>
              <a:rPr sz="2800" dirty="0"/>
              <a:t>Body Level Four</a:t>
            </a:r>
          </a:p>
          <a:p>
            <a:pPr lvl="4">
              <a:defRPr sz="1800"/>
            </a:pPr>
            <a:r>
              <a:rPr sz="28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52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50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 151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457200" y="228603"/>
            <a:ext cx="8229600" cy="1229271"/>
          </a:xfrm>
          <a:prstGeom prst="rect">
            <a:avLst/>
          </a:prstGeom>
        </p:spPr>
        <p:txBody>
          <a:bodyPr lIns="46791" tIns="46791" rIns="46791" bIns="46791" anchor="t"/>
          <a:lstStyle>
            <a:lvl1pPr algn="ctr"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457204" y="1457872"/>
            <a:ext cx="4040189" cy="717007"/>
          </a:xfrm>
          <a:prstGeom prst="rect">
            <a:avLst/>
          </a:prstGeom>
        </p:spPr>
        <p:txBody>
          <a:bodyPr lIns="46791" tIns="46791" rIns="46791" bIns="46791" anchor="b"/>
          <a:lstStyle>
            <a:lvl1pPr marL="0" indent="0" defTabSz="449171">
              <a:spcBef>
                <a:spcPts val="352"/>
              </a:spcBef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449171">
              <a:spcBef>
                <a:spcPts val="352"/>
              </a:spcBef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449171">
              <a:spcBef>
                <a:spcPts val="352"/>
              </a:spcBef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449171">
              <a:spcBef>
                <a:spcPts val="352"/>
              </a:spcBef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449171">
              <a:spcBef>
                <a:spcPts val="352"/>
              </a:spcBef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 b="0"/>
            </a:pPr>
            <a:r>
              <a:rPr sz="2400" b="1" dirty="0"/>
              <a:t>Body Level One</a:t>
            </a:r>
          </a:p>
          <a:p>
            <a:pPr lvl="1">
              <a:defRPr sz="1800" b="0"/>
            </a:pPr>
            <a:r>
              <a:rPr sz="2400" b="1" dirty="0"/>
              <a:t>Body Level Two</a:t>
            </a:r>
          </a:p>
          <a:p>
            <a:pPr lvl="2">
              <a:defRPr sz="1800" b="0"/>
            </a:pPr>
            <a:r>
              <a:rPr sz="2400" b="1" dirty="0"/>
              <a:t>Body Level Three</a:t>
            </a:r>
          </a:p>
          <a:p>
            <a:pPr lvl="3">
              <a:defRPr sz="1800" b="0"/>
            </a:pPr>
            <a:r>
              <a:rPr sz="2400" b="1" dirty="0"/>
              <a:t>Body Level Four</a:t>
            </a:r>
          </a:p>
          <a:p>
            <a:pPr lvl="4">
              <a:defRPr sz="1800" b="0"/>
            </a:pPr>
            <a:r>
              <a:rPr sz="2400" b="1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60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58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Shape 159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63" name="Shape 163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66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64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Shape 165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69" name="Shape 169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72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70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Shape 171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1792291" y="1371602"/>
            <a:ext cx="5486401" cy="3995739"/>
          </a:xfrm>
          <a:prstGeom prst="rect">
            <a:avLst/>
          </a:prstGeom>
        </p:spPr>
        <p:txBody>
          <a:bodyPr lIns="46791" tIns="46791" rIns="46791" bIns="46791"/>
          <a:lstStyle>
            <a:lvl1pPr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Title Text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1792291" y="5367338"/>
            <a:ext cx="5486401" cy="1490663"/>
          </a:xfrm>
          <a:prstGeom prst="rect">
            <a:avLst/>
          </a:prstGeom>
        </p:spPr>
        <p:txBody>
          <a:bodyPr lIns="46791" tIns="46791" rIns="46791" bIns="46791"/>
          <a:lstStyle>
            <a:lvl1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400" dirty="0"/>
              <a:t>Body Level One</a:t>
            </a:r>
          </a:p>
          <a:p>
            <a:pPr lvl="1">
              <a:defRPr sz="1800"/>
            </a:pPr>
            <a:r>
              <a:rPr sz="1400" dirty="0"/>
              <a:t>Body Level Two</a:t>
            </a:r>
          </a:p>
          <a:p>
            <a:pPr lvl="2">
              <a:defRPr sz="1800"/>
            </a:pPr>
            <a:r>
              <a:rPr sz="1400" dirty="0"/>
              <a:t>Body Level Three</a:t>
            </a:r>
          </a:p>
          <a:p>
            <a:pPr lvl="3">
              <a:defRPr sz="1800"/>
            </a:pPr>
            <a:r>
              <a:rPr sz="1400" dirty="0"/>
              <a:t>Body Level Four</a:t>
            </a:r>
          </a:p>
          <a:p>
            <a:pPr lvl="4">
              <a:defRPr sz="1800"/>
            </a:pPr>
            <a:r>
              <a:rPr sz="14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916613" y="6527801"/>
            <a:ext cx="3054351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171452" y="6519863"/>
            <a:ext cx="552453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180"/>
          <p:cNvGrpSpPr/>
          <p:nvPr/>
        </p:nvGrpSpPr>
        <p:grpSpPr>
          <a:xfrm>
            <a:off x="7619999" y="228599"/>
            <a:ext cx="1144590" cy="560444"/>
            <a:chOff x="-1" y="-1"/>
            <a:chExt cx="1627861" cy="797074"/>
          </a:xfrm>
        </p:grpSpPr>
        <p:pic>
          <p:nvPicPr>
            <p:cNvPr id="178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-1" y="-1"/>
              <a:ext cx="1623352" cy="75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Shape 179"/>
            <p:cNvSpPr/>
            <p:nvPr/>
          </p:nvSpPr>
          <p:spPr>
            <a:xfrm>
              <a:off x="327377" y="228036"/>
              <a:ext cx="1300483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91" y="1371602"/>
            <a:ext cx="5486401" cy="3995739"/>
          </a:xfrm>
          <a:prstGeom prst="rect">
            <a:avLst/>
          </a:prstGeom>
        </p:spPr>
        <p:txBody>
          <a:bodyPr lIns="46791" tIns="46791" rIns="46791" bIns="46791"/>
          <a:lstStyle>
            <a:lvl1pPr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Title Text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1792291" y="5367338"/>
            <a:ext cx="5486401" cy="1490663"/>
          </a:xfrm>
          <a:prstGeom prst="rect">
            <a:avLst/>
          </a:prstGeom>
        </p:spPr>
        <p:txBody>
          <a:bodyPr lIns="46791" tIns="46791" rIns="46791" bIns="46791"/>
          <a:lstStyle>
            <a:lvl1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400" dirty="0"/>
              <a:t>Body Level One</a:t>
            </a:r>
          </a:p>
          <a:p>
            <a:pPr lvl="1">
              <a:defRPr sz="1800"/>
            </a:pPr>
            <a:r>
              <a:rPr sz="1400" dirty="0"/>
              <a:t>Body Level Two</a:t>
            </a:r>
          </a:p>
          <a:p>
            <a:pPr lvl="2">
              <a:defRPr sz="1800"/>
            </a:pPr>
            <a:r>
              <a:rPr sz="1400" dirty="0"/>
              <a:t>Body Level Three</a:t>
            </a:r>
          </a:p>
          <a:p>
            <a:pPr lvl="3">
              <a:defRPr sz="1800"/>
            </a:pPr>
            <a:r>
              <a:rPr sz="1400" dirty="0"/>
              <a:t>Body Level Four</a:t>
            </a:r>
          </a:p>
          <a:p>
            <a:pPr lvl="4">
              <a:defRPr sz="1800"/>
            </a:pPr>
            <a:r>
              <a:rPr sz="14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7589840" y="6537324"/>
            <a:ext cx="1371601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5612"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2014 IBM Corporation</a:t>
            </a:r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254000" y="611186"/>
            <a:ext cx="8766176" cy="1217616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700" b="1" dirty="0"/>
              <a:t>Title Text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152399" y="1828803"/>
            <a:ext cx="8763002" cy="5029201"/>
          </a:xfrm>
          <a:prstGeom prst="rect">
            <a:avLst/>
          </a:prstGeom>
        </p:spPr>
        <p:txBody>
          <a:bodyPr/>
          <a:lstStyle>
            <a:lvl1pPr marL="162936" indent="-162936">
              <a:spcBef>
                <a:spcPts val="422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162936" indent="0">
              <a:spcBef>
                <a:spcPts val="422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62936" indent="0">
              <a:spcBef>
                <a:spcPts val="422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2936" indent="0">
              <a:spcBef>
                <a:spcPts val="422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162936" indent="0">
              <a:spcBef>
                <a:spcPts val="422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84089" y="6567434"/>
            <a:ext cx="198373" cy="1172911"/>
          </a:xfrm>
          <a:prstGeom prst="rect">
            <a:avLst/>
          </a:prstGeom>
        </p:spPr>
        <p:txBody>
          <a:bodyPr lIns="32139" tIns="32139" rIns="32139" bIns="32139"/>
          <a:lstStyle>
            <a:lvl1pPr defTabSz="320292">
              <a:defRPr sz="2400">
                <a:solidFill>
                  <a:srgbClr val="333333"/>
                </a:solidFill>
                <a:latin typeface="HelveticaNeueLT Com 55 Roman"/>
                <a:ea typeface="HelveticaNeueLT Com 55 Roman"/>
                <a:cs typeface="HelveticaNeueLT Com 55 Roman"/>
                <a:sym typeface="HelveticaNeueLT Com 55 Roma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260350" y="549277"/>
            <a:ext cx="8620127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916614" y="6481763"/>
            <a:ext cx="3054352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914400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171449" y="6456362"/>
            <a:ext cx="552452" cy="24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9144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pic>
        <p:nvPicPr>
          <p:cNvPr id="192" name="image3.png" descr="IBMCloud black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73053" y="338137"/>
            <a:ext cx="1060451" cy="161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4.png" descr="IBM Black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947025" y="263526"/>
            <a:ext cx="923927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255587" y="587375"/>
            <a:ext cx="8545513" cy="1285876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100" dirty="0"/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261937" y="1873250"/>
            <a:ext cx="8558214" cy="4984751"/>
          </a:xfrm>
          <a:prstGeom prst="rect">
            <a:avLst/>
          </a:prstGeom>
        </p:spPr>
        <p:txBody>
          <a:bodyPr lIns="0" tIns="0" rIns="0" bIns="0"/>
          <a:lstStyle>
            <a:lvl1pPr marL="170321" indent="-170321">
              <a:spcBef>
                <a:spcPts val="211"/>
              </a:spcBef>
              <a:buClr>
                <a:srgbClr val="000000"/>
              </a:buClr>
              <a:defRPr>
                <a:latin typeface="Arial"/>
                <a:ea typeface="Arial"/>
                <a:cs typeface="Arial"/>
                <a:sym typeface="Arial"/>
              </a:defRPr>
            </a:lvl1pPr>
            <a:lvl2pPr marL="422105" indent="-217888">
              <a:spcBef>
                <a:spcPts val="211"/>
              </a:spcBef>
              <a:buClr>
                <a:srgbClr val="000000"/>
              </a:buClr>
              <a:buChar char="−"/>
              <a:defRPr>
                <a:latin typeface="Arial"/>
                <a:ea typeface="Arial"/>
                <a:cs typeface="Arial"/>
                <a:sym typeface="Arial"/>
              </a:defRPr>
            </a:lvl2pPr>
            <a:lvl3pPr marL="610980" indent="-165716">
              <a:spcBef>
                <a:spcPts val="211"/>
              </a:spcBef>
              <a:buClr>
                <a:srgbClr val="000000"/>
              </a:buClr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076249" indent="-194653">
              <a:spcBef>
                <a:spcPts val="211"/>
              </a:spcBef>
              <a:buClr>
                <a:srgbClr val="000000"/>
              </a:buClr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211"/>
              </a:spcBef>
              <a:buClr>
                <a:srgbClr val="000000"/>
              </a:buClr>
              <a:buSzTx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, bullets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74635" y="550548"/>
            <a:ext cx="8594730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589836" y="6536532"/>
            <a:ext cx="1371603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199" name="image1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280398" y="227012"/>
            <a:ext cx="588966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207962" y="144462"/>
            <a:ext cx="2816226" cy="2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60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100" kern="0" dirty="0"/>
              <a:t>Bluemix Prospecting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07466" y="0"/>
            <a:ext cx="8321676" cy="112230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5pPr marL="1108062"/>
          </a:lstStyle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09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07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Shape 208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pic>
        <p:nvPicPr>
          <p:cNvPr id="210" name="image2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329113" y="3733801"/>
            <a:ext cx="3695701" cy="202882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267201" y="4648201"/>
            <a:ext cx="4635500" cy="1107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defTabSz="914400">
              <a:defRPr sz="9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sz="6600" kern="0" dirty="0"/>
              <a:t>SaaS</a:t>
            </a:r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685803" y="2130426"/>
            <a:ext cx="7772401" cy="1755775"/>
          </a:xfrm>
          <a:prstGeom prst="rect">
            <a:avLst/>
          </a:prstGeom>
        </p:spPr>
        <p:txBody>
          <a:bodyPr lIns="46791" tIns="46791" rIns="46791" bIns="46791" anchor="t"/>
          <a:lstStyle>
            <a:lvl1pPr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Click to edit Master title style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1371600" y="3886203"/>
            <a:ext cx="6400800" cy="2971801"/>
          </a:xfrm>
          <a:prstGeom prst="rect">
            <a:avLst/>
          </a:prstGeom>
        </p:spPr>
        <p:txBody>
          <a:bodyPr lIns="46791" tIns="46791" rIns="46791" bIns="46791"/>
          <a:lstStyle>
            <a:lvl1pPr marL="0" indent="0" defTabSz="449171">
              <a:spcBef>
                <a:spcPts val="352"/>
              </a:spcBef>
              <a:buSzTx/>
              <a:buFontTx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600" dirty="0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16" name="Shape 216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19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17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8" name="Shape 218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grpSp>
        <p:nvGrpSpPr>
          <p:cNvPr id="3" name="Group 222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20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Shape 221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152402" y="1296989"/>
            <a:ext cx="8761413" cy="5561013"/>
          </a:xfrm>
          <a:prstGeom prst="rect">
            <a:avLst/>
          </a:prstGeom>
        </p:spPr>
        <p:txBody>
          <a:bodyPr lIns="46791" tIns="46791" rIns="46791" bIns="46791"/>
          <a:lstStyle>
            <a:lvl1pPr marL="342829" indent="-341243" defTabSz="449171">
              <a:spcBef>
                <a:spcPts val="352"/>
              </a:spcBef>
              <a:buClr>
                <a:srgbClr val="000000"/>
              </a:buClr>
              <a:buChar char=" 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514245" indent="-173002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609238" indent="-10951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454883" indent="-202604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3440715" indent="-17178" defTabSz="449171">
              <a:spcBef>
                <a:spcPts val="352"/>
              </a:spcBef>
              <a:buClr>
                <a:srgbClr val="000000"/>
              </a:buClr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600" dirty="0"/>
              <a:t>Click to edit Master text styles</a:t>
            </a:r>
          </a:p>
          <a:p>
            <a:pPr lvl="1">
              <a:defRPr sz="1800"/>
            </a:pPr>
            <a:r>
              <a:rPr sz="1600" dirty="0"/>
              <a:t>Second level</a:t>
            </a:r>
          </a:p>
          <a:p>
            <a:pPr lvl="2">
              <a:defRPr sz="1800"/>
            </a:pPr>
            <a:r>
              <a:rPr sz="1600" dirty="0"/>
              <a:t>Third level</a:t>
            </a:r>
          </a:p>
          <a:p>
            <a:pPr lvl="3">
              <a:defRPr sz="1800"/>
            </a:pPr>
            <a:r>
              <a:rPr sz="1600" dirty="0"/>
              <a:t>Fourth level</a:t>
            </a:r>
          </a:p>
          <a:p>
            <a:pPr lvl="4">
              <a:defRPr sz="1800"/>
            </a:pPr>
            <a:r>
              <a:rPr sz="1600" dirty="0"/>
              <a:t>Fifth level</a:t>
            </a:r>
          </a:p>
        </p:txBody>
      </p:sp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227012" y="152400"/>
            <a:ext cx="8764588" cy="1144588"/>
          </a:xfrm>
          <a:prstGeom prst="rect">
            <a:avLst/>
          </a:prstGeom>
        </p:spPr>
        <p:txBody>
          <a:bodyPr lIns="46791" tIns="46791" rIns="46791" bIns="46791" anchor="t"/>
          <a:lstStyle>
            <a:lvl1pPr algn="ctr"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27" name="Shape 227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30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28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Shape 229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grpSp>
        <p:nvGrpSpPr>
          <p:cNvPr id="3" name="Group 233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31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Shape 232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761414" cy="4494213"/>
          </a:xfrm>
          <a:prstGeom prst="rect">
            <a:avLst/>
          </a:prstGeom>
        </p:spPr>
        <p:txBody>
          <a:bodyPr lIns="46791" tIns="46791" rIns="46791" bIns="46791"/>
          <a:lstStyle>
            <a:lvl1pPr marL="342829" indent="-341243" defTabSz="449171">
              <a:spcBef>
                <a:spcPts val="352"/>
              </a:spcBef>
              <a:buClr>
                <a:srgbClr val="000000"/>
              </a:buClr>
              <a:buChar char=" 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514245" indent="-173002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609238" indent="-10951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454883" indent="-202604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3440715" indent="-17178" defTabSz="449171">
              <a:spcBef>
                <a:spcPts val="352"/>
              </a:spcBef>
              <a:buClr>
                <a:srgbClr val="000000"/>
              </a:buClr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600" dirty="0"/>
              <a:t>Click to edit Master text styles</a:t>
            </a:r>
          </a:p>
          <a:p>
            <a:pPr lvl="1">
              <a:defRPr sz="1800"/>
            </a:pPr>
            <a:r>
              <a:rPr sz="1600" dirty="0"/>
              <a:t>Second level</a:t>
            </a:r>
          </a:p>
          <a:p>
            <a:pPr lvl="2">
              <a:defRPr sz="1800"/>
            </a:pPr>
            <a:r>
              <a:rPr sz="1600" dirty="0"/>
              <a:t>Third level</a:t>
            </a:r>
          </a:p>
          <a:p>
            <a:pPr lvl="3">
              <a:defRPr sz="1800"/>
            </a:pPr>
            <a:r>
              <a:rPr sz="1600" dirty="0"/>
              <a:t>Fourth level</a:t>
            </a:r>
          </a:p>
          <a:p>
            <a:pPr lvl="4">
              <a:defRPr sz="1800"/>
            </a:pPr>
            <a:r>
              <a:rPr sz="1600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40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38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Shape 239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grpSp>
        <p:nvGrpSpPr>
          <p:cNvPr id="3" name="Group 243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41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Shape 242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227013" y="152403"/>
            <a:ext cx="8764588" cy="1143001"/>
          </a:xfrm>
          <a:prstGeom prst="rect">
            <a:avLst/>
          </a:prstGeom>
        </p:spPr>
        <p:txBody>
          <a:bodyPr lIns="46791" tIns="46791" rIns="46791" bIns="46791" anchor="t"/>
          <a:lstStyle>
            <a:lvl1pPr algn="ctr"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Click to edit Master title style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761414" cy="5562600"/>
          </a:xfrm>
          <a:prstGeom prst="rect">
            <a:avLst/>
          </a:prstGeom>
        </p:spPr>
        <p:txBody>
          <a:bodyPr lIns="46791" tIns="46791" rIns="46791" bIns="46791"/>
          <a:lstStyle>
            <a:lvl1pPr marL="342829" indent="-341243" defTabSz="449171">
              <a:spcBef>
                <a:spcPts val="352"/>
              </a:spcBef>
              <a:buClr>
                <a:srgbClr val="000000"/>
              </a:buClr>
              <a:buChar char=" 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514245" indent="-173002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609238" indent="-10951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454883" indent="-202604" defTabSz="449171">
              <a:spcBef>
                <a:spcPts val="352"/>
              </a:spcBef>
              <a:buClr>
                <a:srgbClr val="000000"/>
              </a:buClr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3440715" indent="-17178" defTabSz="449171">
              <a:spcBef>
                <a:spcPts val="352"/>
              </a:spcBef>
              <a:buClr>
                <a:srgbClr val="000000"/>
              </a:buClr>
              <a:defRPr sz="1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1600" dirty="0"/>
              <a:t>Click to edit Master text styles</a:t>
            </a:r>
          </a:p>
          <a:p>
            <a:pPr lvl="1">
              <a:defRPr sz="1800"/>
            </a:pPr>
            <a:r>
              <a:rPr sz="1600" dirty="0"/>
              <a:t>Second level</a:t>
            </a:r>
          </a:p>
          <a:p>
            <a:pPr lvl="2">
              <a:defRPr sz="1800"/>
            </a:pPr>
            <a:r>
              <a:rPr sz="1600" dirty="0"/>
              <a:t>Third level</a:t>
            </a:r>
          </a:p>
          <a:p>
            <a:pPr lvl="3">
              <a:defRPr sz="1800"/>
            </a:pPr>
            <a:r>
              <a:rPr sz="1600" dirty="0"/>
              <a:t>Fourth level</a:t>
            </a:r>
          </a:p>
          <a:p>
            <a:pPr lvl="4">
              <a:defRPr sz="1800"/>
            </a:pPr>
            <a:r>
              <a:rPr sz="1600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51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49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Shape 250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grpSp>
        <p:nvGrpSpPr>
          <p:cNvPr id="3" name="Group 254"/>
          <p:cNvGrpSpPr/>
          <p:nvPr/>
        </p:nvGrpSpPr>
        <p:grpSpPr>
          <a:xfrm>
            <a:off x="457201" y="3810001"/>
            <a:ext cx="1144589" cy="560442"/>
            <a:chOff x="0" y="0"/>
            <a:chExt cx="1627858" cy="797071"/>
          </a:xfrm>
        </p:grpSpPr>
        <p:pic>
          <p:nvPicPr>
            <p:cNvPr id="252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3" cy="758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Shape 253"/>
            <p:cNvSpPr/>
            <p:nvPr/>
          </p:nvSpPr>
          <p:spPr>
            <a:xfrm>
              <a:off x="327378" y="228034"/>
              <a:ext cx="1300480" cy="569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722316" y="4406903"/>
            <a:ext cx="7772401" cy="1362075"/>
          </a:xfrm>
          <a:prstGeom prst="rect">
            <a:avLst/>
          </a:prstGeom>
        </p:spPr>
        <p:txBody>
          <a:bodyPr lIns="46791" tIns="46791" rIns="46791" bIns="46791" anchor="t"/>
          <a:lstStyle>
            <a:lvl1pPr defTabSz="449171">
              <a:lnSpc>
                <a:spcPct val="100000"/>
              </a:lnSpc>
              <a:defRPr sz="4000" b="1" cap="all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4000" b="1" cap="all" dirty="0">
                <a:solidFill>
                  <a:srgbClr val="003A63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58" name="Shape 258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61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59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Shape 260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152401" y="1828804"/>
            <a:ext cx="4303714" cy="5029199"/>
          </a:xfrm>
          <a:prstGeom prst="rect">
            <a:avLst/>
          </a:prstGeom>
        </p:spPr>
        <p:txBody>
          <a:bodyPr lIns="46791" tIns="46791" rIns="46791" bIns="46791"/>
          <a:lstStyle>
            <a:lvl1pPr marL="342829" indent="-341243" defTabSz="449171">
              <a:spcBef>
                <a:spcPts val="352"/>
              </a:spcBef>
              <a:buClr>
                <a:srgbClr val="000000"/>
              </a:buClr>
              <a:buChar char=" 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544774" indent="-203533" defTabSz="449171">
              <a:spcBef>
                <a:spcPts val="352"/>
              </a:spcBef>
              <a:buClr>
                <a:srgbClr val="000000"/>
              </a:buClr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611888" indent="-13604" defTabSz="449171">
              <a:spcBef>
                <a:spcPts val="352"/>
              </a:spcBef>
              <a:buClr>
                <a:srgbClr val="000000"/>
              </a:buClr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523321" indent="-271040" defTabSz="449171">
              <a:spcBef>
                <a:spcPts val="352"/>
              </a:spcBef>
              <a:buClr>
                <a:srgbClr val="000000"/>
              </a:buClr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3443072" indent="-19534" defTabSz="449171">
              <a:spcBef>
                <a:spcPts val="352"/>
              </a:spcBef>
              <a:buClr>
                <a:srgbClr val="000000"/>
              </a:buClr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 dirty="0"/>
              <a:t>Click to edit Master text styles</a:t>
            </a:r>
          </a:p>
          <a:p>
            <a:pPr lvl="1">
              <a:defRPr sz="1800"/>
            </a:pPr>
            <a:r>
              <a:rPr sz="2800" dirty="0"/>
              <a:t>Second level</a:t>
            </a:r>
          </a:p>
          <a:p>
            <a:pPr lvl="2">
              <a:defRPr sz="1800"/>
            </a:pPr>
            <a:r>
              <a:rPr sz="2800" dirty="0"/>
              <a:t>Third level</a:t>
            </a:r>
          </a:p>
          <a:p>
            <a:pPr lvl="3">
              <a:defRPr sz="1800"/>
            </a:pPr>
            <a:r>
              <a:rPr sz="2800" dirty="0"/>
              <a:t>Fourth level</a:t>
            </a:r>
          </a:p>
          <a:p>
            <a:pPr lvl="4">
              <a:defRPr sz="1800"/>
            </a:pPr>
            <a:r>
              <a:rPr sz="2800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65" name="Shape 265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68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66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Shape 267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29270"/>
          </a:xfrm>
          <a:prstGeom prst="rect">
            <a:avLst/>
          </a:prstGeom>
        </p:spPr>
        <p:txBody>
          <a:bodyPr lIns="46791" tIns="46791" rIns="46791" bIns="46791" anchor="t"/>
          <a:lstStyle>
            <a:lvl1pPr algn="ctr"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Click to edit Master title style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457203" y="1457869"/>
            <a:ext cx="4040189" cy="717006"/>
          </a:xfrm>
          <a:prstGeom prst="rect">
            <a:avLst/>
          </a:prstGeom>
        </p:spPr>
        <p:txBody>
          <a:bodyPr lIns="46791" tIns="46791" rIns="46791" bIns="46791" anchor="b"/>
          <a:lstStyle>
            <a:lvl1pPr marL="0" indent="0" defTabSz="449171">
              <a:spcBef>
                <a:spcPts val="352"/>
              </a:spcBef>
              <a:buSzTx/>
              <a:buFontTx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/>
            </a:pPr>
            <a:r>
              <a:rPr sz="2400" b="1" dirty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76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74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Shape 275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79" name="Shape 279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82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80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1" name="Shape 281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227013" y="152403"/>
            <a:ext cx="8764588" cy="1447801"/>
          </a:xfrm>
          <a:prstGeom prst="rect">
            <a:avLst/>
          </a:prstGeom>
        </p:spPr>
        <p:txBody>
          <a:bodyPr lIns="46791" tIns="46791" rIns="46791" bIns="46791" anchor="t"/>
          <a:lstStyle>
            <a:lvl1pPr algn="ctr"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86" name="Shape 286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89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87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 288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92" name="Shape 292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295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93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4" name="Shape 294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298" name="Shape 298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301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299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0" name="Shape 300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1792291" y="3086100"/>
            <a:ext cx="5486401" cy="2281238"/>
          </a:xfrm>
          <a:prstGeom prst="rect">
            <a:avLst/>
          </a:prstGeom>
        </p:spPr>
        <p:txBody>
          <a:bodyPr lIns="46791" tIns="46791" rIns="46791" bIns="46791"/>
          <a:lstStyle>
            <a:lvl1pPr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Click to edit Master title style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1792291" y="5367338"/>
            <a:ext cx="5486401" cy="1490663"/>
          </a:xfrm>
          <a:prstGeom prst="rect">
            <a:avLst/>
          </a:prstGeom>
        </p:spPr>
        <p:txBody>
          <a:bodyPr lIns="46791" tIns="46791" rIns="46791" bIns="46791"/>
          <a:lstStyle>
            <a:lvl1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 dirty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5916614" y="6527801"/>
            <a:ext cx="3054350" cy="231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/>
          <a:p>
            <a:pPr algn="r" defTabSz="315828">
              <a:tabLst>
                <a:tab pos="642816" algn="l"/>
                <a:tab pos="1285631" algn="l"/>
                <a:tab pos="1928447" algn="l"/>
                <a:tab pos="2571264" algn="l"/>
                <a:tab pos="3214080" algn="l"/>
                <a:tab pos="3856896" algn="l"/>
                <a:tab pos="4499712" algn="l"/>
                <a:tab pos="5142527" algn="l"/>
                <a:tab pos="5785344" algn="l"/>
                <a:tab pos="6428159" algn="l"/>
                <a:tab pos="7070975" algn="l"/>
              </a:tabLst>
              <a:defRPr sz="1800"/>
            </a:pPr>
            <a:r>
              <a:rPr sz="9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Internal Use Only              </a:t>
            </a:r>
            <a:r>
              <a:rPr sz="9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© 2014 IBM Corporation</a:t>
            </a:r>
          </a:p>
        </p:txBody>
      </p:sp>
      <p:sp>
        <p:nvSpPr>
          <p:cNvPr id="306" name="Shape 306"/>
          <p:cNvSpPr/>
          <p:nvPr/>
        </p:nvSpPr>
        <p:spPr>
          <a:xfrm>
            <a:off x="171449" y="6519863"/>
            <a:ext cx="552452" cy="248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1" tIns="46791" rIns="46791" bIns="46791">
            <a:spAutoFit/>
          </a:bodyPr>
          <a:lstStyle>
            <a:lvl1pPr algn="l" defTabSz="638942">
              <a:tabLst>
                <a:tab pos="1295400" algn="l"/>
                <a:tab pos="2590800" algn="l"/>
                <a:tab pos="3898900" algn="l"/>
                <a:tab pos="5194300" algn="l"/>
                <a:tab pos="6489700" algn="l"/>
                <a:tab pos="7797800" algn="l"/>
                <a:tab pos="9093200" algn="l"/>
                <a:tab pos="10401300" algn="l"/>
                <a:tab pos="11696700" algn="l"/>
                <a:tab pos="12992100" algn="l"/>
                <a:tab pos="14300200" algn="l"/>
              </a:tabLst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‹#›</a:t>
            </a:r>
          </a:p>
        </p:txBody>
      </p:sp>
      <p:grpSp>
        <p:nvGrpSpPr>
          <p:cNvPr id="2" name="Group 309"/>
          <p:cNvGrpSpPr/>
          <p:nvPr/>
        </p:nvGrpSpPr>
        <p:grpSpPr>
          <a:xfrm>
            <a:off x="7620001" y="228601"/>
            <a:ext cx="1144589" cy="560443"/>
            <a:chOff x="0" y="0"/>
            <a:chExt cx="1627858" cy="797074"/>
          </a:xfrm>
        </p:grpSpPr>
        <p:pic>
          <p:nvPicPr>
            <p:cNvPr id="307" name="image2.png"/>
            <p:cNvPicPr/>
            <p:nvPr/>
          </p:nvPicPr>
          <p:blipFill>
            <a:blip r:embed="rId2" cstate="print">
              <a:extLst/>
            </a:blip>
            <a:stretch>
              <a:fillRect/>
            </a:stretch>
          </p:blipFill>
          <p:spPr>
            <a:xfrm>
              <a:off x="0" y="0"/>
              <a:ext cx="1623349" cy="758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8" name="Shape 308"/>
            <p:cNvSpPr/>
            <p:nvPr/>
          </p:nvSpPr>
          <p:spPr>
            <a:xfrm>
              <a:off x="327378" y="228036"/>
              <a:ext cx="1300480" cy="569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defTabSz="914400">
                <a:defRPr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algn="ctr">
                <a:defRPr sz="1800">
                  <a:solidFill>
                    <a:srgbClr val="000000"/>
                  </a:solidFill>
                </a:defRPr>
              </a:pPr>
              <a:r>
                <a:rPr sz="2000" kern="0" dirty="0"/>
                <a:t>SaaS</a:t>
              </a:r>
            </a:p>
          </p:txBody>
        </p:sp>
      </p:grpSp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1792291" y="3086100"/>
            <a:ext cx="5486401" cy="2281238"/>
          </a:xfrm>
          <a:prstGeom prst="rect">
            <a:avLst/>
          </a:prstGeom>
        </p:spPr>
        <p:txBody>
          <a:bodyPr lIns="46791" tIns="46791" rIns="46791" bIns="46791"/>
          <a:lstStyle>
            <a:lvl1pPr defTabSz="449171">
              <a:lnSpc>
                <a:spcPct val="100000"/>
              </a:lnSpc>
              <a:defRPr sz="2400" b="1">
                <a:solidFill>
                  <a:srgbClr val="003A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003A63"/>
                </a:solidFill>
              </a:rPr>
              <a:t>Click to edit Master title style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1792291" y="5367338"/>
            <a:ext cx="5486401" cy="1490663"/>
          </a:xfrm>
          <a:prstGeom prst="rect">
            <a:avLst/>
          </a:prstGeom>
        </p:spPr>
        <p:txBody>
          <a:bodyPr lIns="46791" tIns="46791" rIns="46791" bIns="46791"/>
          <a:lstStyle>
            <a:lvl1pPr marL="0" indent="0" defTabSz="449171">
              <a:spcBef>
                <a:spcPts val="352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 dirty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250825" y="5461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© 2014 IBM Corporation</a:t>
            </a:r>
            <a:endParaRPr lang="en-US" altLang="en-US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6" descr="R120_G137_B251-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6588" y="179388"/>
            <a:ext cx="588962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AR_EXPRESS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3722688"/>
            <a:ext cx="8809037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207963" y="144463"/>
            <a:ext cx="2816225" cy="4238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1E3AF8"/>
                </a:solidFill>
                <a:latin typeface="Cambria" pitchFamily="18" charset="0"/>
                <a:cs typeface="Arial" charset="0"/>
              </a:rPr>
              <a:t>Software Analyst Insights 2014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i="1" smtClean="0">
                <a:solidFill>
                  <a:srgbClr val="1E3AF8"/>
                </a:solidFill>
                <a:latin typeface="Cambria" pitchFamily="18" charset="0"/>
                <a:cs typeface="Arial" charset="0"/>
              </a:rPr>
              <a:t>Redefining Client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3513" y="6521450"/>
            <a:ext cx="147955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>
              <a:defRPr/>
            </a:pPr>
            <a:r>
              <a:rPr lang="en-US" sz="105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#SWGAI</a:t>
            </a:r>
          </a:p>
        </p:txBody>
      </p:sp>
      <p:pic>
        <p:nvPicPr>
          <p:cNvPr id="9" name="Picture 7" descr="AR_EXPRESSIO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3722688"/>
            <a:ext cx="8809037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563" y="1417638"/>
            <a:ext cx="8729662" cy="1189204"/>
          </a:xfrm>
        </p:spPr>
        <p:txBody>
          <a:bodyPr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17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32F6805F-89CB-4DE9-AFF0-B9B5A5E8D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latin typeface="+mn-lt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672F3CE4-65EF-489F-869D-FC3AFB6FAF73}" type="datetime3">
              <a:rPr lang="en-US"/>
              <a:pPr>
                <a:defRPr/>
              </a:pPr>
              <a:t>19 May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71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E01A0490-61A4-480E-8A41-71DB35430E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latin typeface="+mn-lt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31EF0E94-0CDB-4E58-B700-67602D8D9E1A}" type="datetime3">
              <a:rPr lang="en-US"/>
              <a:pPr>
                <a:defRPr/>
              </a:pPr>
              <a:t>19 May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44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AD4915A7-C179-46B7-B12A-7E0F1569A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latin typeface="+mn-lt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D621B56B-82AD-490A-8147-47A33DE73DED}" type="datetime3">
              <a:rPr lang="en-US"/>
              <a:pPr>
                <a:defRPr/>
              </a:pPr>
              <a:t>19 May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7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CD37BF1E-D190-441D-B0AD-DC5B55BD3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latin typeface="+mn-lt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C1CAEDC8-E28B-4B03-A2A3-17B6870823E5}" type="datetime3">
              <a:rPr lang="en-US"/>
              <a:pPr>
                <a:defRPr/>
              </a:pPr>
              <a:t>19 May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940A6D17-4489-4409-840D-9D9EE92E38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latin typeface="+mn-lt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D7EABF4F-7772-4E65-BDDC-D832596C9EBB}" type="datetime3">
              <a:rPr lang="en-US"/>
              <a:pPr>
                <a:defRPr/>
              </a:pPr>
              <a:t>19 May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DC495397-FF94-40E4-92E9-E0FD96BF3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latin typeface="+mn-lt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defTabSz="457200">
              <a:defRPr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3EA00FCB-556C-4296-B30E-46AE01733590}" type="datetime3">
              <a:rPr lang="en-US"/>
              <a:pPr>
                <a:defRPr/>
              </a:pPr>
              <a:t>19 May 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52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>
                <a:solidFill>
                  <a:prstClr val="black">
                    <a:tint val="75000"/>
                  </a:prstClr>
                </a:solidFill>
                <a:latin typeface="+mn-lt"/>
                <a:ea typeface="Arial" pitchFamily="-1" charset="0"/>
                <a:cs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solidFill>
                  <a:prstClr val="black">
                    <a:tint val="75000"/>
                  </a:prstClr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pPr>
              <a:defRPr/>
            </a:pPr>
            <a:fld id="{FD121CD6-6456-4C59-A80C-6EACCE2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80.xml"/><Relationship Id="rId47" Type="http://schemas.openxmlformats.org/officeDocument/2006/relationships/image" Target="../media/image5.pn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Relationship Id="rId46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41" Type="http://schemas.openxmlformats.org/officeDocument/2006/relationships/slideLayout" Target="../slideLayouts/slideLayout79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45" Type="http://schemas.openxmlformats.org/officeDocument/2006/relationships/slideLayout" Target="../slideLayouts/slideLayout83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4" Type="http://schemas.openxmlformats.org/officeDocument/2006/relationships/slideLayout" Target="../slideLayouts/slideLayout8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43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8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87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B4181-B175-4D37-9986-3DDACE00A4D6}" type="datetimeFigureOut">
              <a:rPr lang="en-US" smtClean="0"/>
              <a:pPr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3F84-F2A9-4290-9CAB-54B5D21A6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2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5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7" algn="l" defTabSz="91425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4" indent="-228564" algn="l" defTabSz="91425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4" algn="l" defTabSz="91425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4637" y="550548"/>
            <a:ext cx="8594727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latin typeface="Helvetica"/>
              <a:ea typeface="+mj-ea"/>
              <a:cs typeface="Helvetica"/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7589840" y="6537324"/>
            <a:ext cx="1371601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2014 IBM Corporation</a:t>
            </a:r>
          </a:p>
        </p:txBody>
      </p:sp>
      <p:pic>
        <p:nvPicPr>
          <p:cNvPr id="4" name="image1.png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0399" y="227012"/>
            <a:ext cx="588964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207962" y="144462"/>
            <a:ext cx="2816226" cy="39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/>
          <a:p>
            <a:pPr defTabSz="321407">
              <a:lnSpc>
                <a:spcPct val="90000"/>
              </a:lnSpc>
              <a:defRPr sz="1800"/>
            </a:pPr>
            <a:r>
              <a:rPr sz="1100" kern="0" dirty="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rPr>
              <a:t>Software Analyst Insights 2014</a:t>
            </a:r>
          </a:p>
          <a:p>
            <a:pPr defTabSz="321407">
              <a:lnSpc>
                <a:spcPct val="90000"/>
              </a:lnSpc>
              <a:defRPr sz="1800"/>
            </a:pPr>
            <a:r>
              <a:rPr sz="1100" i="1" kern="0" dirty="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rPr>
              <a:t>Redefining Client Value</a:t>
            </a:r>
          </a:p>
        </p:txBody>
      </p:sp>
      <p:sp>
        <p:nvSpPr>
          <p:cNvPr id="6" name="Shape 6"/>
          <p:cNvSpPr/>
          <p:nvPr/>
        </p:nvSpPr>
        <p:spPr>
          <a:xfrm>
            <a:off x="3973513" y="6521450"/>
            <a:ext cx="1479551" cy="230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1800"/>
            </a:pPr>
            <a:r>
              <a:rPr sz="1000" kern="0" dirty="0">
                <a:solidFill>
                  <a:sysClr val="windowText" lastClr="000000"/>
                </a:solidFill>
              </a:rPr>
              <a:t>#SWGAI</a:t>
            </a:r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82565" y="593724"/>
            <a:ext cx="8686801" cy="128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82565" y="1874836"/>
            <a:ext cx="8686801" cy="498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/>
          <a:lstStyle/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182563" y="6537324"/>
            <a:ext cx="366714" cy="216080"/>
          </a:xfrm>
          <a:prstGeom prst="rect">
            <a:avLst/>
          </a:prstGeom>
          <a:ln w="12700">
            <a:miter lim="400000"/>
          </a:ln>
        </p:spPr>
        <p:txBody>
          <a:bodyPr lIns="46028" tIns="46028" rIns="46028" bIns="46028">
            <a:spAutoFit/>
          </a:bodyPr>
          <a:lstStyle>
            <a:lvl1pPr algn="l" defTabSz="321407">
              <a:defRPr sz="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 kern="0">
                <a:solidFill>
                  <a:sysClr val="windowText" lastClr="000000"/>
                </a:solidFill>
              </a:rPr>
              <a:pPr/>
              <a:t>‹#›</a:t>
            </a:fld>
            <a:endParaRPr kern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transition spd="med"/>
  <p:txStyles>
    <p:titleStyle>
      <a:lvl1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1pPr>
      <a:lvl2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2pPr>
      <a:lvl3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3pPr>
      <a:lvl4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4pPr>
      <a:lvl5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5pPr>
      <a:lvl6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6pPr>
      <a:lvl7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7pPr>
      <a:lvl8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8pPr>
      <a:lvl9pPr>
        <a:lnSpc>
          <a:spcPct val="90000"/>
        </a:lnSpc>
        <a:defRPr sz="2100">
          <a:solidFill>
            <a:srgbClr val="7889FB"/>
          </a:solidFill>
          <a:latin typeface="+mj-lt"/>
          <a:ea typeface="+mj-ea"/>
          <a:cs typeface="+mj-cs"/>
          <a:sym typeface="Helvetica"/>
        </a:defRPr>
      </a:lvl9pPr>
    </p:titleStyle>
    <p:bodyStyle>
      <a:lvl1pPr marL="167260" indent="-167260">
        <a:spcBef>
          <a:spcPts val="633"/>
        </a:spcBef>
        <a:buSzPct val="100000"/>
        <a:buChar char="»"/>
        <a:defRPr sz="1500">
          <a:latin typeface="+mj-lt"/>
          <a:ea typeface="+mj-ea"/>
          <a:cs typeface="+mj-cs"/>
          <a:sym typeface="Helvetica"/>
        </a:defRPr>
      </a:lvl1pPr>
      <a:lvl2pPr marL="383779" indent="-140492">
        <a:spcBef>
          <a:spcPts val="633"/>
        </a:spcBef>
        <a:buSzPct val="100000"/>
        <a:buChar char="–"/>
        <a:defRPr sz="1500">
          <a:latin typeface="+mj-lt"/>
          <a:ea typeface="+mj-ea"/>
          <a:cs typeface="+mj-cs"/>
          <a:sym typeface="Helvetica"/>
        </a:defRPr>
      </a:lvl2pPr>
      <a:lvl3pPr marL="628556" indent="-148675">
        <a:spcBef>
          <a:spcPts val="633"/>
        </a:spcBef>
        <a:buSzPct val="100000"/>
        <a:buChar char="•"/>
        <a:defRPr sz="1500">
          <a:latin typeface="+mj-lt"/>
          <a:ea typeface="+mj-ea"/>
          <a:cs typeface="+mj-cs"/>
          <a:sym typeface="Helvetica"/>
        </a:defRPr>
      </a:lvl3pPr>
      <a:lvl4pPr marL="872958" indent="-148675">
        <a:spcBef>
          <a:spcPts val="633"/>
        </a:spcBef>
        <a:buSzPct val="100000"/>
        <a:buChar char="–"/>
        <a:defRPr sz="1500">
          <a:latin typeface="+mj-lt"/>
          <a:ea typeface="+mj-ea"/>
          <a:cs typeface="+mj-cs"/>
          <a:sym typeface="Helvetica"/>
        </a:defRPr>
      </a:lvl4pPr>
      <a:lvl5pPr marL="1108062" indent="-140491">
        <a:spcBef>
          <a:spcPts val="633"/>
        </a:spcBef>
        <a:buSzPct val="100000"/>
        <a:buChar char="»"/>
        <a:defRPr sz="1500">
          <a:latin typeface="+mj-lt"/>
          <a:ea typeface="+mj-ea"/>
          <a:cs typeface="+mj-cs"/>
          <a:sym typeface="Helvetica"/>
        </a:defRPr>
      </a:lvl5pPr>
      <a:lvl6pPr marL="1429472" indent="-140492">
        <a:spcBef>
          <a:spcPts val="633"/>
        </a:spcBef>
        <a:buSzPct val="100000"/>
        <a:buChar char="»"/>
        <a:defRPr sz="1500">
          <a:latin typeface="+mj-lt"/>
          <a:ea typeface="+mj-ea"/>
          <a:cs typeface="+mj-cs"/>
          <a:sym typeface="Helvetica"/>
        </a:defRPr>
      </a:lvl6pPr>
      <a:lvl7pPr marL="1750879" indent="-140492">
        <a:spcBef>
          <a:spcPts val="633"/>
        </a:spcBef>
        <a:buSzPct val="100000"/>
        <a:buChar char="»"/>
        <a:defRPr sz="1500">
          <a:latin typeface="+mj-lt"/>
          <a:ea typeface="+mj-ea"/>
          <a:cs typeface="+mj-cs"/>
          <a:sym typeface="Helvetica"/>
        </a:defRPr>
      </a:lvl7pPr>
      <a:lvl8pPr marL="2072287" indent="-140492">
        <a:spcBef>
          <a:spcPts val="633"/>
        </a:spcBef>
        <a:buSzPct val="100000"/>
        <a:buChar char="»"/>
        <a:defRPr sz="1500">
          <a:latin typeface="+mj-lt"/>
          <a:ea typeface="+mj-ea"/>
          <a:cs typeface="+mj-cs"/>
          <a:sym typeface="Helvetica"/>
        </a:defRPr>
      </a:lvl8pPr>
      <a:lvl9pPr marL="2393695" indent="-140492">
        <a:spcBef>
          <a:spcPts val="633"/>
        </a:spcBef>
        <a:buSzPct val="100000"/>
        <a:buChar char="»"/>
        <a:defRPr sz="1500">
          <a:latin typeface="+mj-lt"/>
          <a:ea typeface="+mj-ea"/>
          <a:cs typeface="+mj-cs"/>
          <a:sym typeface="Helvetica"/>
        </a:defRPr>
      </a:lvl9pPr>
    </p:bodyStyle>
    <p:otherStyle>
      <a:lvl1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4639" y="550548"/>
            <a:ext cx="8594729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defTabSz="32140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12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3" name="Shape 3"/>
          <p:cNvSpPr/>
          <p:nvPr/>
        </p:nvSpPr>
        <p:spPr>
          <a:xfrm>
            <a:off x="7589838" y="6536531"/>
            <a:ext cx="1371602" cy="21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028" tIns="46028" rIns="46028" bIns="46028">
            <a:spAutoFit/>
          </a:bodyPr>
          <a:lstStyle>
            <a:lvl1pPr algn="r" defTabSz="457200">
              <a:defRPr sz="1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1800"/>
            </a:pPr>
            <a:r>
              <a:rPr sz="800" kern="0" dirty="0">
                <a:solidFill>
                  <a:sysClr val="windowText" lastClr="000000"/>
                </a:solidFill>
              </a:rPr>
              <a:t>© 2015 IBM Corporation</a:t>
            </a:r>
          </a:p>
        </p:txBody>
      </p:sp>
      <p:pic>
        <p:nvPicPr>
          <p:cNvPr id="4" name="image1.png"/>
          <p:cNvPicPr/>
          <p:nvPr/>
        </p:nvPicPr>
        <p:blipFill>
          <a:blip r:embed="rId47" cstate="print">
            <a:extLst/>
          </a:blip>
          <a:stretch>
            <a:fillRect/>
          </a:stretch>
        </p:blipFill>
        <p:spPr>
          <a:xfrm>
            <a:off x="8280402" y="227012"/>
            <a:ext cx="588965" cy="2365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207962" y="144462"/>
            <a:ext cx="2816226" cy="24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>
            <a:spAutoFit/>
          </a:bodyPr>
          <a:lstStyle>
            <a:lvl1pPr algn="l" defTabSz="457200">
              <a:lnSpc>
                <a:spcPct val="90000"/>
              </a:lnSpc>
              <a:defRPr sz="1600">
                <a:solidFill>
                  <a:srgbClr val="1E3AF8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100" kern="0" dirty="0"/>
              <a:t>Bluemix Prospecting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82563" y="6537324"/>
            <a:ext cx="366714" cy="216080"/>
          </a:xfrm>
          <a:prstGeom prst="rect">
            <a:avLst/>
          </a:prstGeom>
          <a:ln w="12700">
            <a:miter lim="400000"/>
          </a:ln>
        </p:spPr>
        <p:txBody>
          <a:bodyPr lIns="46028" tIns="46028" rIns="46028" bIns="46028">
            <a:spAutoFit/>
          </a:bodyPr>
          <a:lstStyle>
            <a:lvl1pPr algn="l" defTabSz="321407">
              <a:defRPr sz="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 kern="0">
                <a:solidFill>
                  <a:sysClr val="windowText" lastClr="000000"/>
                </a:solidFill>
              </a:rPr>
              <a:pPr/>
              <a:t>‹#›</a:t>
            </a:fld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07466" y="0"/>
            <a:ext cx="8321676" cy="1122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7889FB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16991" y="1241542"/>
            <a:ext cx="8299450" cy="561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1" tIns="45711" rIns="45711" bIns="45711"/>
          <a:lstStyle/>
          <a:p>
            <a:pPr lvl="0">
              <a:defRPr sz="1800"/>
            </a:pPr>
            <a:r>
              <a:rPr sz="1500" dirty="0"/>
              <a:t>Body Level One</a:t>
            </a:r>
          </a:p>
          <a:p>
            <a:pPr lvl="1">
              <a:defRPr sz="1800"/>
            </a:pPr>
            <a:r>
              <a:rPr sz="1500" dirty="0"/>
              <a:t>Body Level Two</a:t>
            </a:r>
          </a:p>
          <a:p>
            <a:pPr lvl="2">
              <a:defRPr sz="1800"/>
            </a:pPr>
            <a:r>
              <a:rPr sz="1500" dirty="0"/>
              <a:t>Body Level Three</a:t>
            </a:r>
          </a:p>
          <a:p>
            <a:pPr lvl="3">
              <a:defRPr sz="1800"/>
            </a:pPr>
            <a:r>
              <a:rPr sz="1500" dirty="0"/>
              <a:t>Body Level Four</a:t>
            </a:r>
          </a:p>
          <a:p>
            <a:pPr lvl="4">
              <a:defRPr sz="1800"/>
            </a:pPr>
            <a:r>
              <a:rPr sz="1500"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  <p:sldLayoutId id="2147483743" r:id="rId40"/>
    <p:sldLayoutId id="2147483744" r:id="rId41"/>
    <p:sldLayoutId id="2147483745" r:id="rId42"/>
    <p:sldLayoutId id="2147483746" r:id="rId43"/>
    <p:sldLayoutId id="2147483747" r:id="rId44"/>
    <p:sldLayoutId id="2147483748" r:id="rId45"/>
  </p:sldLayoutIdLst>
  <p:transition spd="med"/>
  <p:txStyles>
    <p:titleStyle>
      <a:lvl1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1pPr>
      <a:lvl2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2pPr>
      <a:lvl3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3pPr>
      <a:lvl4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4pPr>
      <a:lvl5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5pPr>
      <a:lvl6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6pPr>
      <a:lvl7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7pPr>
      <a:lvl8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8pPr>
      <a:lvl9pPr>
        <a:lnSpc>
          <a:spcPct val="90000"/>
        </a:lnSpc>
        <a:defRPr sz="2100">
          <a:solidFill>
            <a:srgbClr val="7889FB"/>
          </a:solidFill>
          <a:latin typeface="+mn-lt"/>
          <a:ea typeface="+mn-ea"/>
          <a:cs typeface="+mn-cs"/>
          <a:sym typeface="Helvetica"/>
        </a:defRPr>
      </a:lvl9pPr>
    </p:titleStyle>
    <p:bodyStyle>
      <a:lvl1pPr marL="167260" indent="-167260">
        <a:spcBef>
          <a:spcPts val="633"/>
        </a:spcBef>
        <a:buSzPct val="100000"/>
        <a:buFont typeface="Wingdings"/>
        <a:buChar char="▪"/>
        <a:defRPr sz="1500">
          <a:latin typeface="+mn-lt"/>
          <a:ea typeface="+mn-ea"/>
          <a:cs typeface="+mn-cs"/>
          <a:sym typeface="Helvetica"/>
        </a:defRPr>
      </a:lvl1pPr>
      <a:lvl2pPr marL="383779" indent="-140492">
        <a:spcBef>
          <a:spcPts val="633"/>
        </a:spcBef>
        <a:buSzPct val="100000"/>
        <a:buFont typeface="Wingdings"/>
        <a:buChar char="»"/>
        <a:defRPr sz="1500">
          <a:latin typeface="+mn-lt"/>
          <a:ea typeface="+mn-ea"/>
          <a:cs typeface="+mn-cs"/>
          <a:sym typeface="Helvetica"/>
        </a:defRPr>
      </a:lvl2pPr>
      <a:lvl3pPr marL="628556" indent="-148675">
        <a:spcBef>
          <a:spcPts val="633"/>
        </a:spcBef>
        <a:buSzPct val="100000"/>
        <a:buFont typeface="Wingdings"/>
        <a:buChar char="»"/>
        <a:defRPr sz="1500">
          <a:latin typeface="+mn-lt"/>
          <a:ea typeface="+mn-ea"/>
          <a:cs typeface="+mn-cs"/>
          <a:sym typeface="Helvetica"/>
        </a:defRPr>
      </a:lvl3pPr>
      <a:lvl4pPr marL="872958" indent="-148675">
        <a:spcBef>
          <a:spcPts val="633"/>
        </a:spcBef>
        <a:buSzPct val="100000"/>
        <a:buFont typeface="Wingdings"/>
        <a:buChar char="»"/>
        <a:defRPr sz="1500">
          <a:latin typeface="+mn-lt"/>
          <a:ea typeface="+mn-ea"/>
          <a:cs typeface="+mn-cs"/>
          <a:sym typeface="Helvetica"/>
        </a:defRPr>
      </a:lvl4pPr>
      <a:lvl5pPr marL="1108062" indent="-140491">
        <a:spcBef>
          <a:spcPts val="633"/>
        </a:spcBef>
        <a:buSzPct val="100000"/>
        <a:buFont typeface="Wingdings"/>
        <a:buChar char="»"/>
        <a:defRPr sz="1500">
          <a:latin typeface="+mn-lt"/>
          <a:ea typeface="+mn-ea"/>
          <a:cs typeface="+mn-cs"/>
          <a:sym typeface="Helvetica"/>
        </a:defRPr>
      </a:lvl5pPr>
      <a:lvl6pPr marL="1429471" indent="-140492">
        <a:spcBef>
          <a:spcPts val="633"/>
        </a:spcBef>
        <a:buSzPct val="100000"/>
        <a:buFont typeface="Wingdings"/>
        <a:buChar char="»"/>
        <a:defRPr sz="1500">
          <a:latin typeface="+mn-lt"/>
          <a:ea typeface="+mn-ea"/>
          <a:cs typeface="+mn-cs"/>
          <a:sym typeface="Helvetica"/>
        </a:defRPr>
      </a:lvl6pPr>
      <a:lvl7pPr marL="1750877" indent="-140492">
        <a:spcBef>
          <a:spcPts val="633"/>
        </a:spcBef>
        <a:buSzPct val="100000"/>
        <a:buFont typeface="Wingdings"/>
        <a:buChar char="»"/>
        <a:defRPr sz="1500">
          <a:latin typeface="+mn-lt"/>
          <a:ea typeface="+mn-ea"/>
          <a:cs typeface="+mn-cs"/>
          <a:sym typeface="Helvetica"/>
        </a:defRPr>
      </a:lvl7pPr>
      <a:lvl8pPr marL="2072287" indent="-140492">
        <a:spcBef>
          <a:spcPts val="633"/>
        </a:spcBef>
        <a:buSzPct val="100000"/>
        <a:buFont typeface="Wingdings"/>
        <a:buChar char="»"/>
        <a:defRPr sz="1500">
          <a:latin typeface="+mn-lt"/>
          <a:ea typeface="+mn-ea"/>
          <a:cs typeface="+mn-cs"/>
          <a:sym typeface="Helvetica"/>
        </a:defRPr>
      </a:lvl8pPr>
      <a:lvl9pPr marL="2393695" indent="-140492">
        <a:spcBef>
          <a:spcPts val="633"/>
        </a:spcBef>
        <a:buSzPct val="100000"/>
        <a:buFont typeface="Wingdings"/>
        <a:buChar char="»"/>
        <a:defRPr sz="1500">
          <a:latin typeface="+mn-lt"/>
          <a:ea typeface="+mn-ea"/>
          <a:cs typeface="+mn-cs"/>
          <a:sym typeface="Helvetica"/>
        </a:defRPr>
      </a:lvl9pPr>
    </p:bodyStyle>
    <p:otherStyle>
      <a:lvl1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defTabSz="321407">
        <a:defRPr sz="8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© 2015 IBM Corporation</a:t>
            </a:r>
            <a:endParaRPr lang="en-US" altLang="en-US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97DE6EC-9E89-4BDE-AE40-A6C6BE9F2C15}" type="slidenum">
              <a:rPr lang="en-US" altLang="en-US">
                <a:ea typeface="MS PGothic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MS PGothic" pitchFamily="34" charset="-128"/>
              </a:rPr>
              <a:t>IBM Confidential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E30E061-59F6-4DBC-AF2B-2719BEAE62F9}" type="datetime3">
              <a:rPr lang="en-US">
                <a:ea typeface="MS PGothic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 May 2015</a:t>
            </a:fld>
            <a:endParaRPr lang="en-US">
              <a:ea typeface="MS PGothic" pitchFamily="34" charset="-128"/>
            </a:endParaRPr>
          </a:p>
        </p:txBody>
      </p:sp>
      <p:pic>
        <p:nvPicPr>
          <p:cNvPr id="29704" name="Picture 8" descr="R120_G137_B251-2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07963" y="144463"/>
            <a:ext cx="28162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smtClean="0">
                <a:solidFill>
                  <a:srgbClr val="1E3AF8"/>
                </a:solidFill>
                <a:latin typeface="Cambria" pitchFamily="18" charset="0"/>
                <a:cs typeface="Arial" charset="0"/>
              </a:rPr>
              <a:t>EcoSystem Development</a:t>
            </a:r>
            <a:endParaRPr lang="en-US" altLang="en-US" sz="1200" i="1" smtClean="0">
              <a:solidFill>
                <a:srgbClr val="1E3AF8"/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-1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-1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-1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-1" charset="0"/>
          <a:ea typeface="MS PGothic" pitchFamily="34" charset="-128"/>
          <a:cs typeface="MS PGothic" pitchFamily="34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-1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-1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-1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-1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MS PGothic" pitchFamily="34" charset="-128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MS PGothic" pitchFamily="34" charset="-128"/>
          <a:cs typeface="MS PGothic" pitchFamily="34" charset="-128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ＭＳ Ｐゴシック" pitchFamily="-1" charset="-128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ＭＳ Ｐゴシック" pitchFamily="-1" charset="-128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ＭＳ Ｐゴシック" pitchFamily="-1" charset="-128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bm.biz/BdXDbq" TargetMode="External"/><Relationship Id="rId3" Type="http://schemas.openxmlformats.org/officeDocument/2006/relationships/hyperlink" Target="https://www.youtube.com/playlist?list=PLh9e82xViX4bF5LlsYUcyu26YG7GM7i3S" TargetMode="External"/><Relationship Id="rId7" Type="http://schemas.openxmlformats.org/officeDocument/2006/relationships/hyperlink" Target="https://ibm.biz/BdXDbD" TargetMode="External"/><Relationship Id="rId2" Type="http://schemas.openxmlformats.org/officeDocument/2006/relationships/hyperlink" Target="https://twitter.com/IBMBluemi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bm.biz/BdXR2y" TargetMode="External"/><Relationship Id="rId5" Type="http://schemas.openxmlformats.org/officeDocument/2006/relationships/hyperlink" Target="https://ibm.biz/BdXR2Y" TargetMode="External"/><Relationship Id="rId10" Type="http://schemas.openxmlformats.org/officeDocument/2006/relationships/hyperlink" Target="https://ibm.biz/BdXDbP" TargetMode="External"/><Relationship Id="rId4" Type="http://schemas.openxmlformats.org/officeDocument/2006/relationships/hyperlink" Target="https://ibm.biz/BdXdW2" TargetMode="External"/><Relationship Id="rId9" Type="http://schemas.openxmlformats.org/officeDocument/2006/relationships/hyperlink" Target="https://ibm.biz/BdXDb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8.jpeg"/><Relationship Id="rId7" Type="http://schemas.openxmlformats.org/officeDocument/2006/relationships/image" Target="../media/image26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10" Type="http://schemas.openxmlformats.org/officeDocument/2006/relationships/image" Target="../media/image14.png"/><Relationship Id="rId4" Type="http://schemas.openxmlformats.org/officeDocument/2006/relationships/image" Target="../media/image39.jpeg"/><Relationship Id="rId9" Type="http://schemas.openxmlformats.org/officeDocument/2006/relationships/image" Target="../media/image27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-03.ibm.com/press/us/en/pressrelease/46810.ws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loudfoundry.org/dojo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gif"/><Relationship Id="rId3" Type="http://schemas.openxmlformats.org/officeDocument/2006/relationships/image" Target="../media/image51.png"/><Relationship Id="rId7" Type="http://schemas.openxmlformats.org/officeDocument/2006/relationships/image" Target="../media/image54.gif"/><Relationship Id="rId2" Type="http://schemas.openxmlformats.org/officeDocument/2006/relationships/hyperlink" Target="https://w3-connections.ibm.com/wikis/home?lang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w3-03.sso.ibm.com/marketing/mi/mihome.nsf/ContentDocs/_82B412C25FA5BEB700257DE0006F0517" TargetMode="External"/><Relationship Id="rId10" Type="http://schemas.openxmlformats.org/officeDocument/2006/relationships/image" Target="../media/image57.gif"/><Relationship Id="rId4" Type="http://schemas.openxmlformats.org/officeDocument/2006/relationships/hyperlink" Target="https://w3-03.sso.ibm.com/marketing/mi/compdlib.nsf/weball/5795EF089367D3C600257D5600024D1F" TargetMode="External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-11592" y="-13321"/>
            <a:ext cx="9167183" cy="6884641"/>
          </a:xfrm>
          <a:prstGeom prst="rect">
            <a:avLst/>
          </a:prstGeom>
          <a:gradFill>
            <a:gsLst>
              <a:gs pos="0">
                <a:srgbClr val="263845">
                  <a:alpha val="99000"/>
                </a:srgbClr>
              </a:gs>
              <a:gs pos="100000">
                <a:srgbClr val="374F5F">
                  <a:alpha val="83000"/>
                </a:srgbClr>
              </a:gs>
            </a:gsLst>
            <a:lin ang="19830082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defTabSz="410667">
              <a:defRPr sz="2400">
                <a:solidFill>
                  <a:srgbClr val="FFFFFF"/>
                </a:solidFill>
              </a:defRPr>
            </a:pPr>
            <a:endParaRPr sz="1700" kern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pic>
        <p:nvPicPr>
          <p:cNvPr id="112" name="image6.png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8230053" y="6396279"/>
            <a:ext cx="615731" cy="24189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2661760" y="2754686"/>
            <a:ext cx="8477144" cy="810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09" tIns="35709" rIns="35709" bIns="35709" anchor="ctr">
            <a:spAutoFit/>
          </a:bodyPr>
          <a:lstStyle/>
          <a:p>
            <a:pPr defTabSz="410667">
              <a:defRPr sz="1800"/>
            </a:pPr>
            <a:r>
              <a:rPr sz="4800" kern="0" dirty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800" b="1" kern="0" dirty="0">
                <a:solidFill>
                  <a:srgbClr val="FFFFFF"/>
                </a:solidFill>
                <a:sym typeface="Helvetica Neue"/>
              </a:rPr>
              <a:t> Bluemix</a:t>
            </a:r>
          </a:p>
        </p:txBody>
      </p:sp>
      <p:pic>
        <p:nvPicPr>
          <p:cNvPr id="114" name="image7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906" y="2516158"/>
            <a:ext cx="1644568" cy="1644569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2695192" y="3403318"/>
            <a:ext cx="8435932" cy="614634"/>
          </a:xfrm>
          <a:prstGeom prst="rect">
            <a:avLst/>
          </a:prstGeom>
        </p:spPr>
        <p:txBody>
          <a:bodyPr anchor="t"/>
          <a:lstStyle>
            <a:lvl1pPr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b="1" dirty="0">
                <a:solidFill>
                  <a:srgbClr val="00B0F0"/>
                </a:solidFill>
              </a:rPr>
              <a:t>The Digital Innovation Platform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026473" cy="60186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Pricing Models</a:t>
            </a:r>
            <a:endParaRPr lang="en-US" sz="4000" dirty="0"/>
          </a:p>
        </p:txBody>
      </p:sp>
      <p:pic>
        <p:nvPicPr>
          <p:cNvPr id="4" name="image13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458200" y="381000"/>
            <a:ext cx="404050" cy="401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74" name="Group 34"/>
          <p:cNvGraphicFramePr>
            <a:graphicFrameLocks noGrp="1"/>
          </p:cNvGraphicFramePr>
          <p:nvPr/>
        </p:nvGraphicFramePr>
        <p:xfrm>
          <a:off x="339728" y="1339853"/>
          <a:ext cx="8697913" cy="4513263"/>
        </p:xfrm>
        <a:graphic>
          <a:graphicData uri="http://schemas.openxmlformats.org/drawingml/2006/table">
            <a:tbl>
              <a:tblPr/>
              <a:tblGrid>
                <a:gridCol w="1617663"/>
                <a:gridCol w="1974850"/>
                <a:gridCol w="1871662"/>
                <a:gridCol w="1481138"/>
                <a:gridCol w="228600"/>
                <a:gridCol w="1524000"/>
              </a:tblGrid>
              <a:tr h="320029">
                <a:tc>
                  <a:txBody>
                    <a:bodyPr/>
                    <a:lstStyle>
                      <a:lvl1pPr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FREE TRIAL</a:t>
                      </a: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PAY AS YOU GO</a:t>
                      </a: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SUBSCRIPTION</a:t>
                      </a: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ELA</a:t>
                      </a: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SUPPORT</a:t>
                      </a: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4193234">
                <a:tc>
                  <a:txBody>
                    <a:bodyPr/>
                    <a:lstStyle>
                      <a:lvl1pPr marL="287338" indent="-287338"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30 day trial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No credit card required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Unlimited access to all services and Support (for now)</a:t>
                      </a: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87338" indent="-287338"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Flexible, cancel anytime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Consumption based price metrics (compute, data, mobile, security)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Competitive to market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No cannibalization to on-premise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Easy for customer to understand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Free tier available</a:t>
                      </a: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87338" indent="-287338"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6/12/36 months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Up to ~35% savings vs. Pay-As-You-Go plan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Minimum spend  $500/month (different in other currencies/ countries)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Flexible billing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Free tier available</a:t>
                      </a: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87338" indent="-287338"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Include in an ELA as PA SaaS Subscription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87338" indent="-287338"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287338" indent="-287338" defTabSz="912813" eaLnBrk="0" hangingPunct="0">
                        <a:spcBef>
                          <a:spcPts val="1688"/>
                        </a:spcBef>
                        <a:defRPr sz="1300">
                          <a:solidFill>
                            <a:srgbClr val="34639F"/>
                          </a:solidFill>
                          <a:latin typeface="HelvNeue Medium for IBM" charset="0"/>
                          <a:ea typeface="ＭＳ Ｐゴシック" panose="020B0600070205080204" pitchFamily="34" charset="-128"/>
                          <a:sym typeface="HelvNeue Medium for IBM" charset="0"/>
                        </a:defRPr>
                      </a:lvl1pPr>
                      <a:lvl2pPr marL="742950" indent="-28733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1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2pPr>
                      <a:lvl3pPr marL="11430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0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3pPr>
                      <a:lvl4pPr marL="1600200" indent="-230188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4pPr>
                      <a:lvl5pPr marL="2057400" indent="-228600" defTabSz="912813" eaLnBrk="0" hangingPunct="0">
                        <a:spcBef>
                          <a:spcPts val="425"/>
                        </a:spcBef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ts val="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20000"/>
                        <a:buFont typeface="HelvNeue Light for IBM" charset="0"/>
                        <a:defRPr sz="1000">
                          <a:solidFill>
                            <a:schemeClr val="tx1"/>
                          </a:solidFill>
                          <a:latin typeface="HelvNeue Light for IBM" charset="0"/>
                          <a:ea typeface="ＭＳ Ｐゴシック" panose="020B0600070205080204" pitchFamily="34" charset="-128"/>
                          <a:sym typeface="HelvNeue Light for IBM" charset="0"/>
                        </a:defRPr>
                      </a:lvl9pPr>
                    </a:lstStyle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Two support options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Community free Support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Paid support - 24x7 phone, email, chat 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Neue Medium for IBM" charset="0"/>
                          <a:ea typeface="ＭＳ Ｐゴシック" panose="020B0600070205080204" pitchFamily="34" charset="-128"/>
                          <a:sym typeface="Gill Sans" charset="0"/>
                        </a:rPr>
                        <a:t>10% of list, $200/month minimum (different in other currencies/ countries)</a:t>
                      </a:r>
                    </a:p>
                    <a:p>
                      <a:pPr marL="287338" marR="0" lvl="0" indent="-287338" algn="l" defTabSz="912813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Neue Medium for IBM" charset="0"/>
                        <a:ea typeface="ＭＳ Ｐゴシック" panose="020B0600070205080204" pitchFamily="34" charset="-128"/>
                        <a:sym typeface="Gill Sans" charset="0"/>
                      </a:endParaRPr>
                    </a:p>
                  </a:txBody>
                  <a:tcPr marL="91423" marR="9142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797" name="Slide Number Placeholder 3"/>
          <p:cNvSpPr txBox="1">
            <a:spLocks/>
          </p:cNvSpPr>
          <p:nvPr/>
        </p:nvSpPr>
        <p:spPr bwMode="auto">
          <a:xfrm>
            <a:off x="3" y="6673850"/>
            <a:ext cx="3667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2" rIns="91402" bIns="45702" anchor="ctr"/>
          <a:lstStyle>
            <a:lvl1pPr defTabSz="641350">
              <a:spcBef>
                <a:spcPts val="1688"/>
              </a:spcBef>
              <a:defRPr sz="1500">
                <a:solidFill>
                  <a:srgbClr val="34639F"/>
                </a:solidFill>
                <a:latin typeface="HelvNeue Medium for IBM" charset="0"/>
                <a:ea typeface="MS PGothic" panose="020B0600070205080204" pitchFamily="34" charset="-128"/>
                <a:sym typeface="HelvNeue Medium for IBM" charset="0"/>
              </a:defRPr>
            </a:lvl1pPr>
            <a:lvl2pPr marL="522288" indent="-201613" defTabSz="641350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3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2pPr>
            <a:lvl3pPr marL="803275" indent="-160338" defTabSz="641350">
              <a:spcBef>
                <a:spcPts val="425"/>
              </a:spcBef>
              <a:buClr>
                <a:srgbClr val="000000"/>
              </a:buClr>
              <a:buSzPct val="100000"/>
              <a:buFont typeface="HelvNeue Light for IBM" charset="0"/>
              <a:buChar char="•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3pPr>
            <a:lvl4pPr marL="1125538" indent="-161925" defTabSz="641350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4pPr>
            <a:lvl5pPr marL="1446213" indent="-160338" defTabSz="641350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5pPr>
            <a:lvl6pPr marL="1903413" indent="-160338" defTabSz="64135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6pPr>
            <a:lvl7pPr marL="2360613" indent="-160338" defTabSz="64135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7pPr>
            <a:lvl8pPr marL="2817813" indent="-160338" defTabSz="64135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8pPr>
            <a:lvl9pPr marL="3275013" indent="-160338" defTabSz="64135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7CC9A9-FA5C-4A41-A694-4A174B1A0FAB}" type="slidenum"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2798" name="Rectangle 2"/>
          <p:cNvSpPr>
            <a:spLocks noChangeArrowheads="1"/>
          </p:cNvSpPr>
          <p:nvPr/>
        </p:nvSpPr>
        <p:spPr bwMode="auto">
          <a:xfrm>
            <a:off x="339725" y="3429001"/>
            <a:ext cx="1604963" cy="46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2" tIns="45702" rIns="91402" bIns="45702">
            <a:spAutoFit/>
          </a:bodyPr>
          <a:lstStyle>
            <a:lvl1pPr defTabSz="642938">
              <a:spcBef>
                <a:spcPts val="1688"/>
              </a:spcBef>
              <a:defRPr sz="1500">
                <a:solidFill>
                  <a:srgbClr val="34639F"/>
                </a:solidFill>
                <a:latin typeface="HelvNeue Medium for IBM" charset="0"/>
                <a:ea typeface="MS PGothic" panose="020B0600070205080204" pitchFamily="34" charset="-128"/>
                <a:sym typeface="HelvNeue Medium for IBM" charset="0"/>
              </a:defRPr>
            </a:lvl1pPr>
            <a:lvl2pPr marL="522288" indent="-201613" defTabSz="642938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3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2pPr>
            <a:lvl3pPr marL="803275" indent="-160338" defTabSz="642938">
              <a:spcBef>
                <a:spcPts val="425"/>
              </a:spcBef>
              <a:buClr>
                <a:srgbClr val="000000"/>
              </a:buClr>
              <a:buSzPct val="100000"/>
              <a:buFont typeface="HelvNeue Light for IBM" charset="0"/>
              <a:buChar char="•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3pPr>
            <a:lvl4pPr marL="1125538" indent="-161925" defTabSz="642938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4pPr>
            <a:lvl5pPr marL="1446213" indent="-160338" defTabSz="642938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5pPr>
            <a:lvl6pPr marL="1903413" indent="-160338" defTabSz="642938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6pPr>
            <a:lvl7pPr marL="2360613" indent="-160338" defTabSz="642938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7pPr>
            <a:lvl8pPr marL="2817813" indent="-160338" defTabSz="642938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8pPr>
            <a:lvl9pPr marL="3275013" indent="-160338" defTabSz="642938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800" i="1" dirty="0">
                <a:solidFill>
                  <a:srgbClr val="000000"/>
                </a:solidFill>
                <a:latin typeface="Gill Sans" charset="0"/>
                <a:cs typeface="Arial" panose="020B0604020202020204" pitchFamily="34" charset="0"/>
                <a:sym typeface="Gill Sans" charset="0"/>
              </a:rPr>
              <a:t>Allow developer to create applications that consume 2GB of runtime and 20 services, 500 routes</a:t>
            </a:r>
          </a:p>
        </p:txBody>
      </p:sp>
      <p:sp>
        <p:nvSpPr>
          <p:cNvPr id="32799" name="Rectangle 6"/>
          <p:cNvSpPr txBox="1">
            <a:spLocks noChangeArrowheads="1"/>
          </p:cNvSpPr>
          <p:nvPr/>
        </p:nvSpPr>
        <p:spPr bwMode="auto">
          <a:xfrm>
            <a:off x="411164" y="447678"/>
            <a:ext cx="7000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67" tIns="32133" rIns="64267" bIns="32133"/>
          <a:lstStyle>
            <a:lvl1pPr defTabSz="642938">
              <a:spcBef>
                <a:spcPts val="1688"/>
              </a:spcBef>
              <a:defRPr sz="1500">
                <a:solidFill>
                  <a:srgbClr val="34639F"/>
                </a:solidFill>
                <a:latin typeface="HelvNeue Medium for IBM" charset="0"/>
                <a:ea typeface="MS PGothic" panose="020B0600070205080204" pitchFamily="34" charset="-128"/>
                <a:sym typeface="HelvNeue Medium for IBM" charset="0"/>
              </a:defRPr>
            </a:lvl1pPr>
            <a:lvl2pPr marL="522288" indent="-201613" defTabSz="642938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3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2pPr>
            <a:lvl3pPr marL="803275" indent="-160338" defTabSz="642938">
              <a:spcBef>
                <a:spcPts val="425"/>
              </a:spcBef>
              <a:buClr>
                <a:srgbClr val="000000"/>
              </a:buClr>
              <a:buSzPct val="100000"/>
              <a:buFont typeface="HelvNeue Light for IBM" charset="0"/>
              <a:buChar char="•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3pPr>
            <a:lvl4pPr marL="1125538" indent="-161925" defTabSz="642938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4pPr>
            <a:lvl5pPr marL="1446213" indent="-160338" defTabSz="642938">
              <a:spcBef>
                <a:spcPts val="425"/>
              </a:spcBef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5pPr>
            <a:lvl6pPr marL="1903413" indent="-160338" defTabSz="642938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6pPr>
            <a:lvl7pPr marL="2360613" indent="-160338" defTabSz="642938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7pPr>
            <a:lvl8pPr marL="2817813" indent="-160338" defTabSz="642938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8pPr>
            <a:lvl9pPr marL="3275013" indent="-160338" defTabSz="642938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HelvNeue Light for IBM" charset="0"/>
              <a:buChar char="-"/>
              <a:defRPr sz="1100">
                <a:solidFill>
                  <a:schemeClr val="tx1"/>
                </a:solidFill>
                <a:latin typeface="HelvNeue Light for IBM" charset="0"/>
                <a:ea typeface="MS PGothic" panose="020B0600070205080204" pitchFamily="34" charset="-128"/>
                <a:sym typeface="HelvNeue Light for IBM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500" dirty="0">
                <a:solidFill>
                  <a:srgbClr val="656565"/>
                </a:solidFill>
                <a:cs typeface="Arial" panose="020B0604020202020204" pitchFamily="34" charset="0"/>
                <a:sym typeface="HelvNeue Bold for IBM" charset="0"/>
              </a:rPr>
              <a:t>Business Model and Pricing 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8575"/>
            <a:ext cx="7804150" cy="10604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800" dirty="0" err="1" smtClean="0">
                <a:solidFill>
                  <a:sysClr val="windowText" lastClr="000000"/>
                </a:solidFill>
              </a:rPr>
              <a:t>Bluemix</a:t>
            </a:r>
            <a:r>
              <a:rPr lang="en-US" sz="2800" dirty="0" smtClean="0">
                <a:solidFill>
                  <a:sysClr val="windowText" lastClr="000000"/>
                </a:solidFill>
              </a:rPr>
              <a:t> Public Pricing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91" y="1268413"/>
            <a:ext cx="7805737" cy="504031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b="1" dirty="0" err="1" smtClean="0">
                <a:solidFill>
                  <a:sysClr val="windowText" lastClr="000000"/>
                </a:solidFill>
              </a:rPr>
              <a:t>Bluemix</a:t>
            </a:r>
            <a:r>
              <a:rPr lang="en-US" sz="1700" b="1" dirty="0" smtClean="0">
                <a:solidFill>
                  <a:sysClr val="windowText" lastClr="000000"/>
                </a:solidFill>
              </a:rPr>
              <a:t> Public </a:t>
            </a:r>
            <a:r>
              <a:rPr lang="en-US" sz="1700" dirty="0" smtClean="0">
                <a:solidFill>
                  <a:sysClr val="windowText" lastClr="000000"/>
                </a:solidFill>
              </a:rPr>
              <a:t>is based on monthly usage of the run times and services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b="1" dirty="0" smtClean="0">
                <a:solidFill>
                  <a:sysClr val="windowText" lastClr="000000"/>
                </a:solidFill>
              </a:rPr>
              <a:t>Run Times: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dirty="0" smtClean="0">
                <a:solidFill>
                  <a:sysClr val="windowText" lastClr="000000"/>
                </a:solidFill>
              </a:rPr>
              <a:t>You </a:t>
            </a:r>
            <a:r>
              <a:rPr lang="en-US" sz="1700" dirty="0">
                <a:solidFill>
                  <a:sysClr val="windowText" lastClr="000000"/>
                </a:solidFill>
              </a:rPr>
              <a:t>are charged for the time that your apps run and the memory that is used, calculated as GB-hours</a:t>
            </a:r>
            <a:r>
              <a:rPr lang="en-US" sz="1700" dirty="0" smtClean="0">
                <a:solidFill>
                  <a:sysClr val="windowText" lastClr="000000"/>
                </a:solidFill>
              </a:rPr>
              <a:t>.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dirty="0" smtClean="0">
                <a:solidFill>
                  <a:sysClr val="windowText" lastClr="000000"/>
                </a:solidFill>
              </a:rPr>
              <a:t>Many run-times have a free level and you are not charged until you exceed that.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b="1" dirty="0" smtClean="0">
                <a:solidFill>
                  <a:sysClr val="windowText" lastClr="000000"/>
                </a:solidFill>
              </a:rPr>
              <a:t>Services: 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dirty="0" smtClean="0">
                <a:solidFill>
                  <a:sysClr val="windowText" lastClr="000000"/>
                </a:solidFill>
              </a:rPr>
              <a:t>Some </a:t>
            </a:r>
            <a:r>
              <a:rPr lang="en-US" sz="1700" dirty="0">
                <a:solidFill>
                  <a:sysClr val="windowText" lastClr="000000"/>
                </a:solidFill>
              </a:rPr>
              <a:t>of these features charge a fixed monthly plan price, and others charge for metered use. </a:t>
            </a:r>
            <a:endParaRPr lang="en-US" sz="1700" dirty="0" smtClean="0">
              <a:solidFill>
                <a:sysClr val="windowText" lastClr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dirty="0" smtClean="0">
                <a:solidFill>
                  <a:sysClr val="windowText" lastClr="000000"/>
                </a:solidFill>
              </a:rPr>
              <a:t>For </a:t>
            </a:r>
            <a:r>
              <a:rPr lang="en-US" sz="1700" dirty="0">
                <a:solidFill>
                  <a:sysClr val="windowText" lastClr="000000"/>
                </a:solidFill>
              </a:rPr>
              <a:t>monthly plans, you pay a flat rate per month, for a specified amount of usage. </a:t>
            </a:r>
            <a:endParaRPr lang="en-US" sz="1700" dirty="0" smtClean="0">
              <a:solidFill>
                <a:sysClr val="windowText" lastClr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dirty="0" smtClean="0">
                <a:solidFill>
                  <a:sysClr val="windowText" lastClr="000000"/>
                </a:solidFill>
              </a:rPr>
              <a:t>For </a:t>
            </a:r>
            <a:r>
              <a:rPr lang="en-US" sz="1700" dirty="0">
                <a:solidFill>
                  <a:sysClr val="windowText" lastClr="000000"/>
                </a:solidFill>
              </a:rPr>
              <a:t>metered services, you pay based on your monthly consumption of the service. </a:t>
            </a: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endParaRPr lang="en-US" sz="1700" dirty="0" smtClean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b="1" dirty="0" err="1" smtClean="0">
                <a:solidFill>
                  <a:sysClr val="windowText" lastClr="000000"/>
                </a:solidFill>
              </a:rPr>
              <a:t>Bluemix</a:t>
            </a:r>
            <a:r>
              <a:rPr lang="en-US" sz="1700" b="1" dirty="0" smtClean="0">
                <a:solidFill>
                  <a:sysClr val="windowText" lastClr="000000"/>
                </a:solidFill>
              </a:rPr>
              <a:t> Public Subscription Fees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dirty="0" smtClean="0">
                <a:solidFill>
                  <a:sysClr val="windowText" lastClr="000000"/>
                </a:solidFill>
              </a:rPr>
              <a:t>Provides discounts based on level of monthly commitment and length of term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dirty="0" smtClean="0">
                <a:solidFill>
                  <a:sysClr val="windowText" lastClr="000000"/>
                </a:solidFill>
              </a:rPr>
              <a:t>Essentially gives client $X </a:t>
            </a:r>
            <a:r>
              <a:rPr lang="en-US" sz="1700" dirty="0" err="1" smtClean="0">
                <a:solidFill>
                  <a:sysClr val="windowText" lastClr="000000"/>
                </a:solidFill>
              </a:rPr>
              <a:t>Bluemix</a:t>
            </a:r>
            <a:r>
              <a:rPr lang="en-US" sz="1700" dirty="0" smtClean="0">
                <a:solidFill>
                  <a:sysClr val="windowText" lastClr="000000"/>
                </a:solidFill>
              </a:rPr>
              <a:t> usage for $X minus Discount Payment.  Ex: you get $1000 usage and pay $750 for a 12 month term</a:t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dirty="0" smtClean="0">
                <a:solidFill>
                  <a:sysClr val="windowText" lastClr="000000"/>
                </a:solidFill>
              </a:rPr>
              <a:t/>
            </a:r>
            <a:br>
              <a:rPr lang="en-US" sz="1700" dirty="0" smtClean="0">
                <a:solidFill>
                  <a:sysClr val="windowText" lastClr="000000"/>
                </a:solidFill>
              </a:rPr>
            </a:br>
            <a:r>
              <a:rPr lang="en-US" sz="1700" b="1" dirty="0" err="1" smtClean="0">
                <a:solidFill>
                  <a:sysClr val="windowText" lastClr="000000"/>
                </a:solidFill>
              </a:rPr>
              <a:t>Bluemix</a:t>
            </a:r>
            <a:r>
              <a:rPr lang="en-US" sz="1700" b="1" dirty="0" smtClean="0">
                <a:solidFill>
                  <a:sysClr val="windowText" lastClr="000000"/>
                </a:solidFill>
              </a:rPr>
              <a:t> Public Support Fees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dirty="0" smtClean="0">
                <a:solidFill>
                  <a:sysClr val="windowText" lastClr="000000"/>
                </a:solidFill>
              </a:rPr>
              <a:t>10% (or $200 whichever is greater) of monthly usage fees based on the $</a:t>
            </a:r>
            <a:r>
              <a:rPr lang="en-US" sz="1700" dirty="0" err="1" smtClean="0">
                <a:solidFill>
                  <a:sysClr val="windowText" lastClr="000000"/>
                </a:solidFill>
              </a:rPr>
              <a:t>Bluemix</a:t>
            </a:r>
            <a:r>
              <a:rPr lang="en-US" sz="1700" dirty="0" smtClean="0">
                <a:solidFill>
                  <a:sysClr val="windowText" lastClr="000000"/>
                </a:solidFill>
              </a:rPr>
              <a:t> Usage, not discounted amount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sz="1400" dirty="0" smtClean="0">
              <a:solidFill>
                <a:sysClr val="windowText" lastClr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4249738"/>
            <a:ext cx="3614738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38"/>
          <p:cNvSpPr>
            <a:spLocks noGrp="1"/>
          </p:cNvSpPr>
          <p:nvPr>
            <p:ph type="sldNum" sz="quarter" idx="4294967295"/>
          </p:nvPr>
        </p:nvSpPr>
        <p:spPr>
          <a:xfrm>
            <a:off x="117759" y="6554219"/>
            <a:ext cx="167807" cy="169665"/>
          </a:xfrm>
          <a:prstGeom prst="rect">
            <a:avLst/>
          </a:prstGeom>
        </p:spPr>
        <p:txBody>
          <a:bodyPr wrap="none" lIns="0" tIns="0" rIns="0" bIns="0"/>
          <a:lstStyle>
            <a:lvl1pPr algn="ctr" defTabSz="410688">
              <a:defRPr sz="11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/>
            <a:r>
              <a:rPr lang="en-US" dirty="0" smtClean="0"/>
              <a:t>19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xfrm>
            <a:off x="689372" y="3"/>
            <a:ext cx="7561660" cy="8173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 b="0"/>
            </a:pPr>
            <a:r>
              <a:rPr lang="en-US" sz="2700" b="1" dirty="0" smtClean="0"/>
              <a:t>RESOURCES - </a:t>
            </a:r>
            <a:r>
              <a:rPr sz="2700" b="1" dirty="0" smtClean="0"/>
              <a:t>Where </a:t>
            </a:r>
            <a:r>
              <a:rPr sz="2700" b="1" dirty="0"/>
              <a:t>to Find More</a:t>
            </a:r>
          </a:p>
        </p:txBody>
      </p:sp>
      <p:sp>
        <p:nvSpPr>
          <p:cNvPr id="681" name="Shape 681"/>
          <p:cNvSpPr>
            <a:spLocks noGrp="1"/>
          </p:cNvSpPr>
          <p:nvPr>
            <p:ph type="body" idx="1"/>
          </p:nvPr>
        </p:nvSpPr>
        <p:spPr>
          <a:xfrm>
            <a:off x="689371" y="985837"/>
            <a:ext cx="7454504" cy="540246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42816">
              <a:spcBef>
                <a:spcPts val="211"/>
              </a:spcBef>
              <a:buClr>
                <a:srgbClr val="000000"/>
              </a:buClr>
              <a:buNone/>
              <a:defRPr sz="1800"/>
            </a:pPr>
            <a:r>
              <a:rPr lang="en-US" dirty="0" smtClean="0"/>
              <a:t>Monthly </a:t>
            </a:r>
            <a:r>
              <a:rPr lang="en-US" dirty="0" err="1" smtClean="0"/>
              <a:t>Bluemix</a:t>
            </a:r>
            <a:r>
              <a:rPr lang="en-US" dirty="0" smtClean="0"/>
              <a:t> Product Updates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http://ibm.co/1FgkoSX</a:t>
            </a:r>
          </a:p>
          <a:p>
            <a:pPr defTabSz="642816">
              <a:spcBef>
                <a:spcPts val="211"/>
              </a:spcBef>
              <a:buClr>
                <a:srgbClr val="000000"/>
              </a:buClr>
              <a:buNone/>
              <a:defRPr sz="1800"/>
            </a:pP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Follow 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Bluemix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  <a:hlinkClick r:id="rId2"/>
              </a:rPr>
              <a:t>Twitter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 +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  <a:hlinkClick r:id="rId3"/>
              </a:rPr>
              <a:t>YouTube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defTabSz="642816">
              <a:spcBef>
                <a:spcPts val="141"/>
              </a:spcBef>
              <a:buClr>
                <a:srgbClr val="000000"/>
              </a:buClr>
              <a:buNone/>
              <a:defRPr sz="1800"/>
            </a:pPr>
            <a:endParaRPr sz="1500" b="1" i="1" dirty="0">
              <a:latin typeface="Arial"/>
              <a:ea typeface="Arial"/>
              <a:cs typeface="Arial"/>
              <a:sym typeface="Arial"/>
            </a:endParaRPr>
          </a:p>
          <a:p>
            <a:pPr marL="102527" indent="-102527" defTabSz="642816">
              <a:spcBef>
                <a:spcPts val="141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1500" dirty="0" err="1">
                <a:latin typeface="Arial"/>
                <a:ea typeface="Arial"/>
                <a:cs typeface="Arial"/>
                <a:sym typeface="Arial"/>
              </a:rPr>
              <a:t>Bluemix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 Sales Wiki - 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4"/>
              </a:rPr>
              <a:t>https://</a:t>
            </a:r>
            <a:r>
              <a:rPr sz="1500" dirty="0" smtClean="0">
                <a:latin typeface="Arial"/>
                <a:ea typeface="Arial"/>
                <a:cs typeface="Arial"/>
                <a:sym typeface="Arial"/>
                <a:hlinkClick r:id="rId4"/>
              </a:rPr>
              <a:t>ibm.biz/BdXdW2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207147" indent="-207147" defTabSz="642816">
              <a:spcBef>
                <a:spcPts val="141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02527" indent="-102527" defTabSz="642816">
              <a:spcBef>
                <a:spcPts val="141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lang="en-US" sz="1500" dirty="0" smtClean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500" dirty="0" err="1" smtClean="0">
                <a:latin typeface="Arial"/>
                <a:ea typeface="Arial"/>
                <a:cs typeface="Arial"/>
                <a:sym typeface="Arial"/>
              </a:rPr>
              <a:t>Bluemix</a:t>
            </a:r>
            <a:r>
              <a:rPr sz="15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External Presentation - 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5"/>
              </a:rPr>
              <a:t>https://</a:t>
            </a:r>
            <a:r>
              <a:rPr sz="1500" dirty="0" err="1">
                <a:latin typeface="Arial"/>
                <a:ea typeface="Arial"/>
                <a:cs typeface="Arial"/>
                <a:sym typeface="Arial"/>
                <a:hlinkClick r:id="rId5"/>
              </a:rPr>
              <a:t>ibm.biz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5"/>
              </a:rPr>
              <a:t>/BdXR2Y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207147" indent="-207147" defTabSz="642816">
              <a:spcBef>
                <a:spcPts val="141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02527" indent="-102527" defTabSz="642816">
              <a:spcBef>
                <a:spcPts val="141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lang="en-US" sz="1500" dirty="0" smtClean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sz="1500" dirty="0" err="1" smtClean="0">
                <a:latin typeface="Arial"/>
                <a:ea typeface="Arial"/>
                <a:cs typeface="Arial"/>
                <a:sym typeface="Arial"/>
              </a:rPr>
              <a:t>Bluemix</a:t>
            </a:r>
            <a:r>
              <a:rPr sz="15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500" dirty="0" err="1">
                <a:latin typeface="Arial"/>
                <a:ea typeface="Arial"/>
                <a:cs typeface="Arial"/>
                <a:sym typeface="Arial"/>
              </a:rPr>
              <a:t>Hackaton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 Details - </a:t>
            </a:r>
            <a:r>
              <a:rPr sz="1300" dirty="0">
                <a:latin typeface="Arial"/>
                <a:ea typeface="Arial"/>
                <a:cs typeface="Arial"/>
                <a:sym typeface="Arial"/>
                <a:hlinkClick r:id="rId6"/>
              </a:rPr>
              <a:t>https://</a:t>
            </a:r>
            <a:r>
              <a:rPr sz="1300" dirty="0" err="1">
                <a:latin typeface="Arial"/>
                <a:ea typeface="Arial"/>
                <a:cs typeface="Arial"/>
                <a:sym typeface="Arial"/>
                <a:hlinkClick r:id="rId6"/>
              </a:rPr>
              <a:t>ibm.biz</a:t>
            </a:r>
            <a:r>
              <a:rPr sz="1300" dirty="0">
                <a:latin typeface="Arial"/>
                <a:ea typeface="Arial"/>
                <a:cs typeface="Arial"/>
                <a:sym typeface="Arial"/>
                <a:hlinkClick r:id="rId6"/>
              </a:rPr>
              <a:t>/BdXR2y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defTabSz="642816">
              <a:spcBef>
                <a:spcPts val="211"/>
              </a:spcBef>
              <a:buClr>
                <a:srgbClr val="000000"/>
              </a:buClr>
              <a:buFont typeface="Wingdings"/>
              <a:defRPr sz="1800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41056" indent="-241056" defTabSz="685635">
              <a:lnSpc>
                <a:spcPct val="90000"/>
              </a:lnSpc>
              <a:spcBef>
                <a:spcPts val="141"/>
              </a:spcBef>
              <a:buClr>
                <a:srgbClr val="000000"/>
              </a:buClr>
              <a:buSzPct val="100000"/>
              <a:defRPr sz="1800"/>
            </a:pPr>
            <a:r>
              <a:rPr sz="1500" dirty="0">
                <a:latin typeface="Arial"/>
                <a:ea typeface="Arial"/>
                <a:cs typeface="Arial"/>
                <a:sym typeface="Arial"/>
              </a:rPr>
              <a:t>Competitive landscape  &gt;&gt;&gt; 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7"/>
              </a:rPr>
              <a:t>https://</a:t>
            </a:r>
            <a:r>
              <a:rPr sz="1500" dirty="0" err="1">
                <a:latin typeface="Arial"/>
                <a:ea typeface="Arial"/>
                <a:cs typeface="Arial"/>
                <a:sym typeface="Arial"/>
                <a:hlinkClick r:id="rId7"/>
              </a:rPr>
              <a:t>ibm.biz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7"/>
              </a:rPr>
              <a:t>/</a:t>
            </a:r>
            <a:r>
              <a:rPr sz="1500" dirty="0" err="1">
                <a:latin typeface="Arial"/>
                <a:ea typeface="Arial"/>
                <a:cs typeface="Arial"/>
                <a:sym typeface="Arial"/>
                <a:hlinkClick r:id="rId7"/>
              </a:rPr>
              <a:t>BdXDbD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70321" indent="-170321" defTabSz="685635">
              <a:lnSpc>
                <a:spcPct val="90000"/>
              </a:lnSpc>
              <a:spcBef>
                <a:spcPts val="211"/>
              </a:spcBef>
              <a:buClr>
                <a:srgbClr val="000000"/>
              </a:buClr>
              <a:buSzPct val="100000"/>
              <a:buFont typeface="Wingdings"/>
              <a:buChar char="▪"/>
              <a:defRPr sz="1800"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241056" indent="-241056" defTabSz="685635">
              <a:lnSpc>
                <a:spcPct val="90000"/>
              </a:lnSpc>
              <a:spcBef>
                <a:spcPts val="141"/>
              </a:spcBef>
              <a:buClr>
                <a:srgbClr val="000000"/>
              </a:buClr>
              <a:buSzPct val="100000"/>
              <a:defRPr sz="1800"/>
            </a:pPr>
            <a:r>
              <a:rPr sz="1500" dirty="0">
                <a:latin typeface="Arial"/>
                <a:ea typeface="Arial"/>
                <a:cs typeface="Arial"/>
                <a:sym typeface="Arial"/>
              </a:rPr>
              <a:t>Customer references presentation &gt;&gt;&gt; 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8"/>
              </a:rPr>
              <a:t>https://</a:t>
            </a:r>
            <a:r>
              <a:rPr sz="1500" dirty="0" err="1">
                <a:latin typeface="Arial"/>
                <a:ea typeface="Arial"/>
                <a:cs typeface="Arial"/>
                <a:sym typeface="Arial"/>
                <a:hlinkClick r:id="rId8"/>
              </a:rPr>
              <a:t>ibm.biz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8"/>
              </a:rPr>
              <a:t>/</a:t>
            </a:r>
            <a:r>
              <a:rPr sz="1500" dirty="0" err="1">
                <a:latin typeface="Arial"/>
                <a:ea typeface="Arial"/>
                <a:cs typeface="Arial"/>
                <a:sym typeface="Arial"/>
                <a:hlinkClick r:id="rId8"/>
              </a:rPr>
              <a:t>BdXDbq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08386" indent="-108386" defTabSz="685635">
              <a:lnSpc>
                <a:spcPct val="90000"/>
              </a:lnSpc>
              <a:spcBef>
                <a:spcPts val="211"/>
              </a:spcBef>
              <a:buClr>
                <a:srgbClr val="000000"/>
              </a:buClr>
              <a:buSzPct val="100000"/>
              <a:buFont typeface="Wingdings"/>
              <a:buChar char="▪"/>
              <a:defRPr sz="1800"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241056" indent="-241056" defTabSz="685635">
              <a:lnSpc>
                <a:spcPct val="90000"/>
              </a:lnSpc>
              <a:spcBef>
                <a:spcPts val="141"/>
              </a:spcBef>
              <a:buClr>
                <a:srgbClr val="000000"/>
              </a:buClr>
              <a:buSzPct val="100000"/>
              <a:defRPr sz="1800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1500" dirty="0" smtClean="0">
                <a:latin typeface="Arial"/>
                <a:ea typeface="Arial"/>
                <a:cs typeface="Arial"/>
                <a:sym typeface="Arial"/>
              </a:rPr>
              <a:t>BM </a:t>
            </a:r>
            <a:r>
              <a:rPr sz="1500" dirty="0" err="1">
                <a:latin typeface="Arial"/>
                <a:ea typeface="Arial"/>
                <a:cs typeface="Arial"/>
                <a:sym typeface="Arial"/>
              </a:rPr>
              <a:t>Bluemix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 — Platform-as-a-Service Vendor Profile IDC  &gt;&gt;&gt; 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9"/>
              </a:rPr>
              <a:t>https://</a:t>
            </a:r>
            <a:r>
              <a:rPr sz="1500" dirty="0" err="1">
                <a:latin typeface="Arial"/>
                <a:ea typeface="Arial"/>
                <a:cs typeface="Arial"/>
                <a:sym typeface="Arial"/>
                <a:hlinkClick r:id="rId9"/>
              </a:rPr>
              <a:t>ibm.biz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9"/>
              </a:rPr>
              <a:t>/</a:t>
            </a:r>
            <a:r>
              <a:rPr sz="1500" dirty="0" err="1">
                <a:latin typeface="Arial"/>
                <a:ea typeface="Arial"/>
                <a:cs typeface="Arial"/>
                <a:sym typeface="Arial"/>
                <a:hlinkClick r:id="rId9"/>
              </a:rPr>
              <a:t>BdXDbF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70321" indent="-170321" defTabSz="685635">
              <a:lnSpc>
                <a:spcPct val="90000"/>
              </a:lnSpc>
              <a:spcBef>
                <a:spcPts val="211"/>
              </a:spcBef>
              <a:buClr>
                <a:srgbClr val="000000"/>
              </a:buClr>
              <a:buSzPct val="100000"/>
              <a:buFont typeface="Wingdings"/>
              <a:buChar char="▪"/>
              <a:defRPr sz="1800"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241056" indent="-241056" defTabSz="685635">
              <a:lnSpc>
                <a:spcPct val="90000"/>
              </a:lnSpc>
              <a:spcBef>
                <a:spcPts val="141"/>
              </a:spcBef>
              <a:buClr>
                <a:srgbClr val="000000"/>
              </a:buClr>
              <a:buSzPct val="100000"/>
              <a:defRPr sz="1800"/>
            </a:pPr>
            <a:r>
              <a:rPr sz="1500" dirty="0">
                <a:latin typeface="Arial"/>
                <a:ea typeface="Arial"/>
                <a:cs typeface="Arial"/>
                <a:sym typeface="Arial"/>
              </a:rPr>
              <a:t>Gartner </a:t>
            </a:r>
            <a:r>
              <a:rPr sz="1500" dirty="0" smtClean="0">
                <a:latin typeface="Arial"/>
                <a:ea typeface="Arial"/>
                <a:cs typeface="Arial"/>
                <a:sym typeface="Arial"/>
              </a:rPr>
              <a:t>Magi</a:t>
            </a:r>
            <a:r>
              <a:rPr lang="en-US" sz="1500" dirty="0" smtClean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sz="15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Quadrant &gt;&gt;&gt; </a:t>
            </a:r>
            <a:r>
              <a:rPr sz="1500" dirty="0">
                <a:latin typeface="Arial"/>
                <a:ea typeface="Arial"/>
                <a:cs typeface="Arial"/>
                <a:sym typeface="Arial"/>
                <a:hlinkClick r:id="rId10"/>
              </a:rPr>
              <a:t>https://ibm.biz/BdXDbP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70321" indent="-170321" defTabSz="685635">
              <a:lnSpc>
                <a:spcPct val="90000"/>
              </a:lnSpc>
              <a:spcBef>
                <a:spcPts val="211"/>
              </a:spcBef>
              <a:buClr>
                <a:srgbClr val="000000"/>
              </a:buClr>
              <a:buSzPct val="100000"/>
              <a:buFont typeface="Wingdings"/>
              <a:buChar char="▪"/>
              <a:defRPr sz="1800"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4294967295"/>
          </p:nvPr>
        </p:nvSpPr>
        <p:spPr>
          <a:xfrm>
            <a:off x="117759" y="6554219"/>
            <a:ext cx="167807" cy="169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100"/>
              <a:pPr lvl="0">
                <a:defRPr sz="1800"/>
              </a:pPr>
              <a:t>13</a:t>
            </a:fld>
            <a:endParaRPr sz="11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sldNum" sz="quarter" idx="4294967295"/>
          </p:nvPr>
        </p:nvSpPr>
        <p:spPr>
          <a:xfrm>
            <a:off x="182563" y="6537324"/>
            <a:ext cx="366714" cy="2081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96019">
              <a:defRPr sz="800"/>
            </a:lvl1pPr>
          </a:lstStyle>
          <a:p>
            <a:pPr>
              <a:defRPr sz="1800"/>
            </a:pPr>
            <a:fld id="{86CB4B4D-7CA3-9044-876B-883B54F8677D}" type="slidenum">
              <a:rPr sz="1300"/>
              <a:pPr>
                <a:defRPr sz="1800"/>
              </a:pPr>
              <a:t>14</a:t>
            </a:fld>
            <a:endParaRPr sz="1300" dirty="0"/>
          </a:p>
        </p:txBody>
      </p:sp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914399" y="535783"/>
            <a:ext cx="7162801" cy="378618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defRPr sz="36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 err="1"/>
              <a:t>Bluemix</a:t>
            </a:r>
            <a:r>
              <a:rPr dirty="0"/>
              <a:t> Return on </a:t>
            </a:r>
            <a:r>
              <a:rPr dirty="0" smtClean="0"/>
              <a:t>Investment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73" name="Shape 373"/>
          <p:cNvSpPr/>
          <p:nvPr/>
        </p:nvSpPr>
        <p:spPr>
          <a:xfrm>
            <a:off x="921129" y="908605"/>
            <a:ext cx="723227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spcBef>
                <a:spcPts val="2400"/>
              </a:spcBef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kern="0" dirty="0">
                <a:solidFill>
                  <a:sysClr val="windowText" lastClr="000000"/>
                </a:solidFill>
              </a:rPr>
              <a:t>Based on &gt;60 GBS IT pilots.</a:t>
            </a:r>
          </a:p>
        </p:txBody>
      </p:sp>
      <p:graphicFrame>
        <p:nvGraphicFramePr>
          <p:cNvPr id="374" name="Table 374"/>
          <p:cNvGraphicFramePr/>
          <p:nvPr/>
        </p:nvGraphicFramePr>
        <p:xfrm>
          <a:off x="389027" y="1191402"/>
          <a:ext cx="8478888" cy="5364163"/>
        </p:xfrm>
        <a:graphic>
          <a:graphicData uri="http://schemas.openxmlformats.org/drawingml/2006/table">
            <a:tbl>
              <a:tblPr firstRow="1" bandRow="1"/>
              <a:tblGrid>
                <a:gridCol w="2088340"/>
                <a:gridCol w="2113565"/>
                <a:gridCol w="2131643"/>
                <a:gridCol w="2145340"/>
              </a:tblGrid>
              <a:tr h="392113">
                <a:tc gridSpan="2"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 Activities</a:t>
                      </a:r>
                    </a:p>
                  </a:txBody>
                  <a:tcPr marL="88900" marR="88900" marT="88900" marB="88900" anchor="ctr" horzOverflow="overflow">
                    <a:lnL w="12700">
                      <a:miter lim="400000"/>
                    </a:lnL>
                    <a:lnR w="12700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43E68">
                        <a:alpha val="2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Traditional App Dev</a:t>
                      </a:r>
                    </a:p>
                  </a:txBody>
                  <a:tcPr marL="88900" marR="88900" marT="88900" marB="889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19A38C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Bluemix Advantage</a:t>
                      </a:r>
                    </a:p>
                  </a:txBody>
                  <a:tcPr marL="88900" marR="88900" marT="88900" marB="88900" anchor="ctr" horzOverflow="overflow">
                    <a:lnL w="76200">
                      <a:solidFill>
                        <a:srgbClr val="FFFFFF"/>
                      </a:solidFill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00A7CA">
                        <a:alpha val="44000"/>
                      </a:srgbClr>
                    </a:solidFill>
                  </a:tcPr>
                </a:tc>
              </a:tr>
              <a:tr h="298450">
                <a:tc rowSpan="4"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2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 Time to Value </a:t>
                      </a:r>
                    </a:p>
                  </a:txBody>
                  <a:tcPr marL="88900" marR="88900" marT="88900" marB="88900" anchor="ctr" horzOverflow="overflow">
                    <a:lnL w="12700">
                      <a:miter lim="400000"/>
                    </a:lnL>
                    <a:lnR w="3810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43E68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 Time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4 - 5 Weeks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1 - 2 Week Savings 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ts val="200"/>
                        </a:spcBef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Provisioning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ts val="200"/>
                        </a:spcBef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weeks - 3 Months 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spcBef>
                          <a:spcPts val="200"/>
                        </a:spcBef>
                        <a:defRPr sz="1800" b="0" i="0"/>
                      </a:pPr>
                      <a:r>
                        <a:rPr sz="1100" dirty="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Instant Provisioning 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Deployment Components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3 - 4 Weeks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2 - 3 Days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 Installation in Production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2 - 4 Weeks 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2 - 3 Days 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615950">
                <a:tc rowSpan="2"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2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Scalability</a:t>
                      </a:r>
                    </a:p>
                  </a:txBody>
                  <a:tcPr marL="88900" marR="88900" marT="88900" marB="88900" anchor="ctr" horzOverflow="overflow">
                    <a:lnL w="12700">
                      <a:miter lim="400000"/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43E68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Testing </a:t>
                      </a: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(environment + app. Deploy + testing)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4 - 5 Weeks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Instant Provisioning + 2 - 3 Days depoyment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469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Rollouts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additional provisioning </a:t>
                      </a:r>
                    </a:p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(4-6 Weeks) 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Instant Reprovisioning 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298450">
                <a:tc rowSpan="3"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2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Integrated Channels</a:t>
                      </a:r>
                    </a:p>
                  </a:txBody>
                  <a:tcPr marL="88900" marR="88900" marT="88900" marB="88900" anchor="ctr" horzOverflow="overflow">
                    <a:lnL w="12700">
                      <a:miter lim="400000"/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43E68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dependencies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new components / SW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Components available as Services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New Channels </a:t>
                      </a:r>
                      <a:endParaRPr sz="1100">
                        <a:latin typeface="Helvetica Light"/>
                        <a:ea typeface="Helvetica Light"/>
                        <a:cs typeface="Helvetica Light"/>
                        <a:sym typeface="Helvetica Light"/>
                      </a:endParaRPr>
                    </a:p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(Mobile, Portal, etc…)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new components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Build Services can be leveraged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Re-usability (business layer) for Integrating new channels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 - 50% Reuse 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60% - 70% Reuse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444500">
                <a:tc rowSpan="2"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2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Ecosystem for New Ideas (Harvest / Innovation) </a:t>
                      </a:r>
                    </a:p>
                  </a:txBody>
                  <a:tcPr marL="88900" marR="88900" marT="88900" marB="88900" anchor="ctr" horzOverflow="overflow">
                    <a:lnL w="12700">
                      <a:miter lim="400000"/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43E68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Ability to replicate environments with Data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6 - 8 Weeks 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1 - 2  Weeks for Both Provisioning (image restore) &amp; Rapid Application development (tweaking)   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POC / New functionalities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Consuming 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9F0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9900"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200" b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Externalize Broadcasts  </a:t>
                      </a:r>
                    </a:p>
                  </a:txBody>
                  <a:tcPr marL="88900" marR="88900" marT="88900" marB="88900" anchor="ctr" horzOverflow="overflow">
                    <a:lnL w="12700">
                      <a:miter lim="400000"/>
                    </a:lnL>
                    <a:lnR w="381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043E68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b="1" dirty="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Pushing Data to Services 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FFFFFF"/>
                      </a:solidFill>
                    </a:lnL>
                    <a:lnR w="1270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E3EAEE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dirty="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or Partner with Providers</a:t>
                      </a:r>
                    </a:p>
                  </a:txBody>
                  <a:tcPr marL="63500" marR="63500" marT="63500" marB="63500" anchor="ctr" horzOverflow="overflow">
                    <a:lnL w="127000">
                      <a:solidFill>
                        <a:srgbClr val="FFFFFF"/>
                      </a:solidFill>
                    </a:lnL>
                    <a:lnR w="762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D9F0EC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1800" b="0" i="0"/>
                      </a:pPr>
                      <a:r>
                        <a:rPr sz="1100" dirty="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Standard Push </a:t>
                      </a:r>
                      <a:r>
                        <a:rPr sz="1100" dirty="0" err="1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Notiifcation</a:t>
                      </a:r>
                      <a:r>
                        <a:rPr sz="1100" dirty="0">
                          <a:solidFill>
                            <a:srgbClr val="043E6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Service to push updates, etc…</a:t>
                      </a:r>
                    </a:p>
                  </a:txBody>
                  <a:tcPr marL="63500" marR="63500" marT="63500" marB="63500" anchor="ctr" horzOverflow="overflow">
                    <a:lnL w="76200">
                      <a:solidFill>
                        <a:srgbClr val="FFFFFF"/>
                      </a:solidFill>
                    </a:lnL>
                    <a:lnR w="12700">
                      <a:miter lim="400000"/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miter lim="400000"/>
                    </a:lnB>
                    <a:solidFill>
                      <a:srgbClr val="00A7CA">
                        <a:alpha val="24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75" name="image13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186310" y="683723"/>
            <a:ext cx="404050" cy="401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241101" y="151805"/>
            <a:ext cx="7372784" cy="1518047"/>
          </a:xfrm>
          <a:prstGeom prst="rect">
            <a:avLst/>
          </a:prstGeom>
        </p:spPr>
        <p:txBody>
          <a:bodyPr anchor="t"/>
          <a:lstStyle/>
          <a:p>
            <a:pPr lvl="0">
              <a:defRPr sz="1800" b="0"/>
            </a:pPr>
            <a:r>
              <a:rPr sz="2800" b="1" dirty="0"/>
              <a:t>So what is Bluemix?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4294967295"/>
          </p:nvPr>
        </p:nvSpPr>
        <p:spPr>
          <a:xfrm>
            <a:off x="98407" y="6567435"/>
            <a:ext cx="169737" cy="19645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fontScale="70000" lnSpcReduction="2000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pPr lvl="0">
                <a:defRPr>
                  <a:solidFill>
                    <a:srgbClr val="000000"/>
                  </a:solidFill>
                </a:defRPr>
              </a:pPr>
              <a:t>2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77142" y="778834"/>
            <a:ext cx="6014104" cy="656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1" tIns="35711" rIns="35711" bIns="35711" anchor="ctr">
            <a:spAutoFit/>
          </a:bodyPr>
          <a:lstStyle/>
          <a:p>
            <a:pPr defTabSz="321407">
              <a:spcBef>
                <a:spcPts val="1687"/>
              </a:spcBef>
              <a:defRPr sz="1800"/>
            </a:pPr>
            <a:r>
              <a:rPr sz="19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Bluemix is an </a:t>
            </a:r>
            <a:r>
              <a:rPr sz="1900" b="1" dirty="0">
                <a:sym typeface="Helvetica Neue"/>
              </a:rPr>
              <a:t>open-standards</a:t>
            </a:r>
            <a:r>
              <a:rPr sz="19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cloud-based </a:t>
            </a:r>
            <a:r>
              <a:rPr sz="1900" b="1" dirty="0">
                <a:sym typeface="Helvetica Neue"/>
              </a:rPr>
              <a:t>platform</a:t>
            </a:r>
            <a:r>
              <a:rPr sz="19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for </a:t>
            </a:r>
            <a:r>
              <a:rPr sz="1900" b="1" dirty="0">
                <a:sym typeface="Helvetica Neue"/>
              </a:rPr>
              <a:t>building</a:t>
            </a:r>
            <a:r>
              <a:rPr sz="19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1900" b="1" dirty="0">
                <a:sym typeface="Helvetica Neue"/>
              </a:rPr>
              <a:t>running, and managing applications.</a:t>
            </a:r>
          </a:p>
        </p:txBody>
      </p:sp>
      <p:grpSp>
        <p:nvGrpSpPr>
          <p:cNvPr id="2" name="Group 155"/>
          <p:cNvGrpSpPr/>
          <p:nvPr/>
        </p:nvGrpSpPr>
        <p:grpSpPr>
          <a:xfrm>
            <a:off x="6623909" y="3909758"/>
            <a:ext cx="1576882" cy="707875"/>
            <a:chOff x="0" y="0"/>
            <a:chExt cx="2242675" cy="1006753"/>
          </a:xfrm>
        </p:grpSpPr>
        <p:grpSp>
          <p:nvGrpSpPr>
            <p:cNvPr id="3" name="Group 133"/>
            <p:cNvGrpSpPr/>
            <p:nvPr/>
          </p:nvGrpSpPr>
          <p:grpSpPr>
            <a:xfrm>
              <a:off x="5154" y="0"/>
              <a:ext cx="561899" cy="497683"/>
              <a:chOff x="0" y="0"/>
              <a:chExt cx="561898" cy="497682"/>
            </a:xfrm>
          </p:grpSpPr>
          <p:pic>
            <p:nvPicPr>
              <p:cNvPr id="131" name="image8.png"/>
              <p:cNvPicPr/>
              <p:nvPr/>
            </p:nvPicPr>
            <p:blipFill>
              <a:blip r:embed="rId2" cstate="print">
                <a:extLst/>
              </a:blip>
              <a:stretch>
                <a:fillRect/>
              </a:stretch>
            </p:blipFill>
            <p:spPr>
              <a:xfrm>
                <a:off x="126668" y="94887"/>
                <a:ext cx="308562" cy="3079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2" name="image9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" y="0"/>
                <a:ext cx="561900" cy="4976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" name="Group 136"/>
            <p:cNvGrpSpPr/>
            <p:nvPr/>
          </p:nvGrpSpPr>
          <p:grpSpPr>
            <a:xfrm>
              <a:off x="561523" y="4438"/>
              <a:ext cx="561900" cy="497683"/>
              <a:chOff x="0" y="0"/>
              <a:chExt cx="561899" cy="497682"/>
            </a:xfrm>
          </p:grpSpPr>
          <p:pic>
            <p:nvPicPr>
              <p:cNvPr id="134" name="image10.png"/>
              <p:cNvPicPr/>
              <p:nvPr/>
            </p:nvPicPr>
            <p:blipFill>
              <a:blip r:embed="rId4" cstate="print">
                <a:extLst/>
              </a:blip>
              <a:stretch>
                <a:fillRect/>
              </a:stretch>
            </p:blipFill>
            <p:spPr>
              <a:xfrm>
                <a:off x="132604" y="90448"/>
                <a:ext cx="307883" cy="3079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image9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61900" cy="4976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" name="Group 139"/>
            <p:cNvGrpSpPr/>
            <p:nvPr/>
          </p:nvGrpSpPr>
          <p:grpSpPr>
            <a:xfrm>
              <a:off x="1117893" y="5474"/>
              <a:ext cx="561899" cy="497683"/>
              <a:chOff x="0" y="0"/>
              <a:chExt cx="561898" cy="497682"/>
            </a:xfrm>
          </p:grpSpPr>
          <p:pic>
            <p:nvPicPr>
              <p:cNvPr id="137" name="image11.png"/>
              <p:cNvPicPr/>
              <p:nvPr/>
            </p:nvPicPr>
            <p:blipFill>
              <a:blip r:embed="rId5" cstate="print">
                <a:extLst/>
              </a:blip>
              <a:stretch>
                <a:fillRect/>
              </a:stretch>
            </p:blipFill>
            <p:spPr>
              <a:xfrm>
                <a:off x="120820" y="86844"/>
                <a:ext cx="308561" cy="3079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image9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" y="0"/>
                <a:ext cx="561900" cy="4976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" name="Group 142"/>
            <p:cNvGrpSpPr/>
            <p:nvPr/>
          </p:nvGrpSpPr>
          <p:grpSpPr>
            <a:xfrm>
              <a:off x="0" y="509069"/>
              <a:ext cx="561899" cy="497684"/>
              <a:chOff x="0" y="0"/>
              <a:chExt cx="561898" cy="497683"/>
            </a:xfrm>
          </p:grpSpPr>
          <p:pic>
            <p:nvPicPr>
              <p:cNvPr id="140" name="image12.png"/>
              <p:cNvPicPr/>
              <p:nvPr/>
            </p:nvPicPr>
            <p:blipFill>
              <a:blip r:embed="rId6" cstate="print">
                <a:extLst/>
              </a:blip>
              <a:stretch>
                <a:fillRect/>
              </a:stretch>
            </p:blipFill>
            <p:spPr>
              <a:xfrm>
                <a:off x="127217" y="107786"/>
                <a:ext cx="308560" cy="3086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1" name="image9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" y="0"/>
                <a:ext cx="561900" cy="4976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7" name="Group 145"/>
            <p:cNvGrpSpPr/>
            <p:nvPr/>
          </p:nvGrpSpPr>
          <p:grpSpPr>
            <a:xfrm>
              <a:off x="556369" y="509069"/>
              <a:ext cx="561900" cy="497684"/>
              <a:chOff x="0" y="0"/>
              <a:chExt cx="561899" cy="497683"/>
            </a:xfrm>
          </p:grpSpPr>
          <p:pic>
            <p:nvPicPr>
              <p:cNvPr id="143" name="image13.png"/>
              <p:cNvPicPr/>
              <p:nvPr/>
            </p:nvPicPr>
            <p:blipFill>
              <a:blip r:embed="rId7" cstate="print">
                <a:extLst/>
              </a:blip>
              <a:stretch>
                <a:fillRect/>
              </a:stretch>
            </p:blipFill>
            <p:spPr>
              <a:xfrm>
                <a:off x="121076" y="92339"/>
                <a:ext cx="308158" cy="3079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image14.png"/>
              <p:cNvPicPr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61900" cy="4976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" name="Group 148"/>
            <p:cNvGrpSpPr/>
            <p:nvPr/>
          </p:nvGrpSpPr>
          <p:grpSpPr>
            <a:xfrm>
              <a:off x="1112738" y="509069"/>
              <a:ext cx="561900" cy="497684"/>
              <a:chOff x="0" y="0"/>
              <a:chExt cx="561899" cy="497683"/>
            </a:xfrm>
          </p:grpSpPr>
          <p:pic>
            <p:nvPicPr>
              <p:cNvPr id="146" name="image15.png"/>
              <p:cNvPicPr/>
              <p:nvPr/>
            </p:nvPicPr>
            <p:blipFill>
              <a:blip r:embed="rId9" cstate="print">
                <a:extLst/>
              </a:blip>
              <a:stretch>
                <a:fillRect/>
              </a:stretch>
            </p:blipFill>
            <p:spPr>
              <a:xfrm>
                <a:off x="128422" y="104003"/>
                <a:ext cx="274813" cy="2749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7" name="image9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61900" cy="4976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" name="Group 151"/>
            <p:cNvGrpSpPr/>
            <p:nvPr/>
          </p:nvGrpSpPr>
          <p:grpSpPr>
            <a:xfrm>
              <a:off x="1680776" y="509069"/>
              <a:ext cx="561900" cy="497684"/>
              <a:chOff x="0" y="0"/>
              <a:chExt cx="561899" cy="497683"/>
            </a:xfrm>
          </p:grpSpPr>
          <p:pic>
            <p:nvPicPr>
              <p:cNvPr id="149" name="image16.png"/>
              <p:cNvPicPr/>
              <p:nvPr/>
            </p:nvPicPr>
            <p:blipFill>
              <a:blip r:embed="rId10" cstate="print">
                <a:extLst/>
              </a:blip>
              <a:stretch>
                <a:fillRect/>
              </a:stretch>
            </p:blipFill>
            <p:spPr>
              <a:xfrm>
                <a:off x="120456" y="86414"/>
                <a:ext cx="308561" cy="3086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0" name="image9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61900" cy="4976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" name="Group 154"/>
            <p:cNvGrpSpPr/>
            <p:nvPr/>
          </p:nvGrpSpPr>
          <p:grpSpPr>
            <a:xfrm>
              <a:off x="1680776" y="-1"/>
              <a:ext cx="561900" cy="497684"/>
              <a:chOff x="0" y="0"/>
              <a:chExt cx="561899" cy="497683"/>
            </a:xfrm>
          </p:grpSpPr>
          <p:pic>
            <p:nvPicPr>
              <p:cNvPr id="152" name="image17.png"/>
              <p:cNvPicPr/>
              <p:nvPr/>
            </p:nvPicPr>
            <p:blipFill>
              <a:blip r:embed="rId11" cstate="print">
                <a:extLst/>
              </a:blip>
              <a:stretch>
                <a:fillRect/>
              </a:stretch>
            </p:blipFill>
            <p:spPr>
              <a:xfrm>
                <a:off x="111645" y="125292"/>
                <a:ext cx="309985" cy="2510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3" name="image14.png"/>
              <p:cNvPicPr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561900" cy="4976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56" name="Shape 156"/>
          <p:cNvSpPr/>
          <p:nvPr/>
        </p:nvSpPr>
        <p:spPr>
          <a:xfrm>
            <a:off x="303989" y="1604472"/>
            <a:ext cx="2473450" cy="1503743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Build your apps, your way</a:t>
            </a:r>
            <a:endParaRPr sz="1600" dirty="0">
              <a:solidFill>
                <a:srgbClr val="5592DA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Use the most prominent compute technologies to power your app: Cloud Foundry, </a:t>
            </a:r>
            <a:r>
              <a:rPr sz="14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Docker</a:t>
            </a: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14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OpenStack</a:t>
            </a: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</a:p>
        </p:txBody>
      </p:sp>
      <p:sp>
        <p:nvSpPr>
          <p:cNvPr id="157" name="Shape 157"/>
          <p:cNvSpPr/>
          <p:nvPr/>
        </p:nvSpPr>
        <p:spPr>
          <a:xfrm>
            <a:off x="308186" y="5005476"/>
            <a:ext cx="2456115" cy="1503743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Extend apps with services</a:t>
            </a:r>
            <a:endParaRPr sz="1600" dirty="0">
              <a:solidFill>
                <a:srgbClr val="5592DA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 catalog of IBM, third party, and open source services allow the developer to stitch an application together quickly.</a:t>
            </a:r>
          </a:p>
        </p:txBody>
      </p:sp>
      <p:sp>
        <p:nvSpPr>
          <p:cNvPr id="158" name="Shape 158"/>
          <p:cNvSpPr/>
          <p:nvPr/>
        </p:nvSpPr>
        <p:spPr>
          <a:xfrm>
            <a:off x="296979" y="3123823"/>
            <a:ext cx="2478523" cy="1749964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Scale more than just instances</a:t>
            </a:r>
            <a:endParaRPr sz="1600" dirty="0">
              <a:solidFill>
                <a:srgbClr val="5592DA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Development, monitoring, deployment, and logging tools allow the developer to run and manage the entire application.</a:t>
            </a:r>
          </a:p>
        </p:txBody>
      </p:sp>
      <p:sp>
        <p:nvSpPr>
          <p:cNvPr id="159" name="Shape 159"/>
          <p:cNvSpPr/>
          <p:nvPr/>
        </p:nvSpPr>
        <p:spPr>
          <a:xfrm>
            <a:off x="2902960" y="3368758"/>
            <a:ext cx="2593543" cy="1288299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Layered Security</a:t>
            </a:r>
            <a:endParaRPr sz="1600" dirty="0">
              <a:solidFill>
                <a:srgbClr val="5592DA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IBM secures the platform and infrastructure and provides you with the tools to secure your apps.</a:t>
            </a:r>
          </a:p>
        </p:txBody>
      </p:sp>
      <p:sp>
        <p:nvSpPr>
          <p:cNvPr id="160" name="Shape 160"/>
          <p:cNvSpPr/>
          <p:nvPr/>
        </p:nvSpPr>
        <p:spPr>
          <a:xfrm>
            <a:off x="2900440" y="1703103"/>
            <a:ext cx="2598589" cy="1534521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Deploy and manage hybrid apps seamlessly</a:t>
            </a:r>
            <a:endParaRPr sz="1600" dirty="0">
              <a:solidFill>
                <a:srgbClr val="5592DA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Get a seamless dev and management experience across a number of hybrid implementations options.</a:t>
            </a:r>
          </a:p>
        </p:txBody>
      </p:sp>
      <p:sp>
        <p:nvSpPr>
          <p:cNvPr id="161" name="Shape 161"/>
          <p:cNvSpPr/>
          <p:nvPr/>
        </p:nvSpPr>
        <p:spPr>
          <a:xfrm>
            <a:off x="2899300" y="4797526"/>
            <a:ext cx="2598590" cy="1719187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Flexible Pricing </a:t>
            </a:r>
            <a:endParaRPr sz="1600" dirty="0">
              <a:solidFill>
                <a:srgbClr val="5592DA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Try compute options and services for free and, when you’re ready, pay only for what you use. Pay as you go and subscription models offer choice and flexibility.</a:t>
            </a:r>
          </a:p>
        </p:txBody>
      </p:sp>
      <p:pic>
        <p:nvPicPr>
          <p:cNvPr id="162" name="image18.pn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950" y="2498266"/>
            <a:ext cx="2074890" cy="125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19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771" y="405022"/>
            <a:ext cx="1545251" cy="555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20.pn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6803" y="1764081"/>
            <a:ext cx="1669181" cy="599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21.png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6017" y="1044898"/>
            <a:ext cx="1790754" cy="64364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6616237" y="2441783"/>
            <a:ext cx="1545251" cy="2"/>
          </a:xfrm>
          <a:prstGeom prst="line">
            <a:avLst/>
          </a:prstGeom>
          <a:ln w="25400">
            <a:solidFill>
              <a:srgbClr val="4E5A60">
                <a:alpha val="22000"/>
              </a:srgbClr>
            </a:solidFill>
            <a:miter lim="400000"/>
          </a:ln>
        </p:spPr>
        <p:txBody>
          <a:bodyPr lIns="0" tIns="0" rIns="0" bIns="0"/>
          <a:lstStyle/>
          <a:p>
            <a:pPr defTabSz="321407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6588771" y="3796282"/>
            <a:ext cx="1545251" cy="1"/>
          </a:xfrm>
          <a:prstGeom prst="line">
            <a:avLst/>
          </a:prstGeom>
          <a:ln w="25400">
            <a:solidFill>
              <a:srgbClr val="4E5A60">
                <a:alpha val="22000"/>
              </a:srgbClr>
            </a:solidFill>
            <a:miter lim="400000"/>
          </a:ln>
        </p:spPr>
        <p:txBody>
          <a:bodyPr lIns="0" tIns="0" rIns="0" bIns="0"/>
          <a:lstStyle/>
          <a:p>
            <a:pPr defTabSz="321407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6639724" y="4755221"/>
            <a:ext cx="1545252" cy="1"/>
          </a:xfrm>
          <a:prstGeom prst="line">
            <a:avLst/>
          </a:prstGeom>
          <a:ln w="25400">
            <a:solidFill>
              <a:srgbClr val="4E5A60">
                <a:alpha val="22000"/>
              </a:srgbClr>
            </a:solidFill>
            <a:miter lim="400000"/>
          </a:ln>
        </p:spPr>
        <p:txBody>
          <a:bodyPr lIns="0" tIns="0" rIns="0" bIns="0"/>
          <a:lstStyle/>
          <a:p>
            <a:pPr defTabSz="321407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grpSp>
        <p:nvGrpSpPr>
          <p:cNvPr id="11" name="Group 171"/>
          <p:cNvGrpSpPr/>
          <p:nvPr/>
        </p:nvGrpSpPr>
        <p:grpSpPr>
          <a:xfrm>
            <a:off x="6445746" y="4896518"/>
            <a:ext cx="1933215" cy="1307487"/>
            <a:chOff x="0" y="-1"/>
            <a:chExt cx="2749460" cy="1859536"/>
          </a:xfrm>
        </p:grpSpPr>
        <p:pic>
          <p:nvPicPr>
            <p:cNvPr id="169" name="image22.png"/>
            <p:cNvPicPr/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-1"/>
              <a:ext cx="2721268" cy="1859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Shape 170"/>
            <p:cNvSpPr/>
            <p:nvPr/>
          </p:nvSpPr>
          <p:spPr>
            <a:xfrm>
              <a:off x="1898832" y="1505409"/>
              <a:ext cx="850628" cy="285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 defTabSz="407477">
                <a:lnSpc>
                  <a:spcPct val="80000"/>
                </a:lnSpc>
                <a:spcBef>
                  <a:spcPts val="2100"/>
                </a:spcBef>
                <a:defRPr sz="500" i="1">
                  <a:solidFill>
                    <a:srgbClr val="A6AAA9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 sz="400" dirty="0"/>
                <a:t>Coming Summer 2015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042988"/>
            <a:ext cx="9144000" cy="5483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E8EBFE">
                  <a:alpha val="51000"/>
                </a:srgbClr>
              </a:gs>
              <a:gs pos="83000">
                <a:srgbClr val="E8EBFE">
                  <a:alpha val="77000"/>
                </a:srgbClr>
              </a:gs>
              <a:gs pos="100000">
                <a:srgbClr val="E8EBFE"/>
              </a:gs>
            </a:gsLst>
            <a:lin ang="16200000" scaled="1"/>
            <a:tileRect/>
          </a:gradFill>
        </p:spPr>
      </p:pic>
      <p:sp>
        <p:nvSpPr>
          <p:cNvPr id="6" name="Rounded Rectangle 5"/>
          <p:cNvSpPr/>
          <p:nvPr/>
        </p:nvSpPr>
        <p:spPr>
          <a:xfrm>
            <a:off x="277813" y="2974975"/>
            <a:ext cx="4832350" cy="360203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0659" name="Slide Number Placeholder 1"/>
          <p:cNvSpPr txBox="1">
            <a:spLocks noGrp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AF32B4C-79EE-454A-BE65-B3692399062A}" type="slidenum">
              <a:rPr lang="en-US" altLang="en-US" sz="80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80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182563" y="623888"/>
            <a:ext cx="9488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70C0"/>
                </a:solidFill>
                <a:ea typeface="MS PGothic" pitchFamily="34" charset="-128"/>
                <a:cs typeface="Arial" charset="0"/>
              </a:rPr>
              <a:t>ISV and Startup developers will be critical to propel Cloud &amp; Mobile Adoption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787" y="3084473"/>
            <a:ext cx="4655771" cy="3400931"/>
          </a:xfrm>
          <a:prstGeom prst="rect">
            <a:avLst/>
          </a:prstGeom>
          <a:noFill/>
          <a:effectLst>
            <a:softEdge rad="31750"/>
          </a:effec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Challenges</a:t>
            </a:r>
            <a:endParaRPr lang="en-US" altLang="en-US" sz="1000" b="1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alt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Developers are expected to have technical, communication and business skills</a:t>
            </a:r>
            <a:r>
              <a:rPr lang="en-US" altLang="en-US" sz="1000" baseline="30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1</a:t>
            </a:r>
            <a:r>
              <a:rPr lang="en-US" alt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. 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ISVs will spend 10-20% of their yearly software revenue to move their software from on premises to cloud</a:t>
            </a:r>
            <a:r>
              <a:rPr lang="en-US" sz="1000" baseline="30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00" b="1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Influence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The number of developers is expected to grow to 23M by 2017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2/3 + of developers make / influence IT purchase decisions, with startups being the most influential</a:t>
            </a:r>
            <a:r>
              <a:rPr lang="en-US" sz="1000" baseline="30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3</a:t>
            </a:r>
          </a:p>
          <a:p>
            <a:pPr marL="628650" lvl="1" indent="-171450" defTabSz="914400" fontAlgn="base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1000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Enterprise-ISV developers are influencing current purchases</a:t>
            </a:r>
          </a:p>
          <a:p>
            <a:pPr marL="628650" lvl="1" indent="-171450" defTabSz="914400" fontAlgn="base">
              <a:spcBef>
                <a:spcPts val="6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sz="1000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Startup developers are shaping the next decade of IT opportunity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00" b="1" dirty="0">
              <a:solidFill>
                <a:srgbClr val="FF0000"/>
              </a:solidFill>
              <a:ea typeface="MS PGothic" pitchFamily="34" charset="-128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Preferences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Java is the #1 language worldwide</a:t>
            </a:r>
            <a:r>
              <a:rPr lang="en-US" sz="1000" baseline="30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1</a:t>
            </a:r>
            <a:endParaRPr lang="en-US" sz="1000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Over </a:t>
            </a:r>
            <a:r>
              <a:rPr lang="en-US" sz="10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49%</a:t>
            </a:r>
            <a:r>
              <a:rPr lang="en-US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 of cloud developers prefer to have easy to navigate 'Self Help‘, available 24/7</a:t>
            </a:r>
            <a:r>
              <a:rPr lang="en-US" sz="1000" baseline="30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3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In addition to digital touch, developers also want a human touch</a:t>
            </a:r>
            <a:r>
              <a:rPr lang="en-US" sz="1000" baseline="30000" dirty="0">
                <a:solidFill>
                  <a:srgbClr val="FF0000"/>
                </a:solidFill>
                <a:ea typeface="MS PGothic" pitchFamily="34" charset="-128"/>
                <a:cs typeface="Arial" charset="0"/>
              </a:rPr>
              <a:t>1</a:t>
            </a:r>
            <a:endParaRPr lang="en-US" sz="1000" dirty="0">
              <a:solidFill>
                <a:srgbClr val="FF0000"/>
              </a:solidFill>
              <a:ea typeface="MS PGothic" pitchFamily="34" charset="-128"/>
              <a:cs typeface="Arial" charset="0"/>
            </a:endParaRPr>
          </a:p>
        </p:txBody>
      </p:sp>
      <p:pic>
        <p:nvPicPr>
          <p:cNvPr id="70664" name="Picture 11"/>
          <p:cNvPicPr>
            <a:picLocks noChangeAspect="1"/>
          </p:cNvPicPr>
          <p:nvPr/>
        </p:nvPicPr>
        <p:blipFill>
          <a:blip r:embed="rId4" cstate="print"/>
          <a:srcRect l="4681" t="30968" r="2274" b="9447"/>
          <a:stretch>
            <a:fillRect/>
          </a:stretch>
        </p:blipFill>
        <p:spPr bwMode="auto">
          <a:xfrm>
            <a:off x="427038" y="1647825"/>
            <a:ext cx="4478337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277813" y="1050925"/>
            <a:ext cx="8716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 Narrow" pitchFamily="34" charset="0"/>
                <a:ea typeface="MS PGothic" pitchFamily="34" charset="-128"/>
                <a:cs typeface="Arial" charset="0"/>
              </a:rPr>
              <a:t>There are 18M  developers worldwide</a:t>
            </a:r>
            <a:r>
              <a:rPr lang="en-US" b="1" baseline="30000">
                <a:solidFill>
                  <a:srgbClr val="000000"/>
                </a:solidFill>
                <a:latin typeface="Arial Narrow" pitchFamily="34" charset="0"/>
                <a:ea typeface="MS PGothic" pitchFamily="34" charset="-128"/>
                <a:cs typeface="Arial" charset="0"/>
              </a:rPr>
              <a:t>3</a:t>
            </a:r>
            <a:r>
              <a:rPr lang="en-US" b="1">
                <a:solidFill>
                  <a:srgbClr val="000000"/>
                </a:solidFill>
                <a:latin typeface="Arial Narrow" pitchFamily="34" charset="0"/>
                <a:ea typeface="MS PGothic" pitchFamily="34" charset="-128"/>
                <a:cs typeface="Arial" charset="0"/>
              </a:rPr>
              <a:t>, of which 10M are developing on Cloud</a:t>
            </a:r>
            <a:endParaRPr lang="en-US" b="1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7038" y="6626225"/>
            <a:ext cx="4268787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400">
              <a:defRPr/>
            </a:pPr>
            <a:r>
              <a:rPr lang="en-US" altLang="en-US" sz="1050" dirty="0">
                <a:solidFill>
                  <a:srgbClr val="000000"/>
                </a:solidFill>
                <a:latin typeface="Arial Narrow" panose="020B0606020202030204" pitchFamily="34" charset="0"/>
                <a:ea typeface="MS PGothic" pitchFamily="34" charset="-128"/>
                <a:cs typeface="Arial" charset="0"/>
              </a:rPr>
              <a:t>Sources: </a:t>
            </a:r>
            <a:r>
              <a:rPr lang="en-US" altLang="en-US" sz="1050" baseline="30000" dirty="0">
                <a:solidFill>
                  <a:srgbClr val="000000"/>
                </a:solidFill>
                <a:latin typeface="Arial Narrow" panose="020B0606020202030204" pitchFamily="34" charset="0"/>
                <a:ea typeface="MS PGothic" pitchFamily="34" charset="-128"/>
                <a:cs typeface="Arial" charset="0"/>
              </a:rPr>
              <a:t>1</a:t>
            </a:r>
            <a:r>
              <a:rPr lang="en-US" altLang="en-US" sz="1050" dirty="0">
                <a:solidFill>
                  <a:srgbClr val="000000"/>
                </a:solidFill>
                <a:latin typeface="Arial Narrow" panose="020B0606020202030204" pitchFamily="34" charset="0"/>
                <a:ea typeface="MS PGothic" pitchFamily="34" charset="-128"/>
                <a:cs typeface="Arial" charset="0"/>
              </a:rPr>
              <a:t>Gartner, </a:t>
            </a:r>
            <a:r>
              <a:rPr lang="en-US" altLang="en-US" sz="1050" baseline="30000" dirty="0">
                <a:solidFill>
                  <a:srgbClr val="000000"/>
                </a:solidFill>
                <a:latin typeface="Arial Narrow" panose="020B0606020202030204" pitchFamily="34" charset="0"/>
                <a:ea typeface="MS PGothic" pitchFamily="34" charset="-128"/>
                <a:cs typeface="Arial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Arial Narrow" panose="020B0606020202030204" pitchFamily="34" charset="0"/>
                <a:ea typeface="MS PGothic" pitchFamily="34" charset="-128"/>
                <a:cs typeface="Arial" charset="0"/>
              </a:rPr>
              <a:t> GigaOm,</a:t>
            </a:r>
            <a:r>
              <a:rPr lang="en-US" sz="1050" baseline="30000" dirty="0">
                <a:solidFill>
                  <a:srgbClr val="000000"/>
                </a:solidFill>
                <a:latin typeface="Arial Narrow" panose="020B0606020202030204" pitchFamily="34" charset="0"/>
                <a:ea typeface="MS PGothic" pitchFamily="34" charset="-128"/>
                <a:cs typeface="Arial" charset="0"/>
              </a:rPr>
              <a:t>3</a:t>
            </a:r>
            <a:r>
              <a:rPr lang="en-US" sz="1050" dirty="0">
                <a:solidFill>
                  <a:srgbClr val="000000"/>
                </a:solidFill>
                <a:latin typeface="Arial Narrow" panose="020B0606020202030204" pitchFamily="34" charset="0"/>
                <a:ea typeface="MS PGothic" pitchFamily="34" charset="-128"/>
                <a:cs typeface="Arial" charset="0"/>
              </a:rPr>
              <a:t> Evans Data</a:t>
            </a:r>
            <a:endParaRPr lang="en-US" altLang="en-US" sz="1050" dirty="0">
              <a:solidFill>
                <a:srgbClr val="000000"/>
              </a:solidFill>
              <a:latin typeface="Arial Narrow" panose="020B0606020202030204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0667" name="TextBox 18"/>
          <p:cNvSpPr txBox="1">
            <a:spLocks noChangeArrowheads="1"/>
          </p:cNvSpPr>
          <p:nvPr/>
        </p:nvSpPr>
        <p:spPr bwMode="auto">
          <a:xfrm>
            <a:off x="4330700" y="4213225"/>
            <a:ext cx="3651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3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75275" y="1546225"/>
            <a:ext cx="3238500" cy="2120900"/>
            <a:chOff x="5506141" y="1546408"/>
            <a:chExt cx="3037764" cy="1840184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5506141" y="1546408"/>
              <a:ext cx="3037764" cy="1840184"/>
              <a:chOff x="5506141" y="1546408"/>
              <a:chExt cx="3037764" cy="1840184"/>
            </a:xfrm>
          </p:grpSpPr>
          <p:pic>
            <p:nvPicPr>
              <p:cNvPr id="70674" name="Picture 8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06141" y="1546408"/>
                <a:ext cx="3037764" cy="1840184"/>
              </a:xfrm>
              <a:prstGeom prst="rect">
                <a:avLst/>
              </a:prstGeom>
              <a:noFill/>
              <a:ln w="76200">
                <a:solidFill>
                  <a:srgbClr val="2F6957"/>
                </a:solidFill>
                <a:bevel/>
                <a:headEnd/>
                <a:tailEnd/>
              </a:ln>
            </p:spPr>
          </p:pic>
          <p:pic>
            <p:nvPicPr>
              <p:cNvPr id="70675" name="Picture 9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606720" y="1765347"/>
                <a:ext cx="597268" cy="212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0673" name="Picture 12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12700" y="1703561"/>
              <a:ext cx="829128" cy="207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669" name="TextBox 10"/>
          <p:cNvSpPr txBox="1">
            <a:spLocks noChangeArrowheads="1"/>
          </p:cNvSpPr>
          <p:nvPr/>
        </p:nvSpPr>
        <p:spPr bwMode="auto">
          <a:xfrm>
            <a:off x="5772150" y="4024313"/>
            <a:ext cx="2649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Top Countries for Developers in 2019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314719" y="4689339"/>
          <a:ext cx="2069696" cy="22148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{8FD4443E-F989-4FC4-A0C8-D5A2AF1F390B}</a:tableStyleId>
              </a:tblPr>
              <a:tblGrid>
                <a:gridCol w="2069696"/>
              </a:tblGrid>
              <a:tr h="2872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India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6A9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6A9D"/>
                    </a:solidFill>
                  </a:tcPr>
                </a:tc>
              </a:tr>
              <a:tr h="1590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6A9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Russia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6A9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Japan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6A9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Germany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6A9D"/>
                    </a:solidFill>
                  </a:tcPr>
                </a:tc>
              </a:tr>
            </a:tbl>
          </a:graphicData>
        </a:graphic>
      </p:graphicFrame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1365250" y="1404938"/>
            <a:ext cx="3086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Percent of developers developing on Cloud</a:t>
            </a:r>
          </a:p>
        </p:txBody>
      </p:sp>
    </p:spTree>
    <p:extLst>
      <p:ext uri="{BB962C8B-B14F-4D97-AF65-F5344CB8AC3E}">
        <p14:creationId xmlns:p14="http://schemas.microsoft.com/office/powerpoint/2010/main" val="38649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sldNum" sz="quarter" idx="2"/>
          </p:nvPr>
        </p:nvSpPr>
        <p:spPr>
          <a:xfrm>
            <a:off x="182563" y="6537324"/>
            <a:ext cx="366714" cy="2081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defTabSz="895881">
              <a:defRPr sz="800"/>
            </a:lvl1pPr>
          </a:lstStyle>
          <a:p>
            <a:pPr>
              <a:defRPr sz="1800"/>
            </a:pPr>
            <a:fld id="{86CB4B4D-7CA3-9044-876B-883B54F8677D}" type="slidenum">
              <a:rPr sz="1300"/>
              <a:pPr>
                <a:defRPr sz="1800"/>
              </a:pPr>
              <a:t>4</a:t>
            </a:fld>
            <a:endParaRPr sz="1300" dirty="0"/>
          </a:p>
        </p:txBody>
      </p:sp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182563" y="593723"/>
            <a:ext cx="8686802" cy="6921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t>Why are developers using Bluemix?</a:t>
            </a:r>
          </a:p>
        </p:txBody>
      </p:sp>
      <p:grpSp>
        <p:nvGrpSpPr>
          <p:cNvPr id="2" name="Group 349"/>
          <p:cNvGrpSpPr/>
          <p:nvPr/>
        </p:nvGrpSpPr>
        <p:grpSpPr>
          <a:xfrm>
            <a:off x="3806281" y="1561810"/>
            <a:ext cx="4575351" cy="1047009"/>
            <a:chOff x="0" y="-1"/>
            <a:chExt cx="6507165" cy="1489077"/>
          </a:xfrm>
        </p:grpSpPr>
        <p:sp>
          <p:nvSpPr>
            <p:cNvPr id="343" name="Shape 343"/>
            <p:cNvSpPr/>
            <p:nvPr/>
          </p:nvSpPr>
          <p:spPr>
            <a:xfrm>
              <a:off x="0" y="-1"/>
              <a:ext cx="6507165" cy="1489077"/>
            </a:xfrm>
            <a:prstGeom prst="rect">
              <a:avLst/>
            </a:prstGeom>
            <a:solidFill>
              <a:srgbClr val="DCDEE0">
                <a:alpha val="11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667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7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roup 348"/>
            <p:cNvGrpSpPr/>
            <p:nvPr/>
          </p:nvGrpSpPr>
          <p:grpSpPr>
            <a:xfrm>
              <a:off x="278549" y="140985"/>
              <a:ext cx="4530016" cy="1171641"/>
              <a:chOff x="0" y="0"/>
              <a:chExt cx="4530014" cy="1171640"/>
            </a:xfrm>
          </p:grpSpPr>
          <p:grpSp>
            <p:nvGrpSpPr>
              <p:cNvPr id="4" name="Group 346"/>
              <p:cNvGrpSpPr/>
              <p:nvPr/>
            </p:nvGrpSpPr>
            <p:grpSpPr>
              <a:xfrm>
                <a:off x="0" y="49228"/>
                <a:ext cx="1194361" cy="1051756"/>
                <a:chOff x="0" y="0"/>
                <a:chExt cx="1194360" cy="1051755"/>
              </a:xfrm>
            </p:grpSpPr>
            <p:pic>
              <p:nvPicPr>
                <p:cNvPr id="344" name="image9.png" descr="C:\Users\Bryan\Desktop\blue rect.png"/>
                <p:cNvPicPr/>
                <p:nvPr/>
              </p:nvPicPr>
              <p:blipFill>
                <a:blip r:embed="rId2" cstate="print">
                  <a:extLst/>
                </a:blip>
                <a:stretch>
                  <a:fillRect/>
                </a:stretch>
              </p:blipFill>
              <p:spPr>
                <a:xfrm>
                  <a:off x="-1" y="-1"/>
                  <a:ext cx="1194362" cy="105175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45" name="image10.png" descr="cloudcode64"/>
                <p:cNvPicPr/>
                <p:nvPr/>
              </p:nvPicPr>
              <p:blipFill>
                <a:blip r:embed="rId3" cstate="print">
                  <a:extLst/>
                </a:blip>
                <a:stretch>
                  <a:fillRect/>
                </a:stretch>
              </p:blipFill>
              <p:spPr>
                <a:xfrm>
                  <a:off x="254746" y="171601"/>
                  <a:ext cx="708866" cy="70855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347" name="Shape 347"/>
              <p:cNvSpPr/>
              <p:nvPr/>
            </p:nvSpPr>
            <p:spPr>
              <a:xfrm>
                <a:off x="1306586" y="0"/>
                <a:ext cx="3223428" cy="1171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5022" tIns="65022" rIns="65022" bIns="65022" numCol="1" anchor="t">
                <a:spAutoFit/>
              </a:bodyPr>
              <a:lstStyle>
                <a:lvl1pPr algn="l" defTabSz="1298575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sz="1800"/>
                </a:pPr>
                <a:r>
                  <a:rPr sz="1500" kern="0" dirty="0">
                    <a:solidFill>
                      <a:sysClr val="windowText" lastClr="000000"/>
                    </a:solidFill>
                  </a:rPr>
                  <a:t>Go from zero to running code in a matter of minutes. </a:t>
                </a:r>
              </a:p>
            </p:txBody>
          </p:sp>
        </p:grpSp>
      </p:grpSp>
      <p:grpSp>
        <p:nvGrpSpPr>
          <p:cNvPr id="5" name="Group 356"/>
          <p:cNvGrpSpPr/>
          <p:nvPr/>
        </p:nvGrpSpPr>
        <p:grpSpPr>
          <a:xfrm>
            <a:off x="3806280" y="3041905"/>
            <a:ext cx="4579816" cy="1047009"/>
            <a:chOff x="0" y="-1"/>
            <a:chExt cx="6513515" cy="1489077"/>
          </a:xfrm>
        </p:grpSpPr>
        <p:sp>
          <p:nvSpPr>
            <p:cNvPr id="350" name="Shape 350"/>
            <p:cNvSpPr/>
            <p:nvPr/>
          </p:nvSpPr>
          <p:spPr>
            <a:xfrm>
              <a:off x="0" y="-1"/>
              <a:ext cx="6513515" cy="1489077"/>
            </a:xfrm>
            <a:prstGeom prst="rect">
              <a:avLst/>
            </a:prstGeom>
            <a:solidFill>
              <a:srgbClr val="DCDEE0">
                <a:alpha val="11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667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7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roup 355"/>
            <p:cNvGrpSpPr/>
            <p:nvPr/>
          </p:nvGrpSpPr>
          <p:grpSpPr>
            <a:xfrm>
              <a:off x="278554" y="158610"/>
              <a:ext cx="5028672" cy="1171640"/>
              <a:chOff x="-1" y="-1"/>
              <a:chExt cx="5028671" cy="1171639"/>
            </a:xfrm>
          </p:grpSpPr>
          <p:grpSp>
            <p:nvGrpSpPr>
              <p:cNvPr id="7" name="Group 353"/>
              <p:cNvGrpSpPr/>
              <p:nvPr/>
            </p:nvGrpSpPr>
            <p:grpSpPr>
              <a:xfrm>
                <a:off x="-1" y="49228"/>
                <a:ext cx="1194391" cy="1051756"/>
                <a:chOff x="0" y="-1"/>
                <a:chExt cx="1194390" cy="1051755"/>
              </a:xfrm>
            </p:grpSpPr>
            <p:pic>
              <p:nvPicPr>
                <p:cNvPr id="351" name="image9.png" descr="C:\Users\Bryan\Desktop\blue rect.png"/>
                <p:cNvPicPr/>
                <p:nvPr/>
              </p:nvPicPr>
              <p:blipFill>
                <a:blip r:embed="rId2" cstate="print">
                  <a:extLst/>
                </a:blip>
                <a:stretch>
                  <a:fillRect/>
                </a:stretch>
              </p:blipFill>
              <p:spPr>
                <a:xfrm>
                  <a:off x="-1" y="-2"/>
                  <a:ext cx="1194391" cy="10517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52" name="image11.png" descr="JazzHub-identifier_64"/>
                <p:cNvPicPr/>
                <p:nvPr/>
              </p:nvPicPr>
              <p:blipFill>
                <a:blip r:embed="rId4" cstate="print">
                  <a:extLst/>
                </a:blip>
                <a:stretch>
                  <a:fillRect/>
                </a:stretch>
              </p:blipFill>
              <p:spPr>
                <a:xfrm>
                  <a:off x="289827" y="206659"/>
                  <a:ext cx="625812" cy="6255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354" name="Shape 354"/>
              <p:cNvSpPr/>
              <p:nvPr/>
            </p:nvSpPr>
            <p:spPr>
              <a:xfrm>
                <a:off x="1306617" y="-1"/>
                <a:ext cx="3722053" cy="1171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5022" tIns="65022" rIns="65022" bIns="65022" numCol="1" anchor="t">
                <a:spAutoFit/>
              </a:bodyPr>
              <a:lstStyle>
                <a:lvl1pPr algn="l" defTabSz="1298575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sz="1800"/>
                </a:pPr>
                <a:r>
                  <a:rPr sz="1500" kern="0" dirty="0">
                    <a:solidFill>
                      <a:sysClr val="windowText" lastClr="000000"/>
                    </a:solidFill>
                  </a:rPr>
                  <a:t>Automate the development and delivery of many applications.  </a:t>
                </a:r>
              </a:p>
            </p:txBody>
          </p:sp>
        </p:grpSp>
      </p:grpSp>
      <p:sp>
        <p:nvSpPr>
          <p:cNvPr id="357" name="Shape 357"/>
          <p:cNvSpPr/>
          <p:nvPr/>
        </p:nvSpPr>
        <p:spPr>
          <a:xfrm>
            <a:off x="378394" y="1512028"/>
            <a:ext cx="288652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 defTabSz="912841">
              <a:spcBef>
                <a:spcPts val="1125"/>
              </a:spcBef>
              <a:defRPr sz="1800"/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rapidly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bring products and services to market at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lower cost</a:t>
            </a:r>
          </a:p>
        </p:txBody>
      </p:sp>
      <p:sp>
        <p:nvSpPr>
          <p:cNvPr id="358" name="Shape 358"/>
          <p:cNvSpPr/>
          <p:nvPr/>
        </p:nvSpPr>
        <p:spPr>
          <a:xfrm flipV="1">
            <a:off x="3465615" y="1564040"/>
            <a:ext cx="1" cy="109277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defTabSz="321391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8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53578" y="3010537"/>
            <a:ext cx="321133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 defTabSz="912841">
              <a:spcBef>
                <a:spcPts val="1125"/>
              </a:spcBef>
              <a:defRPr sz="1800"/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continuously deliver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new functionality to their applications</a:t>
            </a:r>
          </a:p>
        </p:txBody>
      </p:sp>
      <p:sp>
        <p:nvSpPr>
          <p:cNvPr id="360" name="Shape 360"/>
          <p:cNvSpPr/>
          <p:nvPr/>
        </p:nvSpPr>
        <p:spPr>
          <a:xfrm flipV="1">
            <a:off x="3465615" y="3057531"/>
            <a:ext cx="1" cy="1086075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defTabSz="321391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800" kern="0" dirty="0">
              <a:solidFill>
                <a:sysClr val="windowText" lastClr="000000"/>
              </a:solidFill>
              <a:sym typeface="Helvetica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87325" y="4507934"/>
            <a:ext cx="288652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r" defTabSz="912841">
              <a:spcBef>
                <a:spcPts val="1125"/>
              </a:spcBef>
              <a:defRPr sz="1800"/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To extend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existing investments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in IT infrastructure</a:t>
            </a:r>
          </a:p>
        </p:txBody>
      </p:sp>
      <p:sp>
        <p:nvSpPr>
          <p:cNvPr id="362" name="Shape 362"/>
          <p:cNvSpPr/>
          <p:nvPr/>
        </p:nvSpPr>
        <p:spPr>
          <a:xfrm flipV="1">
            <a:off x="3465616" y="4566648"/>
            <a:ext cx="1" cy="1093887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defTabSz="321391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 sz="800" kern="0" dirty="0">
              <a:solidFill>
                <a:sysClr val="windowText" lastClr="000000"/>
              </a:solidFill>
              <a:sym typeface="Helvetica"/>
            </a:endParaRPr>
          </a:p>
        </p:txBody>
      </p:sp>
      <p:grpSp>
        <p:nvGrpSpPr>
          <p:cNvPr id="8" name="Group 369"/>
          <p:cNvGrpSpPr/>
          <p:nvPr/>
        </p:nvGrpSpPr>
        <p:grpSpPr>
          <a:xfrm>
            <a:off x="3806275" y="4568880"/>
            <a:ext cx="4575354" cy="1047008"/>
            <a:chOff x="-4" y="0"/>
            <a:chExt cx="6507169" cy="1489077"/>
          </a:xfrm>
        </p:grpSpPr>
        <p:grpSp>
          <p:nvGrpSpPr>
            <p:cNvPr id="9" name="Group 367"/>
            <p:cNvGrpSpPr/>
            <p:nvPr/>
          </p:nvGrpSpPr>
          <p:grpSpPr>
            <a:xfrm>
              <a:off x="-4" y="0"/>
              <a:ext cx="6507169" cy="1489077"/>
              <a:chOff x="-2" y="0"/>
              <a:chExt cx="6507168" cy="1489076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-2" y="0"/>
                <a:ext cx="6507168" cy="1489076"/>
              </a:xfrm>
              <a:prstGeom prst="rect">
                <a:avLst/>
              </a:prstGeom>
              <a:solidFill>
                <a:srgbClr val="DCDEE0">
                  <a:alpha val="11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10667">
                  <a:defRPr sz="2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sz="1700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" name="Group 366"/>
              <p:cNvGrpSpPr/>
              <p:nvPr/>
            </p:nvGrpSpPr>
            <p:grpSpPr>
              <a:xfrm>
                <a:off x="278524" y="130659"/>
                <a:ext cx="6029481" cy="1171641"/>
                <a:chOff x="-1" y="0"/>
                <a:chExt cx="6029479" cy="1171639"/>
              </a:xfrm>
            </p:grpSpPr>
            <p:pic>
              <p:nvPicPr>
                <p:cNvPr id="364" name="image9.png" descr="C:\Users\Bryan\Desktop\blue rect.png"/>
                <p:cNvPicPr/>
                <p:nvPr/>
              </p:nvPicPr>
              <p:blipFill>
                <a:blip r:embed="rId2" cstate="print">
                  <a:extLst/>
                </a:blip>
                <a:stretch>
                  <a:fillRect/>
                </a:stretch>
              </p:blipFill>
              <p:spPr>
                <a:xfrm>
                  <a:off x="-1" y="49229"/>
                  <a:ext cx="1194259" cy="105175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365" name="Shape 365"/>
                <p:cNvSpPr/>
                <p:nvPr/>
              </p:nvSpPr>
              <p:spPr>
                <a:xfrm>
                  <a:off x="1306474" y="0"/>
                  <a:ext cx="4723004" cy="11716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65022" tIns="65022" rIns="65022" bIns="65022" numCol="1" anchor="t">
                  <a:spAutoFit/>
                </a:bodyPr>
                <a:lstStyle>
                  <a:lvl1pPr algn="l" defTabSz="1298575">
                    <a:spcBef>
                      <a:spcPts val="1200"/>
                    </a:spcBef>
                    <a:defRPr sz="22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>
                    <a:defRPr sz="1800"/>
                  </a:pPr>
                  <a:r>
                    <a:rPr sz="1500" kern="0" dirty="0">
                      <a:solidFill>
                        <a:sysClr val="windowText" lastClr="000000"/>
                      </a:solidFill>
                    </a:rPr>
                    <a:t>Extend existing investments by connecting securely to on-premise infrastructure.</a:t>
                  </a:r>
                </a:p>
              </p:txBody>
            </p:sp>
          </p:grpSp>
        </p:grpSp>
        <p:pic>
          <p:nvPicPr>
            <p:cNvPr id="368" name="image12.png"/>
            <p:cNvPicPr/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>
              <a:off x="493756" y="338281"/>
              <a:ext cx="736536" cy="7363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image3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4913" y="1651525"/>
            <a:ext cx="417640" cy="417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image4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1794" y="2206060"/>
            <a:ext cx="454596" cy="37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image33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87002" y="2203350"/>
            <a:ext cx="333465" cy="38412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Shape 449"/>
          <p:cNvSpPr/>
          <p:nvPr/>
        </p:nvSpPr>
        <p:spPr>
          <a:xfrm>
            <a:off x="4345713" y="1434333"/>
            <a:ext cx="3931924" cy="2291401"/>
          </a:xfrm>
          <a:prstGeom prst="rect">
            <a:avLst/>
          </a:prstGeom>
          <a:solidFill>
            <a:srgbClr val="5592DA">
              <a:alpha val="93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01088" y="3836125"/>
            <a:ext cx="3931924" cy="2291401"/>
          </a:xfrm>
          <a:prstGeom prst="rect">
            <a:avLst/>
          </a:prstGeom>
          <a:solidFill>
            <a:srgbClr val="5592DA">
              <a:alpha val="93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451" name="image22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9126" y="4157936"/>
            <a:ext cx="1485656" cy="1015981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xfrm>
            <a:off x="241105" y="151805"/>
            <a:ext cx="8271123" cy="1518047"/>
          </a:xfrm>
          <a:prstGeom prst="rect">
            <a:avLst/>
          </a:prstGeom>
        </p:spPr>
        <p:txBody>
          <a:bodyPr anchor="t"/>
          <a:lstStyle/>
          <a:p>
            <a:pPr lvl="0">
              <a:defRPr sz="1800" b="0"/>
            </a:pPr>
            <a:r>
              <a:rPr sz="2800" b="1" dirty="0"/>
              <a:t>More openness and choice than ever before</a:t>
            </a:r>
          </a:p>
        </p:txBody>
      </p:sp>
      <p:sp>
        <p:nvSpPr>
          <p:cNvPr id="453" name="Shape 453"/>
          <p:cNvSpPr>
            <a:spLocks noGrp="1"/>
          </p:cNvSpPr>
          <p:nvPr>
            <p:ph type="sldNum" sz="quarter" idx="4294967295"/>
          </p:nvPr>
        </p:nvSpPr>
        <p:spPr>
          <a:xfrm>
            <a:off x="53722" y="6567435"/>
            <a:ext cx="259106" cy="19645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fontScale="70000" lnSpcReduction="2000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pPr lvl="0">
                <a:defRPr>
                  <a:solidFill>
                    <a:srgbClr val="000000"/>
                  </a:solidFill>
                </a:defRPr>
              </a:pPr>
              <a:t>5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250353" y="628835"/>
            <a:ext cx="7758415" cy="68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1" tIns="35711" rIns="35711" bIns="35711" anchor="ctr">
            <a:spAutoFit/>
          </a:bodyPr>
          <a:lstStyle>
            <a:lvl1pPr algn="l" defTabSz="457200">
              <a:spcBef>
                <a:spcPts val="2400"/>
              </a:spcBef>
              <a:defRPr sz="2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000" dirty="0"/>
              <a:t>Bluemix is anything but locked down. You choose how you build, deploy, and manage your apps. Bluemix takes care of the rest.</a:t>
            </a:r>
          </a:p>
        </p:txBody>
      </p:sp>
      <p:pic>
        <p:nvPicPr>
          <p:cNvPr id="455" name="image20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3063" y="2938226"/>
            <a:ext cx="1669180" cy="599946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Shape 456"/>
          <p:cNvSpPr/>
          <p:nvPr/>
        </p:nvSpPr>
        <p:spPr>
          <a:xfrm>
            <a:off x="303299" y="1434333"/>
            <a:ext cx="3931924" cy="2291401"/>
          </a:xfrm>
          <a:prstGeom prst="rect">
            <a:avLst/>
          </a:prstGeom>
          <a:solidFill>
            <a:srgbClr val="5592DA">
              <a:alpha val="93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418734" y="1523782"/>
            <a:ext cx="995910" cy="34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2900" b="1">
                <a:solidFill>
                  <a:srgbClr val="5592DA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dirty="0"/>
              <a:t>Compute</a:t>
            </a:r>
          </a:p>
        </p:txBody>
      </p:sp>
      <p:pic>
        <p:nvPicPr>
          <p:cNvPr id="458" name="image19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5026" y="1579169"/>
            <a:ext cx="1545252" cy="555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21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2275" y="2219041"/>
            <a:ext cx="1790754" cy="643642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Shape 460"/>
          <p:cNvSpPr/>
          <p:nvPr/>
        </p:nvSpPr>
        <p:spPr>
          <a:xfrm>
            <a:off x="417773" y="1860346"/>
            <a:ext cx="1790754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21407">
              <a:spcBef>
                <a:spcPts val="1687"/>
              </a:spcBef>
              <a:defRPr sz="1800"/>
            </a:pP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Choose the level of </a:t>
            </a:r>
            <a:r>
              <a:rPr sz="1500" b="1" dirty="0">
                <a:sym typeface="Helvetica Neue"/>
              </a:rPr>
              <a:t>infrastructure abstraction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based on your app’s architectural needs. </a:t>
            </a:r>
          </a:p>
        </p:txBody>
      </p:sp>
      <p:sp>
        <p:nvSpPr>
          <p:cNvPr id="461" name="Shape 461"/>
          <p:cNvSpPr/>
          <p:nvPr/>
        </p:nvSpPr>
        <p:spPr>
          <a:xfrm>
            <a:off x="4461148" y="1523782"/>
            <a:ext cx="1240720" cy="34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2900" b="1">
                <a:solidFill>
                  <a:srgbClr val="5592DA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dirty="0"/>
              <a:t>Dev Tooling</a:t>
            </a:r>
          </a:p>
        </p:txBody>
      </p:sp>
      <p:sp>
        <p:nvSpPr>
          <p:cNvPr id="462" name="Shape 462"/>
          <p:cNvSpPr/>
          <p:nvPr/>
        </p:nvSpPr>
        <p:spPr>
          <a:xfrm>
            <a:off x="4460187" y="1860344"/>
            <a:ext cx="203337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21407">
              <a:spcBef>
                <a:spcPts val="1687"/>
              </a:spcBef>
              <a:defRPr sz="1800"/>
            </a:pP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From editors to source code management to continuous delivery, you can </a:t>
            </a:r>
            <a:r>
              <a:rPr sz="1500" b="1" dirty="0">
                <a:sym typeface="Helvetica Neue"/>
              </a:rPr>
              <a:t>use Bluemix’ powerful tooling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or easily </a:t>
            </a:r>
            <a:r>
              <a:rPr sz="1500" b="1" dirty="0">
                <a:sym typeface="Helvetica Neue"/>
              </a:rPr>
              <a:t>bring your own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</a:p>
        </p:txBody>
      </p:sp>
      <p:sp>
        <p:nvSpPr>
          <p:cNvPr id="463" name="Shape 463"/>
          <p:cNvSpPr/>
          <p:nvPr/>
        </p:nvSpPr>
        <p:spPr>
          <a:xfrm>
            <a:off x="425457" y="3925575"/>
            <a:ext cx="923647" cy="34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2900" b="1">
                <a:solidFill>
                  <a:srgbClr val="5592DA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dirty="0"/>
              <a:t>Location</a:t>
            </a:r>
          </a:p>
        </p:txBody>
      </p:sp>
      <p:sp>
        <p:nvSpPr>
          <p:cNvPr id="464" name="Shape 464"/>
          <p:cNvSpPr/>
          <p:nvPr/>
        </p:nvSpPr>
        <p:spPr>
          <a:xfrm>
            <a:off x="424495" y="4262136"/>
            <a:ext cx="2033371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21407">
              <a:spcBef>
                <a:spcPts val="1687"/>
              </a:spcBef>
              <a:defRPr sz="1800"/>
            </a:pP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Deploy apps to Bluemix </a:t>
            </a:r>
            <a:r>
              <a:rPr sz="1500" b="1" dirty="0">
                <a:sym typeface="Helvetica Neue"/>
              </a:rPr>
              <a:t>Public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(in a growing number of </a:t>
            </a:r>
            <a:r>
              <a:rPr sz="15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geos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), your own </a:t>
            </a:r>
            <a:r>
              <a:rPr sz="1500" b="1" dirty="0">
                <a:sym typeface="Helvetica Neue"/>
              </a:rPr>
              <a:t>dedicated cloud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Bluemix, or one that runs </a:t>
            </a:r>
            <a:r>
              <a:rPr sz="1500" b="1" dirty="0">
                <a:sym typeface="Helvetica Neue"/>
              </a:rPr>
              <a:t>within your data center (Local*)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</a:p>
        </p:txBody>
      </p:sp>
      <p:sp>
        <p:nvSpPr>
          <p:cNvPr id="465" name="Shape 465"/>
          <p:cNvSpPr/>
          <p:nvPr/>
        </p:nvSpPr>
        <p:spPr>
          <a:xfrm>
            <a:off x="4345713" y="3836125"/>
            <a:ext cx="3931924" cy="2291401"/>
          </a:xfrm>
          <a:prstGeom prst="rect">
            <a:avLst/>
          </a:prstGeom>
          <a:solidFill>
            <a:srgbClr val="5592DA">
              <a:alpha val="93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4461148" y="3925575"/>
            <a:ext cx="890433" cy="34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2900" b="1">
                <a:solidFill>
                  <a:srgbClr val="5592DA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dirty="0"/>
              <a:t>Services</a:t>
            </a:r>
          </a:p>
        </p:txBody>
      </p:sp>
      <p:sp>
        <p:nvSpPr>
          <p:cNvPr id="467" name="Shape 467"/>
          <p:cNvSpPr/>
          <p:nvPr/>
        </p:nvSpPr>
        <p:spPr>
          <a:xfrm>
            <a:off x="4460190" y="4262136"/>
            <a:ext cx="1920997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321407">
              <a:spcBef>
                <a:spcPts val="1687"/>
              </a:spcBef>
              <a:defRPr sz="1800"/>
            </a:pP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Pick from a catalog of </a:t>
            </a:r>
            <a:r>
              <a:rPr sz="1500" b="1" dirty="0">
                <a:sym typeface="Helvetica Neue"/>
              </a:rPr>
              <a:t>IBM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1500" b="1" dirty="0">
                <a:sym typeface="Helvetica Neue"/>
              </a:rPr>
              <a:t>third party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sz="1500" b="1" dirty="0">
                <a:sym typeface="Helvetica Neue"/>
              </a:rPr>
              <a:t>open source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, or </a:t>
            </a:r>
            <a:r>
              <a:rPr sz="1500" b="1" dirty="0">
                <a:sym typeface="Helvetica Neue"/>
              </a:rPr>
              <a:t>your own</a:t>
            </a:r>
            <a:r>
              <a:rPr sz="15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services to extend your apps.</a:t>
            </a:r>
          </a:p>
        </p:txBody>
      </p:sp>
      <p:grpSp>
        <p:nvGrpSpPr>
          <p:cNvPr id="2" name="Group 480"/>
          <p:cNvGrpSpPr/>
          <p:nvPr/>
        </p:nvGrpSpPr>
        <p:grpSpPr>
          <a:xfrm>
            <a:off x="6669068" y="4134727"/>
            <a:ext cx="455778" cy="1694199"/>
            <a:chOff x="0" y="0"/>
            <a:chExt cx="648216" cy="2409526"/>
          </a:xfrm>
        </p:grpSpPr>
        <p:grpSp>
          <p:nvGrpSpPr>
            <p:cNvPr id="3" name="Group 470"/>
            <p:cNvGrpSpPr/>
            <p:nvPr/>
          </p:nvGrpSpPr>
          <p:grpSpPr>
            <a:xfrm>
              <a:off x="28592" y="0"/>
              <a:ext cx="569024" cy="490255"/>
              <a:chOff x="0" y="0"/>
              <a:chExt cx="569022" cy="490254"/>
            </a:xfrm>
          </p:grpSpPr>
          <p:pic>
            <p:nvPicPr>
              <p:cNvPr id="468" name="image8.png"/>
              <p:cNvPicPr/>
              <p:nvPr/>
            </p:nvPicPr>
            <p:blipFill>
              <a:blip r:embed="rId10" cstate="print">
                <a:extLst/>
              </a:blip>
              <a:stretch>
                <a:fillRect/>
              </a:stretch>
            </p:blipFill>
            <p:spPr>
              <a:xfrm>
                <a:off x="117534" y="63411"/>
                <a:ext cx="355962" cy="3552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69" name="Shape 469"/>
              <p:cNvSpPr/>
              <p:nvPr/>
            </p:nvSpPr>
            <p:spPr>
              <a:xfrm>
                <a:off x="0" y="-1"/>
                <a:ext cx="569023" cy="490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63" y="0"/>
                    </a:moveTo>
                    <a:lnTo>
                      <a:pt x="16015" y="0"/>
                    </a:lnTo>
                    <a:lnTo>
                      <a:pt x="21600" y="10933"/>
                    </a:lnTo>
                    <a:lnTo>
                      <a:pt x="16393" y="21600"/>
                    </a:lnTo>
                    <a:lnTo>
                      <a:pt x="5583" y="21600"/>
                    </a:lnTo>
                    <a:lnTo>
                      <a:pt x="0" y="11157"/>
                    </a:lnTo>
                    <a:lnTo>
                      <a:pt x="5263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5592DA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21407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dirty="0"/>
              </a:p>
            </p:txBody>
          </p:sp>
        </p:grpSp>
        <p:grpSp>
          <p:nvGrpSpPr>
            <p:cNvPr id="4" name="Group 473"/>
            <p:cNvGrpSpPr/>
            <p:nvPr/>
          </p:nvGrpSpPr>
          <p:grpSpPr>
            <a:xfrm>
              <a:off x="28586" y="626073"/>
              <a:ext cx="569024" cy="490256"/>
              <a:chOff x="0" y="0"/>
              <a:chExt cx="569023" cy="490255"/>
            </a:xfrm>
          </p:grpSpPr>
          <p:pic>
            <p:nvPicPr>
              <p:cNvPr id="471" name="image13.png"/>
              <p:cNvPicPr/>
              <p:nvPr/>
            </p:nvPicPr>
            <p:blipFill>
              <a:blip r:embed="rId11" cstate="print">
                <a:extLst/>
              </a:blip>
              <a:stretch>
                <a:fillRect/>
              </a:stretch>
            </p:blipFill>
            <p:spPr>
              <a:xfrm>
                <a:off x="106199" y="67372"/>
                <a:ext cx="355497" cy="355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2" name="Shape 472"/>
              <p:cNvSpPr/>
              <p:nvPr/>
            </p:nvSpPr>
            <p:spPr>
              <a:xfrm>
                <a:off x="0" y="-1"/>
                <a:ext cx="569024" cy="490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63" y="0"/>
                    </a:moveTo>
                    <a:lnTo>
                      <a:pt x="16015" y="0"/>
                    </a:lnTo>
                    <a:lnTo>
                      <a:pt x="21600" y="10933"/>
                    </a:lnTo>
                    <a:lnTo>
                      <a:pt x="16393" y="21600"/>
                    </a:lnTo>
                    <a:lnTo>
                      <a:pt x="5583" y="21600"/>
                    </a:lnTo>
                    <a:lnTo>
                      <a:pt x="0" y="11157"/>
                    </a:lnTo>
                    <a:lnTo>
                      <a:pt x="5263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06B9A5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21407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dirty="0"/>
              </a:p>
            </p:txBody>
          </p:sp>
        </p:grpSp>
        <p:grpSp>
          <p:nvGrpSpPr>
            <p:cNvPr id="5" name="Group 476"/>
            <p:cNvGrpSpPr/>
            <p:nvPr/>
          </p:nvGrpSpPr>
          <p:grpSpPr>
            <a:xfrm>
              <a:off x="-1" y="1252147"/>
              <a:ext cx="648218" cy="574134"/>
              <a:chOff x="0" y="0"/>
              <a:chExt cx="648216" cy="574133"/>
            </a:xfrm>
          </p:grpSpPr>
          <p:pic>
            <p:nvPicPr>
              <p:cNvPr id="474" name="image34.png"/>
              <p:cNvPicPr/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" y="-1"/>
                <a:ext cx="648218" cy="5741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5" name="image35.png"/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4900" y="133094"/>
                <a:ext cx="287094" cy="28709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" name="Group 479"/>
            <p:cNvGrpSpPr/>
            <p:nvPr/>
          </p:nvGrpSpPr>
          <p:grpSpPr>
            <a:xfrm>
              <a:off x="28592" y="1919271"/>
              <a:ext cx="569024" cy="490257"/>
              <a:chOff x="0" y="0"/>
              <a:chExt cx="569022" cy="490255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0" y="-1"/>
                <a:ext cx="569023" cy="490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63" y="0"/>
                    </a:moveTo>
                    <a:lnTo>
                      <a:pt x="16015" y="0"/>
                    </a:lnTo>
                    <a:lnTo>
                      <a:pt x="21600" y="10933"/>
                    </a:lnTo>
                    <a:lnTo>
                      <a:pt x="16393" y="21600"/>
                    </a:lnTo>
                    <a:lnTo>
                      <a:pt x="5583" y="21600"/>
                    </a:lnTo>
                    <a:lnTo>
                      <a:pt x="0" y="11157"/>
                    </a:lnTo>
                    <a:lnTo>
                      <a:pt x="5263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FFA574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321407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dirty="0"/>
              </a:p>
            </p:txBody>
          </p:sp>
          <p:pic>
            <p:nvPicPr>
              <p:cNvPr id="478" name="image35.png"/>
              <p:cNvPicPr/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9597" y="99427"/>
                <a:ext cx="287093" cy="2870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81" name="Shape 481"/>
          <p:cNvSpPr/>
          <p:nvPr/>
        </p:nvSpPr>
        <p:spPr>
          <a:xfrm>
            <a:off x="7197926" y="4169808"/>
            <a:ext cx="276288" cy="21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1500" b="1">
                <a:solidFill>
                  <a:srgbClr val="5592DA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dirty="0"/>
              <a:t>IBM</a:t>
            </a:r>
          </a:p>
        </p:txBody>
      </p:sp>
      <p:sp>
        <p:nvSpPr>
          <p:cNvPr id="482" name="Shape 482"/>
          <p:cNvSpPr/>
          <p:nvPr/>
        </p:nvSpPr>
        <p:spPr>
          <a:xfrm>
            <a:off x="7197927" y="4622025"/>
            <a:ext cx="678081" cy="21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1500" b="1">
                <a:solidFill>
                  <a:srgbClr val="06B9A5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dirty="0"/>
              <a:t>Third Party</a:t>
            </a:r>
          </a:p>
        </p:txBody>
      </p:sp>
      <p:sp>
        <p:nvSpPr>
          <p:cNvPr id="483" name="Shape 483"/>
          <p:cNvSpPr/>
          <p:nvPr/>
        </p:nvSpPr>
        <p:spPr>
          <a:xfrm>
            <a:off x="7197926" y="5074240"/>
            <a:ext cx="790386" cy="21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1500" b="1">
                <a:solidFill>
                  <a:srgbClr val="4E5A6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dirty="0"/>
              <a:t>Open Source</a:t>
            </a:r>
          </a:p>
        </p:txBody>
      </p:sp>
      <p:sp>
        <p:nvSpPr>
          <p:cNvPr id="484" name="Shape 484"/>
          <p:cNvSpPr/>
          <p:nvPr/>
        </p:nvSpPr>
        <p:spPr>
          <a:xfrm>
            <a:off x="7216465" y="5532449"/>
            <a:ext cx="359063" cy="207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1500" b="1">
                <a:solidFill>
                  <a:srgbClr val="FFA574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dirty="0"/>
              <a:t>Yours</a:t>
            </a:r>
          </a:p>
        </p:txBody>
      </p:sp>
      <p:pic>
        <p:nvPicPr>
          <p:cNvPr id="487" name="image36.pn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503" y="1672756"/>
            <a:ext cx="375179" cy="375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image37.png"/>
          <p:cNvPicPr/>
          <p:nvPr/>
        </p:nvPicPr>
        <p:blipFill>
          <a:blip r:embed="rId15" cstate="print">
            <a:extLst/>
          </a:blip>
          <a:stretch>
            <a:fillRect/>
          </a:stretch>
        </p:blipFill>
        <p:spPr>
          <a:xfrm>
            <a:off x="6590755" y="1646448"/>
            <a:ext cx="428700" cy="427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image38.png"/>
          <p:cNvPicPr/>
          <p:nvPr/>
        </p:nvPicPr>
        <p:blipFill>
          <a:blip r:embed="rId16" cstate="print">
            <a:extLst/>
          </a:blip>
          <a:stretch>
            <a:fillRect/>
          </a:stretch>
        </p:blipFill>
        <p:spPr>
          <a:xfrm>
            <a:off x="6616942" y="2207246"/>
            <a:ext cx="376326" cy="376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image39.png"/>
          <p:cNvPicPr/>
          <p:nvPr/>
        </p:nvPicPr>
        <p:blipFill>
          <a:blip r:embed="rId17" cstate="print">
            <a:extLst/>
          </a:blip>
          <a:stretch>
            <a:fillRect/>
          </a:stretch>
        </p:blipFill>
        <p:spPr>
          <a:xfrm>
            <a:off x="7216956" y="2786216"/>
            <a:ext cx="817528" cy="232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image40.png"/>
          <p:cNvPicPr/>
          <p:nvPr/>
        </p:nvPicPr>
        <p:blipFill>
          <a:blip r:embed="rId18" cstate="print">
            <a:extLst/>
          </a:blip>
          <a:stretch>
            <a:fillRect/>
          </a:stretch>
        </p:blipFill>
        <p:spPr>
          <a:xfrm>
            <a:off x="6645999" y="2743815"/>
            <a:ext cx="318209" cy="317534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Shape 492"/>
          <p:cNvSpPr/>
          <p:nvPr/>
        </p:nvSpPr>
        <p:spPr>
          <a:xfrm>
            <a:off x="4876800" y="6248400"/>
            <a:ext cx="3885669" cy="315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45" tIns="19045" rIns="19045" bIns="19045" anchor="ctr">
            <a:spAutoFit/>
          </a:bodyPr>
          <a:lstStyle>
            <a:lvl1pPr algn="l" defTabSz="457200">
              <a:spcBef>
                <a:spcPts val="2400"/>
              </a:spcBef>
              <a:defRPr sz="1400" i="1">
                <a:solidFill>
                  <a:srgbClr val="9C9D9D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dirty="0"/>
              <a:t>*Bluemix Local coming Summer 2015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/>
        </p:nvSpPr>
        <p:spPr>
          <a:xfrm>
            <a:off x="427054" y="209460"/>
            <a:ext cx="787780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3000" dirty="0"/>
              <a:t>Now you can get Bluemix in three unique yet fully connected delivery methods</a:t>
            </a:r>
            <a:r>
              <a:rPr sz="3000" dirty="0" smtClean="0"/>
              <a:t>.</a:t>
            </a:r>
            <a:endParaRPr lang="en-US" sz="3000" dirty="0" smtClean="0"/>
          </a:p>
        </p:txBody>
      </p:sp>
      <p:pic>
        <p:nvPicPr>
          <p:cNvPr id="847" name="image9.png"/>
          <p:cNvPicPr/>
          <p:nvPr/>
        </p:nvPicPr>
        <p:blipFill>
          <a:blip r:embed="rId2" cstate="print">
            <a:alphaModFix amt="9809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04107" y="1212779"/>
            <a:ext cx="299675" cy="147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9.png"/>
          <p:cNvPicPr/>
          <p:nvPr/>
        </p:nvPicPr>
        <p:blipFill>
          <a:blip r:embed="rId3" cstate="print">
            <a:alphaModFix amt="16406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91690" y="2200254"/>
            <a:ext cx="478020" cy="130633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Shape 850"/>
          <p:cNvSpPr>
            <a:spLocks noGrp="1"/>
          </p:cNvSpPr>
          <p:nvPr>
            <p:ph type="sldNum" sz="quarter" idx="4294967295"/>
          </p:nvPr>
        </p:nvSpPr>
        <p:spPr>
          <a:xfrm>
            <a:off x="71398" y="6560190"/>
            <a:ext cx="269036" cy="19645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>
            <a:normAutofit fontScale="70000" lnSpcReduction="2000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pPr lvl="0">
                <a:defRPr>
                  <a:solidFill>
                    <a:srgbClr val="000000"/>
                  </a:solidFill>
                </a:defRPr>
              </a:pPr>
              <a:t>6</a:t>
            </a:fld>
            <a:endParaRPr>
              <a:solidFill>
                <a:srgbClr val="A6AAA9"/>
              </a:solidFill>
            </a:endParaRPr>
          </a:p>
        </p:txBody>
      </p:sp>
      <p:grpSp>
        <p:nvGrpSpPr>
          <p:cNvPr id="2" name="Group 853"/>
          <p:cNvGrpSpPr/>
          <p:nvPr/>
        </p:nvGrpSpPr>
        <p:grpSpPr>
          <a:xfrm>
            <a:off x="2556581" y="1735020"/>
            <a:ext cx="5543052" cy="4705126"/>
            <a:chOff x="0" y="0"/>
            <a:chExt cx="7883451" cy="6691738"/>
          </a:xfrm>
        </p:grpSpPr>
        <p:pic>
          <p:nvPicPr>
            <p:cNvPr id="851" name="image22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7729478" cy="5281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2" name="Shape 852"/>
            <p:cNvSpPr/>
            <p:nvPr/>
          </p:nvSpPr>
          <p:spPr>
            <a:xfrm>
              <a:off x="5467333" y="5985539"/>
              <a:ext cx="2416118" cy="706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 defTabSz="407477">
                <a:lnSpc>
                  <a:spcPct val="80000"/>
                </a:lnSpc>
                <a:spcBef>
                  <a:spcPts val="2100"/>
                </a:spcBef>
                <a:defRPr sz="1300" i="1">
                  <a:solidFill>
                    <a:srgbClr val="A6AAA9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 sz="1600" dirty="0"/>
                <a:t>Coming Summer 2015</a:t>
              </a:r>
            </a:p>
          </p:txBody>
        </p:sp>
      </p:grpSp>
      <p:sp>
        <p:nvSpPr>
          <p:cNvPr id="854" name="Shape 854"/>
          <p:cNvSpPr/>
          <p:nvPr/>
        </p:nvSpPr>
        <p:spPr>
          <a:xfrm>
            <a:off x="421445" y="1781747"/>
            <a:ext cx="1921725" cy="857412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solidFill>
              <a:srgbClr val="91A1AA">
                <a:alpha val="26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1 | Public</a:t>
            </a: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Maximize on cloud economics and agility.</a:t>
            </a:r>
          </a:p>
        </p:txBody>
      </p:sp>
      <p:sp>
        <p:nvSpPr>
          <p:cNvPr id="855" name="Shape 855"/>
          <p:cNvSpPr/>
          <p:nvPr/>
        </p:nvSpPr>
        <p:spPr>
          <a:xfrm>
            <a:off x="6591282" y="1751517"/>
            <a:ext cx="2106225" cy="1288299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solidFill>
              <a:srgbClr val="91A1AA">
                <a:alpha val="26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2 | Dedicated</a:t>
            </a:r>
            <a:endParaRPr sz="1600" dirty="0">
              <a:solidFill>
                <a:srgbClr val="5592DA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Everything is dedicated and connected to you — agility of public cloud, yet feels like home. </a:t>
            </a:r>
          </a:p>
        </p:txBody>
      </p:sp>
      <p:sp>
        <p:nvSpPr>
          <p:cNvPr id="856" name="Shape 856"/>
          <p:cNvSpPr/>
          <p:nvPr/>
        </p:nvSpPr>
        <p:spPr>
          <a:xfrm>
            <a:off x="6360375" y="5014625"/>
            <a:ext cx="2201861" cy="857412"/>
          </a:xfrm>
          <a:prstGeom prst="rect">
            <a:avLst/>
          </a:prstGeom>
          <a:solidFill>
            <a:srgbClr val="5592DA">
              <a:alpha val="6000"/>
            </a:srgbClr>
          </a:solidFill>
          <a:ln w="12700">
            <a:solidFill>
              <a:srgbClr val="91A1AA">
                <a:alpha val="26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600" b="1" dirty="0">
                <a:solidFill>
                  <a:srgbClr val="5592DA"/>
                </a:solidFill>
                <a:sym typeface="Helvetica Neue"/>
              </a:rPr>
              <a:t>3 | NEW: Local</a:t>
            </a:r>
            <a:endParaRPr sz="1600" dirty="0">
              <a:solidFill>
                <a:srgbClr val="5592DA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Behind the firewall for the most sensitive workloads.</a:t>
            </a:r>
          </a:p>
        </p:txBody>
      </p:sp>
      <p:sp>
        <p:nvSpPr>
          <p:cNvPr id="857" name="Shape 857"/>
          <p:cNvSpPr/>
          <p:nvPr/>
        </p:nvSpPr>
        <p:spPr>
          <a:xfrm>
            <a:off x="533400" y="3213556"/>
            <a:ext cx="2201861" cy="1903853"/>
          </a:xfrm>
          <a:prstGeom prst="rect">
            <a:avLst/>
          </a:prstGeom>
          <a:solidFill>
            <a:srgbClr val="06B9A5">
              <a:alpha val="6000"/>
            </a:srgbClr>
          </a:solidFill>
          <a:ln w="12700">
            <a:solidFill>
              <a:srgbClr val="91A1AA">
                <a:alpha val="26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89280" tIns="89280" rIns="89280" bIns="89280" anchor="ctr">
            <a:spAutoFit/>
          </a:bodyPr>
          <a:lstStyle/>
          <a:p>
            <a:pPr defTabSz="321407">
              <a:spcBef>
                <a:spcPts val="422"/>
              </a:spcBef>
              <a:defRPr sz="1800"/>
            </a:pPr>
            <a:r>
              <a:rPr sz="1400" b="1" dirty="0" smtClean="0">
                <a:solidFill>
                  <a:srgbClr val="06B9A5"/>
                </a:solidFill>
                <a:sym typeface="Helvetica Neue"/>
              </a:rPr>
              <a:t>Seamless</a:t>
            </a:r>
            <a:r>
              <a:rPr lang="en-US" sz="1400" b="1" dirty="0" smtClean="0">
                <a:solidFill>
                  <a:srgbClr val="06B9A5"/>
                </a:solidFill>
                <a:sym typeface="Helvetica Neue"/>
              </a:rPr>
              <a:t> Hybrid</a:t>
            </a:r>
            <a:r>
              <a:rPr sz="1400" b="1" dirty="0" smtClean="0">
                <a:solidFill>
                  <a:srgbClr val="06B9A5"/>
                </a:solidFill>
                <a:sym typeface="Helvetica Neue"/>
              </a:rPr>
              <a:t> </a:t>
            </a:r>
            <a:r>
              <a:rPr sz="1400" b="1" dirty="0">
                <a:solidFill>
                  <a:srgbClr val="06B9A5"/>
                </a:solidFill>
                <a:sym typeface="Helvetica Neue"/>
              </a:rPr>
              <a:t>Experience</a:t>
            </a:r>
            <a:endParaRPr sz="1400" dirty="0">
              <a:solidFill>
                <a:srgbClr val="06B9A5"/>
              </a:solidFill>
              <a:sym typeface="Helvetica Neue"/>
            </a:endParaRPr>
          </a:p>
          <a:p>
            <a:pPr defTabSz="321407">
              <a:defRPr sz="1800"/>
            </a:pP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Regardless of which combination </a:t>
            </a:r>
            <a:r>
              <a:rPr lang="en-US" sz="1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(Public, Dedicated, Local) </a:t>
            </a:r>
            <a:r>
              <a:rPr sz="1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you </a:t>
            </a: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choose, you can expect a single, </a:t>
            </a:r>
            <a:r>
              <a:rPr sz="1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seamless</a:t>
            </a:r>
            <a:r>
              <a:rPr lang="en-US" sz="1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and portable</a:t>
            </a:r>
            <a:r>
              <a:rPr sz="1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sz="1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experience.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312541"/>
            <a:ext cx="7804547" cy="75426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Bluemix</a:t>
            </a:r>
            <a:r>
              <a:rPr lang="en-US" sz="2400" dirty="0" smtClean="0"/>
              <a:t> – </a:t>
            </a:r>
            <a:r>
              <a:rPr lang="en-US" sz="2400" dirty="0" smtClean="0">
                <a:hlinkClick r:id="rId2"/>
              </a:rPr>
              <a:t>New services hot off the press!</a:t>
            </a:r>
            <a:endParaRPr lang="en-US" sz="2400" dirty="0"/>
          </a:p>
        </p:txBody>
      </p:sp>
      <p:pic>
        <p:nvPicPr>
          <p:cNvPr id="4" name="image13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305800" y="457200"/>
            <a:ext cx="404050" cy="40183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5"/>
          <p:cNvSpPr/>
          <p:nvPr/>
        </p:nvSpPr>
        <p:spPr>
          <a:xfrm>
            <a:off x="685800" y="106680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/>
              <a:t>IBM is adding more of its own technology into </a:t>
            </a:r>
            <a:r>
              <a:rPr lang="en-US" sz="1400" b="1" u="sng" dirty="0" err="1" smtClean="0"/>
              <a:t>Bluemix</a:t>
            </a:r>
            <a:r>
              <a:rPr lang="en-US" sz="1400" b="1" u="sng" dirty="0" smtClean="0"/>
              <a:t>, including: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err="1" smtClean="0"/>
              <a:t>Bluemix</a:t>
            </a:r>
            <a:r>
              <a:rPr lang="en-US" sz="1400" b="1" dirty="0" smtClean="0"/>
              <a:t> API Management </a:t>
            </a:r>
            <a:r>
              <a:rPr lang="en-US" sz="1400" dirty="0" smtClean="0"/>
              <a:t>allows developers to rapidly create, deploy, and share large scale APIs and   </a:t>
            </a:r>
          </a:p>
          <a:p>
            <a:r>
              <a:rPr lang="en-US" sz="1400" dirty="0" smtClean="0"/>
              <a:t>  provides a simple and consumable way of controlling critical APIs not possible with simpler connector </a:t>
            </a:r>
          </a:p>
          <a:p>
            <a:r>
              <a:rPr lang="en-US" sz="1400" dirty="0" smtClean="0"/>
              <a:t>  services.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New mobile capabilities available on </a:t>
            </a:r>
            <a:r>
              <a:rPr lang="en-US" sz="1400" dirty="0" err="1" smtClean="0"/>
              <a:t>Bluemix</a:t>
            </a:r>
            <a:r>
              <a:rPr lang="en-US" sz="1400" dirty="0" smtClean="0"/>
              <a:t> for the </a:t>
            </a:r>
            <a:r>
              <a:rPr lang="en-US" sz="1400" b="1" dirty="0" smtClean="0"/>
              <a:t>IBM </a:t>
            </a:r>
            <a:r>
              <a:rPr lang="en-US" sz="1400" b="1" dirty="0" err="1" smtClean="0"/>
              <a:t>MobileFirst</a:t>
            </a:r>
            <a:r>
              <a:rPr lang="en-US" sz="1400" b="1" dirty="0" smtClean="0"/>
              <a:t> Platform</a:t>
            </a:r>
            <a:r>
              <a:rPr lang="en-US" sz="1400" dirty="0" smtClean="0"/>
              <a:t>, which provide the ability   </a:t>
            </a:r>
          </a:p>
          <a:p>
            <a:r>
              <a:rPr lang="en-US" sz="1400" dirty="0" smtClean="0"/>
              <a:t>  to develop location-based mobile apps that connect insights from digital engagement and physical   </a:t>
            </a:r>
          </a:p>
          <a:p>
            <a:r>
              <a:rPr lang="en-US" sz="1400" dirty="0" smtClean="0"/>
              <a:t>  presence.  </a:t>
            </a:r>
          </a:p>
          <a:p>
            <a:r>
              <a:rPr lang="en-US" sz="1400" b="1" u="sng" dirty="0" smtClean="0"/>
              <a:t>Among the ecosystem and third-party services being announced today are: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Public availability of the </a:t>
            </a:r>
            <a:r>
              <a:rPr lang="en-US" sz="1400" b="1" dirty="0" smtClean="0"/>
              <a:t>.NET Runtime</a:t>
            </a:r>
            <a:r>
              <a:rPr lang="en-US" sz="1400" dirty="0" smtClean="0"/>
              <a:t> (preview) in IBM </a:t>
            </a:r>
            <a:r>
              <a:rPr lang="en-US" sz="1400" dirty="0" err="1" smtClean="0"/>
              <a:t>Bluemix</a:t>
            </a:r>
            <a:r>
              <a:rPr lang="en-US" sz="1400" dirty="0" smtClean="0"/>
              <a:t> and open sourcing of </a:t>
            </a:r>
            <a:r>
              <a:rPr lang="en-US" sz="1400" b="1" dirty="0" smtClean="0"/>
              <a:t>.NET </a:t>
            </a:r>
            <a:r>
              <a:rPr lang="en-US" sz="1400" b="1" dirty="0" err="1" smtClean="0"/>
              <a:t>Buildpack</a:t>
            </a:r>
            <a:r>
              <a:rPr lang="en-US" sz="1400" dirty="0" smtClean="0"/>
              <a:t> that </a:t>
            </a:r>
          </a:p>
          <a:p>
            <a:r>
              <a:rPr lang="en-US" sz="1400" dirty="0" smtClean="0"/>
              <a:t>  grants developers in any Cloud Foundry based environment the ability to leverage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Microsoft's</a:t>
            </a:r>
            <a:r>
              <a:rPr lang="en-US" sz="1400" b="1" dirty="0" smtClean="0"/>
              <a:t>   </a:t>
            </a:r>
          </a:p>
          <a:p>
            <a:r>
              <a:rPr lang="en-US" sz="1400" b="1" dirty="0" smtClean="0"/>
              <a:t>  </a:t>
            </a:r>
            <a:r>
              <a:rPr lang="en-US" sz="1400" dirty="0" smtClean="0"/>
              <a:t>development capabilities, making it easier to integrate multiple cloud workloads.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Namara.</a:t>
            </a:r>
            <a:r>
              <a:rPr lang="en-US" sz="1400" dirty="0" smtClean="0"/>
              <a:t>io platform by </a:t>
            </a:r>
            <a:r>
              <a:rPr lang="en-US" sz="1400" i="1" dirty="0" err="1" smtClean="0"/>
              <a:t>ThinkData</a:t>
            </a:r>
            <a:r>
              <a:rPr lang="en-US" sz="1400" i="1" dirty="0" smtClean="0"/>
              <a:t> Works</a:t>
            </a:r>
            <a:r>
              <a:rPr lang="en-US" sz="1400" dirty="0" smtClean="0"/>
              <a:t> aggregates and catalogues available open data into a single </a:t>
            </a:r>
          </a:p>
          <a:p>
            <a:r>
              <a:rPr lang="en-US" sz="1400" dirty="0" smtClean="0"/>
              <a:t>  portal, providing businesses, developers, and citizens with API access to high value information.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err="1" smtClean="0"/>
              <a:t>Cupenya</a:t>
            </a:r>
            <a:r>
              <a:rPr lang="en-US" sz="1400" b="1" dirty="0" smtClean="0"/>
              <a:t> Insights</a:t>
            </a:r>
            <a:r>
              <a:rPr lang="en-US" sz="1400" dirty="0" smtClean="0"/>
              <a:t> provides an analytics foundation that allows developers to connect and monitor </a:t>
            </a:r>
          </a:p>
          <a:p>
            <a:r>
              <a:rPr lang="en-US" sz="1400" dirty="0" smtClean="0"/>
              <a:t>  business activities across several </a:t>
            </a:r>
            <a:r>
              <a:rPr lang="en-US" sz="1400" dirty="0" err="1" smtClean="0"/>
              <a:t>Bluemix</a:t>
            </a:r>
            <a:r>
              <a:rPr lang="en-US" sz="1400" dirty="0" smtClean="0"/>
              <a:t> applications, define key performance indicators and receive  </a:t>
            </a:r>
          </a:p>
          <a:p>
            <a:r>
              <a:rPr lang="en-US" sz="1400" dirty="0" smtClean="0"/>
              <a:t>  performance overview of the entire business process or supply chain.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flowthings.io</a:t>
            </a:r>
            <a:r>
              <a:rPr lang="en-US" sz="1400" dirty="0" smtClean="0"/>
              <a:t> by </a:t>
            </a:r>
            <a:r>
              <a:rPr lang="en-US" sz="1400" i="1" dirty="0" smtClean="0"/>
              <a:t>Flow Corporation</a:t>
            </a:r>
            <a:r>
              <a:rPr lang="en-US" sz="1400" dirty="0" smtClean="0"/>
              <a:t> collects real-time data and provides complex event processing, and </a:t>
            </a:r>
          </a:p>
          <a:p>
            <a:r>
              <a:rPr lang="en-US" sz="1400" dirty="0" smtClean="0"/>
              <a:t>  data delivery that makes it easier to integrate applications with almost any software or device in the  </a:t>
            </a:r>
          </a:p>
          <a:p>
            <a:r>
              <a:rPr lang="en-US" sz="1400" dirty="0" smtClean="0"/>
              <a:t>  Internet of Things space. 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 err="1" smtClean="0"/>
              <a:t>Reappt</a:t>
            </a:r>
            <a:r>
              <a:rPr lang="en-US" sz="1400" b="1" dirty="0" smtClean="0"/>
              <a:t> </a:t>
            </a:r>
            <a:r>
              <a:rPr lang="en-US" sz="1400" dirty="0" smtClean="0"/>
              <a:t>from </a:t>
            </a:r>
            <a:r>
              <a:rPr lang="en-US" sz="1400" i="1" dirty="0" smtClean="0"/>
              <a:t>Push Technology</a:t>
            </a:r>
            <a:r>
              <a:rPr lang="en-US" sz="1400" dirty="0" smtClean="0"/>
              <a:t> delivers data at unmatched scale and speed over the Internet to give your apps a performance edge.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Underscoring developer choice and skill development of open source technologies as key tenets of cloud innovation</a:t>
            </a:r>
            <a:r>
              <a:rPr lang="en-US" sz="1400" b="1" dirty="0" smtClean="0"/>
              <a:t>, IBM is supporting the expansion of independent </a:t>
            </a:r>
            <a:r>
              <a:rPr lang="en-US" sz="1400" b="1" dirty="0" smtClean="0">
                <a:hlinkClick r:id="rId4"/>
              </a:rPr>
              <a:t>Cloud Foundry Dojo</a:t>
            </a:r>
            <a:r>
              <a:rPr lang="en-US" sz="1400" b="1" dirty="0" smtClean="0"/>
              <a:t>'s by establishing the first IBM Cloud Foundry Dojo, located in Raleigh, NC. </a:t>
            </a:r>
            <a:endParaRPr lang="en-US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sldNum" sz="quarter" idx="4294967295"/>
          </p:nvPr>
        </p:nvSpPr>
        <p:spPr>
          <a:xfrm>
            <a:off x="232173" y="6596260"/>
            <a:ext cx="366715" cy="2081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fld id="{86CB4B4D-7CA3-9044-876B-883B54F8677D}" type="slidenum">
              <a:rPr sz="800"/>
              <a:pPr lvl="0">
                <a:defRPr sz="1800"/>
              </a:pPr>
              <a:t>8</a:t>
            </a:fld>
            <a:endParaRPr sz="800" dirty="0"/>
          </a:p>
        </p:txBody>
      </p:sp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407467" y="482204"/>
            <a:ext cx="8321674" cy="7699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7889FB"/>
                </a:solidFill>
              </a:rPr>
              <a:t>Set the stage and be proactive – highlight Bluemix capabilities that put many competitors at a disadvantage </a:t>
            </a:r>
            <a:r>
              <a:rPr sz="2200" u="sng" dirty="0">
                <a:solidFill>
                  <a:srgbClr val="7889FB"/>
                </a:solidFill>
              </a:rPr>
              <a:t>from the very start</a:t>
            </a:r>
          </a:p>
        </p:txBody>
      </p:sp>
      <p:sp>
        <p:nvSpPr>
          <p:cNvPr id="396" name="Shape 396"/>
          <p:cNvSpPr/>
          <p:nvPr/>
        </p:nvSpPr>
        <p:spPr>
          <a:xfrm>
            <a:off x="3928641" y="6346501"/>
            <a:ext cx="1854659" cy="34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1" tIns="35711" rIns="35711" bIns="35711" anchor="ctr">
            <a:spAutoFit/>
          </a:bodyPr>
          <a:lstStyle>
            <a:lvl1pPr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dirty="0"/>
              <a:t>Internal Use Only</a:t>
            </a:r>
          </a:p>
        </p:txBody>
      </p:sp>
      <p:sp>
        <p:nvSpPr>
          <p:cNvPr id="397" name="Shape 397"/>
          <p:cNvSpPr/>
          <p:nvPr/>
        </p:nvSpPr>
        <p:spPr>
          <a:xfrm>
            <a:off x="3971958" y="6092037"/>
            <a:ext cx="1474763" cy="2769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dirty="0"/>
              <a:t>                       </a:t>
            </a:r>
          </a:p>
        </p:txBody>
      </p:sp>
      <p:sp>
        <p:nvSpPr>
          <p:cNvPr id="398" name="Shape 398"/>
          <p:cNvSpPr/>
          <p:nvPr/>
        </p:nvSpPr>
        <p:spPr>
          <a:xfrm>
            <a:off x="3958095" y="6145616"/>
            <a:ext cx="1346522" cy="2769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dirty="0"/>
              <a:t>                     </a:t>
            </a:r>
          </a:p>
        </p:txBody>
      </p:sp>
      <p:pic>
        <p:nvPicPr>
          <p:cNvPr id="399" name="image26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5455" y="1285876"/>
            <a:ext cx="8586373" cy="5170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sldNum" sz="quarter" idx="4294967295"/>
          </p:nvPr>
        </p:nvSpPr>
        <p:spPr>
          <a:xfrm>
            <a:off x="182563" y="6537324"/>
            <a:ext cx="366714" cy="2081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defTabSz="895927">
              <a:defRPr sz="800"/>
            </a:lvl1pPr>
          </a:lstStyle>
          <a:p>
            <a:pPr lvl="0">
              <a:defRPr sz="1800"/>
            </a:pPr>
            <a:fld id="{86CB4B4D-7CA3-9044-876B-883B54F8677D}" type="slidenum">
              <a:rPr/>
              <a:pPr lvl="0">
                <a:defRPr sz="1800"/>
              </a:pPr>
              <a:t>9</a:t>
            </a:fld>
            <a:endParaRPr dirty="0"/>
          </a:p>
        </p:txBody>
      </p:sp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xfrm>
            <a:off x="178593" y="535784"/>
            <a:ext cx="8686802" cy="69215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i="1" dirty="0">
                <a:solidFill>
                  <a:srgbClr val="7889FB"/>
                </a:solidFill>
              </a:rPr>
              <a:t>Bluemix </a:t>
            </a:r>
            <a:r>
              <a:rPr sz="2500" i="1" dirty="0">
                <a:solidFill>
                  <a:srgbClr val="7889FB"/>
                </a:solidFill>
                <a:hlinkClick r:id="rId2"/>
              </a:rPr>
              <a:t>Competitive </a:t>
            </a:r>
            <a:r>
              <a:rPr sz="2500" i="1" dirty="0">
                <a:solidFill>
                  <a:srgbClr val="7889FB"/>
                </a:solidFill>
              </a:rPr>
              <a:t>Positioning</a:t>
            </a:r>
          </a:p>
        </p:txBody>
      </p:sp>
      <p:pic>
        <p:nvPicPr>
          <p:cNvPr id="403" name="image13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400624" y="642941"/>
            <a:ext cx="404050" cy="40183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04" name="Table 404"/>
          <p:cNvGraphicFramePr/>
          <p:nvPr/>
        </p:nvGraphicFramePr>
        <p:xfrm>
          <a:off x="71438" y="1069809"/>
          <a:ext cx="9018985" cy="5308239"/>
        </p:xfrm>
        <a:graphic>
          <a:graphicData uri="http://schemas.openxmlformats.org/drawingml/2006/table">
            <a:tbl>
              <a:tblPr firstRow="1" bandRow="1"/>
              <a:tblGrid>
                <a:gridCol w="953390"/>
                <a:gridCol w="2221178"/>
                <a:gridCol w="681180"/>
                <a:gridCol w="1816483"/>
                <a:gridCol w="1721550"/>
                <a:gridCol w="1625204"/>
              </a:tblGrid>
              <a:tr h="430054">
                <a:tc>
                  <a:txBody>
                    <a:bodyPr/>
                    <a:lstStyle/>
                    <a:p>
                      <a:pPr lvl="0" defTabSz="914353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Vendor</a:t>
                      </a:r>
                    </a:p>
                  </a:txBody>
                  <a:tcPr marL="32147" marR="32147" marT="32147" marB="32147" horzOverflow="overflow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Positioning</a:t>
                      </a:r>
                    </a:p>
                  </a:txBody>
                  <a:tcPr marL="32147" marR="32147" marT="32147" marB="32147" horzOverflow="overflow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 source?</a:t>
                      </a:r>
                    </a:p>
                  </a:txBody>
                  <a:tcPr marL="32147" marR="32147" marT="32147" marB="32147" horzOverflow="overflow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Strength</a:t>
                      </a:r>
                    </a:p>
                  </a:txBody>
                  <a:tcPr marL="32147" marR="32147" marT="32147" marB="32147" horzOverflow="overflow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Weakness</a:t>
                      </a:r>
                    </a:p>
                  </a:txBody>
                  <a:tcPr marL="32147" marR="32147" marT="32147" marB="32147" horzOverflow="overflow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Marketplace/Services</a:t>
                      </a:r>
                    </a:p>
                  </a:txBody>
                  <a:tcPr marL="32147" marR="32147" marT="32147" marB="32147" horzOverflow="overflow">
                    <a:solidFill>
                      <a:srgbClr val="83D1F5"/>
                    </a:solidFill>
                  </a:tcPr>
                </a:tc>
              </a:tr>
              <a:tr h="975637"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1000" b="1" i="1"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Azure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IaaS/PaaS convergence</a:t>
                      </a: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ot separate. 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Offering PaaS public and on premise („local“)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No!</a:t>
                      </a:r>
                      <a:b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Vendor lock-in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Strong in the enterprise market due to its legacy and existing penetration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Hybrid cloud: well integrated with on-premises, complying to many regulations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Vendor login</a:t>
                      </a:r>
                      <a:b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Microsoft – while it offers partner tech – is pushing its own franchises from end to end. 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Offering a broad range of services in all areas, like mobile, business analytics, IoT and DevOps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</a:tr>
              <a:tr h="975637"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1000" b="1" i="1"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Amazon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De facto Standard for IaaS, not PaaS</a:t>
                      </a: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, but m</a:t>
                      </a: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any of the </a:t>
                      </a: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services available in AWS are comparable to services available in PaaS offerings</a:t>
                      </a:r>
                      <a:b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No “on premise” offering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No!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Vendor lock-in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Strong IaaS market penetration</a:t>
                      </a:r>
                      <a:b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Low cost 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True enterprise deployments are rare with AWS. 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No PaaS </a:t>
                      </a:r>
                      <a:b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800" b="1" i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While plentiful in AWS, services are mostly pre-installed VMs, therefore they are not easily integrate-able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</a:tr>
              <a:tr h="975637"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1000" b="1" i="1"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Pivotal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lnSpc>
                          <a:spcPts val="1200"/>
                        </a:lnSpc>
                        <a:defRPr sz="1800" b="0" i="0"/>
                      </a:pP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Integrated platform with big data and open source PaaS</a:t>
                      </a:r>
                    </a:p>
                    <a:p>
                      <a:pPr lvl="0" defTabSz="914353">
                        <a:lnSpc>
                          <a:spcPts val="1200"/>
                        </a:lnSpc>
                        <a:defRPr sz="1800" b="0" i="0"/>
                      </a:pP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Agile dev/tools ingrained part of Pivotal culture</a:t>
                      </a:r>
                    </a:p>
                    <a:p>
                      <a:pPr lvl="0" defTabSz="914353">
                        <a:lnSpc>
                          <a:spcPts val="1200"/>
                        </a:lnSpc>
                        <a:defRPr sz="1800" b="0" i="0"/>
                      </a:pP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 on premise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b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Original </a:t>
                      </a: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authors of Cloud Foundry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Hybrid Cloud: Public as well as on premise offering (runs on premise on VMware infra, OpenStack)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No vendor login due to cf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Well positioned in enterprise market 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availability of public PaaS (Pivotal Web Services): </a:t>
                      </a: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PWS exists on AWS US East with no apparent near future plans to deploy worldwide.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solidFill>
                            <a:srgbClr val="0E7BA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Pivotal boasts a growing set of add-on services, but their marketplace in terms of depth and breadth is by far smaller than IBM’s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</a:tr>
              <a:tr h="975637"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1000" b="1" i="1"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Heroku 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PasS that gained great mindshare with the development community. Running on the Amazon cloud (IaaS): Have been acquired by Force.Com, so far no integration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No “on premise” offering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No!</a:t>
                      </a:r>
                      <a:b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Vendor lock-in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Heroku seized impressive early mindshare with the development community, and enjoys a loyal following. 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Not enterprise class.  The infrastructure may scale (Amazon), but Heroku apps don't; customers contracting with three vendors instead of one: Heroku, Amazon and Salesforce. 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 very broad range of add-on functionality/services from different vendors. Many of them wouldn’t scale in Enterprise scenarios</a:t>
                      </a:r>
                    </a:p>
                  </a:txBody>
                  <a:tcPr marL="32147" marR="32147" marT="32147" marB="32147" horzOverflow="overflow">
                    <a:solidFill>
                      <a:srgbClr val="ECF7FD"/>
                    </a:solidFill>
                  </a:tcPr>
                </a:tc>
              </a:tr>
              <a:tr h="975637"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1000" b="1" i="1"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Google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PaaS with sweet spot remaining the newer cloud-based developer unencumbered with legacy systems; though enterprise is also targeted. </a:t>
                      </a:r>
                      <a:r>
                        <a:rPr sz="8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No “on premise” offering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No!</a:t>
                      </a:r>
                      <a:b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Vendor lock-in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Halo of Google’s reputation for technological prowess and innovation impacts cloud product perception</a:t>
                      </a:r>
                    </a:p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Low cost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Few choices on runtimes, database options, add-on services – negative impact on enterprise readiness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353">
                        <a:defRPr sz="1800" b="0" i="0"/>
                      </a:pPr>
                      <a:r>
                        <a:rPr sz="800" b="1" i="1">
                          <a:latin typeface="Arial"/>
                          <a:ea typeface="Arial"/>
                          <a:cs typeface="Arial"/>
                          <a:sym typeface="Arial"/>
                        </a:rPr>
                        <a:t>Few choices on runtimes, database options, add-on services</a:t>
                      </a:r>
                    </a:p>
                  </a:txBody>
                  <a:tcPr marL="32147" marR="32147" marT="32147" marB="32147" horzOverflow="overflow">
                    <a:solidFill>
                      <a:srgbClr val="D8EEFB"/>
                    </a:solidFill>
                  </a:tcPr>
                </a:tc>
              </a:tr>
            </a:tbl>
          </a:graphicData>
        </a:graphic>
      </p:graphicFrame>
      <p:pic>
        <p:nvPicPr>
          <p:cNvPr id="405" name="image27.png"/>
          <p:cNvPicPr/>
          <p:nvPr/>
        </p:nvPicPr>
        <p:blipFill>
          <a:blip r:embed="rId6" cstate="print">
            <a:extLst/>
          </a:blip>
          <a:srcRect l="4396" t="12788" r="33793" b="16240"/>
          <a:stretch>
            <a:fillRect/>
          </a:stretch>
        </p:blipFill>
        <p:spPr>
          <a:xfrm>
            <a:off x="178594" y="2851545"/>
            <a:ext cx="730252" cy="309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image28.gif"/>
          <p:cNvPicPr/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78594" y="1865095"/>
            <a:ext cx="768458" cy="385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29.gif"/>
          <p:cNvPicPr/>
          <p:nvPr/>
        </p:nvPicPr>
        <p:blipFill>
          <a:blip r:embed="rId8" cstate="print">
            <a:extLst/>
          </a:blip>
          <a:srcRect t="11472" b="6445"/>
          <a:stretch>
            <a:fillRect/>
          </a:stretch>
        </p:blipFill>
        <p:spPr>
          <a:xfrm>
            <a:off x="188106" y="3784301"/>
            <a:ext cx="740583" cy="287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30.png" descr="See full size image"/>
          <p:cNvPicPr/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25019" y="4768453"/>
            <a:ext cx="788021" cy="2609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415"/>
          <p:cNvGrpSpPr/>
          <p:nvPr/>
        </p:nvGrpSpPr>
        <p:grpSpPr>
          <a:xfrm>
            <a:off x="313107" y="5679281"/>
            <a:ext cx="446950" cy="328400"/>
            <a:chOff x="0" y="0"/>
            <a:chExt cx="635660" cy="467057"/>
          </a:xfrm>
        </p:grpSpPr>
        <p:grpSp>
          <p:nvGrpSpPr>
            <p:cNvPr id="3" name="Group 411"/>
            <p:cNvGrpSpPr/>
            <p:nvPr/>
          </p:nvGrpSpPr>
          <p:grpSpPr>
            <a:xfrm>
              <a:off x="-1" y="204585"/>
              <a:ext cx="635662" cy="262473"/>
              <a:chOff x="0" y="0"/>
              <a:chExt cx="635660" cy="262472"/>
            </a:xfrm>
          </p:grpSpPr>
          <p:sp>
            <p:nvSpPr>
              <p:cNvPr id="409" name="Shape 409"/>
              <p:cNvSpPr/>
              <p:nvPr/>
            </p:nvSpPr>
            <p:spPr>
              <a:xfrm>
                <a:off x="0" y="-1"/>
                <a:ext cx="635661" cy="262474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42816"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pic>
            <p:nvPicPr>
              <p:cNvPr id="410" name="image31.gif"/>
              <p:cNvPicPr/>
              <p:nvPr/>
            </p:nvPicPr>
            <p:blipFill>
              <a:blip r:embed="rId10" cstate="print">
                <a:extLst/>
              </a:blip>
              <a:srcRect l="16847" r="51389"/>
              <a:stretch>
                <a:fillRect/>
              </a:stretch>
            </p:blipFill>
            <p:spPr>
              <a:xfrm>
                <a:off x="0" y="0"/>
                <a:ext cx="635661" cy="26247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" name="Group 414"/>
            <p:cNvGrpSpPr/>
            <p:nvPr/>
          </p:nvGrpSpPr>
          <p:grpSpPr>
            <a:xfrm>
              <a:off x="164667" y="-1"/>
              <a:ext cx="319159" cy="262474"/>
              <a:chOff x="-1" y="0"/>
              <a:chExt cx="319158" cy="262472"/>
            </a:xfrm>
          </p:grpSpPr>
          <p:sp>
            <p:nvSpPr>
              <p:cNvPr id="412" name="Shape 412"/>
              <p:cNvSpPr/>
              <p:nvPr/>
            </p:nvSpPr>
            <p:spPr>
              <a:xfrm>
                <a:off x="0" y="-1"/>
                <a:ext cx="319158" cy="262474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642816"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/>
              </a:p>
            </p:txBody>
          </p:sp>
          <p:pic>
            <p:nvPicPr>
              <p:cNvPr id="413" name="image31.gif"/>
              <p:cNvPicPr/>
              <p:nvPr/>
            </p:nvPicPr>
            <p:blipFill>
              <a:blip r:embed="rId10" cstate="print">
                <a:extLst/>
              </a:blip>
              <a:srcRect r="84052"/>
              <a:stretch>
                <a:fillRect/>
              </a:stretch>
            </p:blipFill>
            <p:spPr>
              <a:xfrm>
                <a:off x="-2" y="0"/>
                <a:ext cx="319160" cy="26247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16" name="Shape 416"/>
          <p:cNvSpPr/>
          <p:nvPr/>
        </p:nvSpPr>
        <p:spPr>
          <a:xfrm>
            <a:off x="3928641" y="6346501"/>
            <a:ext cx="1854659" cy="34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1" tIns="35711" rIns="35711" bIns="35711" anchor="ctr">
            <a:spAutoFit/>
          </a:bodyPr>
          <a:lstStyle>
            <a:lvl1pPr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dirty="0"/>
              <a:t>Internal Use Only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3_Theme SAI">
  <a:themeElements>
    <a:clrScheme name="1_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_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2D0046"/>
            </a:gs>
            <a:gs pos="43000">
              <a:srgbClr val="DBCDE5"/>
            </a:gs>
            <a:gs pos="92000">
              <a:schemeClr val="bg1"/>
            </a:gs>
          </a:gsLst>
          <a:lin ang="5400000" scaled="1"/>
        </a:gradFill>
        <a:ln w="19050" cap="flat" cmpd="sng" algn="ctr">
          <a:noFill/>
          <a:prstDash val="sysDot"/>
          <a:round/>
          <a:headEnd type="none" w="med" len="med"/>
          <a:tailEnd type="arrow" w="med" len="med"/>
        </a:ln>
        <a:effectLst/>
      </a:spPr>
      <a:bodyPr/>
      <a:lstStyle>
        <a:defPPr algn="ctr" eaLnBrk="0" fontAlgn="base" hangingPunct="0">
          <a:spcBef>
            <a:spcPct val="0"/>
          </a:spcBef>
          <a:spcAft>
            <a:spcPct val="0"/>
          </a:spcAft>
          <a:defRPr>
            <a:solidFill>
              <a:srgbClr val="000000"/>
            </a:solidFill>
            <a:latin typeface="Calibri" panose="020F0502020204030204" pitchFamily="34" charset="0"/>
            <a:cs typeface="Arial" pitchFamily="34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1881</Words>
  <Application>Microsoft Office PowerPoint</Application>
  <PresentationFormat>On-screen Show (4:3)</PresentationFormat>
  <Paragraphs>285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37" baseType="lpstr">
      <vt:lpstr>ＭＳ Ｐゴシック</vt:lpstr>
      <vt:lpstr>ＭＳ Ｐゴシック</vt:lpstr>
      <vt:lpstr>Arial</vt:lpstr>
      <vt:lpstr>Arial Narrow</vt:lpstr>
      <vt:lpstr>Avenir Book</vt:lpstr>
      <vt:lpstr>Calibri</vt:lpstr>
      <vt:lpstr>Cambria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HelveticaNeueLT Com 55 Roman</vt:lpstr>
      <vt:lpstr>HelvNeue Bold for IBM</vt:lpstr>
      <vt:lpstr>HelvNeue Medium for IBM</vt:lpstr>
      <vt:lpstr>Times</vt:lpstr>
      <vt:lpstr>Wingdings</vt:lpstr>
      <vt:lpstr>Office Theme</vt:lpstr>
      <vt:lpstr>Default</vt:lpstr>
      <vt:lpstr>1_Default</vt:lpstr>
      <vt:lpstr>3_Theme SAI</vt:lpstr>
      <vt:lpstr>The Digital Innovation Platform</vt:lpstr>
      <vt:lpstr>So what is Bluemix?</vt:lpstr>
      <vt:lpstr>PowerPoint Presentation</vt:lpstr>
      <vt:lpstr>Why are developers using Bluemix?</vt:lpstr>
      <vt:lpstr>More openness and choice than ever before</vt:lpstr>
      <vt:lpstr>PowerPoint Presentation</vt:lpstr>
      <vt:lpstr>Bluemix – New services hot off the press!</vt:lpstr>
      <vt:lpstr>Set the stage and be proactive – highlight Bluemix capabilities that put many competitors at a disadvantage from the very start</vt:lpstr>
      <vt:lpstr>Bluemix Competitive Positioning</vt:lpstr>
      <vt:lpstr>Pricing Models</vt:lpstr>
      <vt:lpstr>PowerPoint Presentation</vt:lpstr>
      <vt:lpstr>Bluemix Public Pricing</vt:lpstr>
      <vt:lpstr>RESOURCES - Where to Find More</vt:lpstr>
      <vt:lpstr>Bluemix Return on Investment 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Dooley</dc:creator>
  <cp:lastModifiedBy>IBM_ADMIN</cp:lastModifiedBy>
  <cp:revision>48</cp:revision>
  <dcterms:created xsi:type="dcterms:W3CDTF">2015-05-08T19:38:46Z</dcterms:created>
  <dcterms:modified xsi:type="dcterms:W3CDTF">2015-05-19T18:32:26Z</dcterms:modified>
</cp:coreProperties>
</file>