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
  </p:notesMasterIdLst>
  <p:handoutMasterIdLst>
    <p:handoutMasterId r:id="rId6"/>
  </p:handoutMasterIdLst>
  <p:sldIdLst>
    <p:sldId id="542" r:id="rId2"/>
    <p:sldId id="543" r:id="rId3"/>
    <p:sldId id="545"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14">
          <p15:clr>
            <a:srgbClr val="A4A3A4"/>
          </p15:clr>
        </p15:guide>
        <p15:guide id="2" pos="28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2060"/>
    <a:srgbClr val="009EE2"/>
    <a:srgbClr val="001919"/>
    <a:srgbClr val="F0F9FE"/>
    <a:srgbClr val="006600"/>
    <a:srgbClr val="00B0DA"/>
    <a:srgbClr val="CBE4F1"/>
    <a:srgbClr val="3B0256"/>
    <a:srgbClr val="7F1C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15" autoAdjust="0"/>
    <p:restoredTop sz="94251" autoAdjust="0"/>
  </p:normalViewPr>
  <p:slideViewPr>
    <p:cSldViewPr snapToGrid="0">
      <p:cViewPr varScale="1">
        <p:scale>
          <a:sx n="71" d="100"/>
          <a:sy n="71" d="100"/>
        </p:scale>
        <p:origin x="1195" y="58"/>
      </p:cViewPr>
      <p:guideLst>
        <p:guide orient="horz" pos="3514"/>
        <p:guide pos="2851"/>
      </p:guideLst>
    </p:cSldViewPr>
  </p:slideViewPr>
  <p:outlineViewPr>
    <p:cViewPr>
      <p:scale>
        <a:sx n="33" d="100"/>
        <a:sy n="33" d="100"/>
      </p:scale>
      <p:origin x="42" y="0"/>
    </p:cViewPr>
  </p:outlineViewPr>
  <p:notesTextViewPr>
    <p:cViewPr>
      <p:scale>
        <a:sx n="1" d="1"/>
        <a:sy n="1" d="1"/>
      </p:scale>
      <p:origin x="0" y="0"/>
    </p:cViewPr>
  </p:notesTextViewPr>
  <p:sorterViewPr>
    <p:cViewPr>
      <p:scale>
        <a:sx n="66" d="100"/>
        <a:sy n="66" d="100"/>
      </p:scale>
      <p:origin x="0" y="0"/>
    </p:cViewPr>
  </p:sorterViewPr>
  <p:gridSpacing cx="45720" cy="4572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0752B3F-16DD-4F19-ACDD-F2069BC5BD4E}" type="datetimeFigureOut">
              <a:rPr lang="en-US" smtClean="0"/>
              <a:pPr/>
              <a:t>9/29/2016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652C21-9F59-4D59-A20F-697011AEF14B}" type="slidenum">
              <a:rPr lang="en-US" smtClean="0"/>
              <a:pPr/>
              <a:t>‹#›</a:t>
            </a:fld>
            <a:endParaRPr lang="en-US" dirty="0"/>
          </a:p>
        </p:txBody>
      </p:sp>
    </p:spTree>
    <p:extLst>
      <p:ext uri="{BB962C8B-B14F-4D97-AF65-F5344CB8AC3E}">
        <p14:creationId xmlns:p14="http://schemas.microsoft.com/office/powerpoint/2010/main" val="2861970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A6D163-A0F5-498D-A72B-50DE16555140}" type="datetimeFigureOut">
              <a:rPr lang="en-US" smtClean="0"/>
              <a:pPr/>
              <a:t>9/29/2016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C999AD-79EC-4F02-84A9-EEA7F0527E47}" type="slidenum">
              <a:rPr lang="en-US" smtClean="0"/>
              <a:pPr/>
              <a:t>‹#›</a:t>
            </a:fld>
            <a:endParaRPr lang="en-US" dirty="0"/>
          </a:p>
        </p:txBody>
      </p:sp>
    </p:spTree>
    <p:extLst>
      <p:ext uri="{BB962C8B-B14F-4D97-AF65-F5344CB8AC3E}">
        <p14:creationId xmlns:p14="http://schemas.microsoft.com/office/powerpoint/2010/main" val="344646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685529">
              <a:spcBef>
                <a:spcPts val="844"/>
              </a:spcBef>
              <a:defRPr sz="1800"/>
            </a:pPr>
            <a:r>
              <a:rPr lang="en-US" sz="1600" dirty="0" smtClean="0">
                <a:ea typeface="Helvetica Neue Light"/>
                <a:cs typeface="Helvetica Neue Light"/>
                <a:sym typeface="Helvetica Neue Light"/>
              </a:rPr>
              <a:t>-  Bluemix is a new way to think about managed hosting and developing for innovation.</a:t>
            </a:r>
          </a:p>
          <a:p>
            <a:pPr defTabSz="685529">
              <a:spcBef>
                <a:spcPts val="844"/>
              </a:spcBef>
              <a:defRPr sz="1800"/>
            </a:pPr>
            <a:r>
              <a:rPr lang="en-US" sz="1600" dirty="0" smtClean="0">
                <a:ea typeface="Helvetica Neue Light"/>
                <a:cs typeface="Helvetica Neue Light"/>
                <a:sym typeface="Helvetica Neue Light"/>
              </a:rPr>
              <a:t>-  It is a managed service that includes all of the best of breed runtimes and middleware (like WAS, MQ, Cast Iron, API Management, ODM, VMs, Containers, etc..) that you would have to otherwise buy, install, configure and manage.</a:t>
            </a:r>
          </a:p>
          <a:p>
            <a:pPr defTabSz="685529">
              <a:spcBef>
                <a:spcPts val="844"/>
              </a:spcBef>
              <a:defRPr sz="1800"/>
            </a:pPr>
            <a:r>
              <a:rPr lang="en-US" sz="1600" dirty="0" smtClean="0">
                <a:ea typeface="Helvetica Neue Light"/>
                <a:cs typeface="Helvetica Neue Light"/>
                <a:sym typeface="Helvetica Neue Light"/>
              </a:rPr>
              <a:t>-  This allows you to focus on your new business disrupting or business optimizing applications, not building and managing infrastructure and middleware.</a:t>
            </a:r>
          </a:p>
          <a:p>
            <a:pPr defTabSz="685529">
              <a:spcBef>
                <a:spcPts val="844"/>
              </a:spcBef>
              <a:defRPr sz="1800"/>
            </a:pPr>
            <a:r>
              <a:rPr lang="en-US" sz="1600" dirty="0" smtClean="0">
                <a:ea typeface="Helvetica Neue Light"/>
                <a:cs typeface="Helvetica Neue Light"/>
                <a:sym typeface="Helvetica Neue Light"/>
              </a:rPr>
              <a:t>-  Bluemix’s value add services like Watson Cognitive Analytics, IoT, Mobile, Weather, etc… allow you to build really innovative applications.  It also helps you shorten time to market as you leverage pre-built &amp; tested services instead of having to build them all.</a:t>
            </a:r>
          </a:p>
          <a:p>
            <a:pPr defTabSz="685529">
              <a:spcBef>
                <a:spcPts val="844"/>
              </a:spcBef>
              <a:defRPr sz="1800"/>
            </a:pPr>
            <a:r>
              <a:rPr lang="en-US" sz="1600" dirty="0" smtClean="0">
                <a:ea typeface="Helvetica Neue Light"/>
                <a:cs typeface="Helvetica Neue Light"/>
                <a:sym typeface="Helvetica Neue Light"/>
              </a:rPr>
              <a:t>-  It does all of this in a new PaaS environment that manages service binding and DevOps application promotion in a seamless way.</a:t>
            </a:r>
          </a:p>
          <a:p>
            <a:endParaRPr lang="en-US" dirty="0"/>
          </a:p>
        </p:txBody>
      </p:sp>
      <p:sp>
        <p:nvSpPr>
          <p:cNvPr id="4" name="Slide Number Placeholder 3"/>
          <p:cNvSpPr>
            <a:spLocks noGrp="1"/>
          </p:cNvSpPr>
          <p:nvPr>
            <p:ph type="sldNum" sz="quarter" idx="10"/>
          </p:nvPr>
        </p:nvSpPr>
        <p:spPr/>
        <p:txBody>
          <a:bodyPr/>
          <a:lstStyle/>
          <a:p>
            <a:fld id="{4CF00E19-F562-4142-A0E8-E8BCB60B6EB5}" type="slidenum">
              <a:rPr lang="en-US" smtClean="0"/>
              <a:t>3</a:t>
            </a:fld>
            <a:endParaRPr lang="en-US" dirty="0"/>
          </a:p>
        </p:txBody>
      </p:sp>
    </p:spTree>
    <p:extLst>
      <p:ext uri="{BB962C8B-B14F-4D97-AF65-F5344CB8AC3E}">
        <p14:creationId xmlns:p14="http://schemas.microsoft.com/office/powerpoint/2010/main" val="32993979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2" name="Rectangle 11"/>
          <p:cNvSpPr/>
          <p:nvPr userDrawn="1"/>
        </p:nvSpPr>
        <p:spPr>
          <a:xfrm>
            <a:off x="0" y="0"/>
            <a:ext cx="9144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6400800" y="0"/>
            <a:ext cx="2743200"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1311101" y="3886200"/>
            <a:ext cx="5029200" cy="457200"/>
          </a:xfrm>
        </p:spPr>
        <p:txBody>
          <a:bodyPr lIns="0" tIns="0" rIns="0" bIns="0">
            <a:noAutofit/>
          </a:bodyPr>
          <a:lstStyle>
            <a:lvl1pPr algn="l">
              <a:defRPr sz="2800" b="1">
                <a:solidFill>
                  <a:srgbClr val="FFFFFF"/>
                </a:solidFill>
              </a:defRPr>
            </a:lvl1pPr>
          </a:lstStyle>
          <a:p>
            <a:r>
              <a:rPr lang="en-US" dirty="0" smtClean="0"/>
              <a:t>Enter Presentation Title</a:t>
            </a:r>
            <a:endParaRPr lang="en-US" dirty="0"/>
          </a:p>
        </p:txBody>
      </p:sp>
      <p:pic>
        <p:nvPicPr>
          <p:cNvPr id="11" name="Picture 10" descr="Cloud_word.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680960" y="6456890"/>
            <a:ext cx="906236" cy="151039"/>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33131" y="1433615"/>
            <a:ext cx="2917767" cy="2468880"/>
          </a:xfrm>
          <a:prstGeom prst="rect">
            <a:avLst/>
          </a:prstGeom>
        </p:spPr>
      </p:pic>
      <p:sp>
        <p:nvSpPr>
          <p:cNvPr id="8" name="TextBox 7"/>
          <p:cNvSpPr txBox="1"/>
          <p:nvPr userDrawn="1"/>
        </p:nvSpPr>
        <p:spPr>
          <a:xfrm>
            <a:off x="6629400" y="4937760"/>
            <a:ext cx="1737360" cy="274320"/>
          </a:xfrm>
          <a:prstGeom prst="rect">
            <a:avLst/>
          </a:prstGeom>
          <a:noFill/>
        </p:spPr>
        <p:txBody>
          <a:bodyPr wrap="square" lIns="0" tIns="0" rIns="0" bIns="0" rtlCol="0" anchor="ctr" anchorCtr="0">
            <a:noAutofit/>
          </a:bodyPr>
          <a:lstStyle/>
          <a:p>
            <a:r>
              <a:rPr lang="en-US" sz="1600" b="1" kern="0" spc="-30" dirty="0" smtClean="0">
                <a:solidFill>
                  <a:srgbClr val="FFFFFF"/>
                </a:solidFill>
                <a:latin typeface="Arial"/>
                <a:cs typeface="Arial"/>
              </a:rPr>
              <a:t>Presented by:</a:t>
            </a:r>
          </a:p>
        </p:txBody>
      </p:sp>
      <p:sp>
        <p:nvSpPr>
          <p:cNvPr id="13" name="Text Placeholder 6"/>
          <p:cNvSpPr>
            <a:spLocks noGrp="1"/>
          </p:cNvSpPr>
          <p:nvPr>
            <p:ph type="body" sz="quarter" idx="11" hasCustomPrompt="1"/>
          </p:nvPr>
        </p:nvSpPr>
        <p:spPr>
          <a:xfrm>
            <a:off x="6629400" y="5212080"/>
            <a:ext cx="2377440" cy="274320"/>
          </a:xfrm>
        </p:spPr>
        <p:txBody>
          <a:bodyPr lIns="0" tIns="0" rIns="0" bIns="0" anchor="ctr" anchorCtr="0">
            <a:noAutofit/>
          </a:bodyPr>
          <a:lstStyle>
            <a:lvl1pPr marL="0" indent="0">
              <a:spcBef>
                <a:spcPts val="0"/>
              </a:spcBef>
              <a:buNone/>
              <a:defRPr sz="1600" b="1"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Full Name</a:t>
            </a:r>
            <a:endParaRPr lang="en-US" dirty="0"/>
          </a:p>
        </p:txBody>
      </p:sp>
      <p:sp>
        <p:nvSpPr>
          <p:cNvPr id="14" name="Text Placeholder 6"/>
          <p:cNvSpPr>
            <a:spLocks noGrp="1"/>
          </p:cNvSpPr>
          <p:nvPr>
            <p:ph type="body" sz="quarter" idx="12" hasCustomPrompt="1"/>
          </p:nvPr>
        </p:nvSpPr>
        <p:spPr>
          <a:xfrm>
            <a:off x="6629400" y="5486400"/>
            <a:ext cx="2377440" cy="274320"/>
          </a:xfrm>
        </p:spPr>
        <p:txBody>
          <a:bodyPr lIns="0" tIns="0" rIns="0" bIns="0" anchor="ctr" anchorCtr="0">
            <a:noAutofit/>
          </a:bodyPr>
          <a:lstStyle>
            <a:lvl1pPr marL="0" indent="0">
              <a:spcBef>
                <a:spcPts val="0"/>
              </a:spcBef>
              <a:buNone/>
              <a:defRPr sz="1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Title</a:t>
            </a:r>
            <a:endParaRPr lang="en-US" dirty="0"/>
          </a:p>
        </p:txBody>
      </p:sp>
    </p:spTree>
    <p:extLst>
      <p:ext uri="{BB962C8B-B14F-4D97-AF65-F5344CB8AC3E}">
        <p14:creationId xmlns:p14="http://schemas.microsoft.com/office/powerpoint/2010/main" val="4011530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orizontalGreen">
    <p:bg>
      <p:bgPr>
        <a:solidFill>
          <a:schemeClr val="bg1"/>
        </a:solidFill>
        <a:effectLst/>
      </p:bgPr>
    </p:bg>
    <p:spTree>
      <p:nvGrpSpPr>
        <p:cNvPr id="1" name=""/>
        <p:cNvGrpSpPr/>
        <p:nvPr/>
      </p:nvGrpSpPr>
      <p:grpSpPr>
        <a:xfrm>
          <a:off x="0" y="0"/>
          <a:ext cx="0" cy="0"/>
          <a:chOff x="0" y="0"/>
          <a:chExt cx="0" cy="0"/>
        </a:xfrm>
      </p:grpSpPr>
      <p:sp>
        <p:nvSpPr>
          <p:cNvPr id="12" name="Rectangle 11"/>
          <p:cNvSpPr/>
          <p:nvPr userDrawn="1"/>
        </p:nvSpPr>
        <p:spPr>
          <a:xfrm>
            <a:off x="0" y="0"/>
            <a:ext cx="9144000" cy="6858000"/>
          </a:xfrm>
          <a:prstGeom prst="rect">
            <a:avLst/>
          </a:prstGeom>
          <a:solidFill>
            <a:srgbClr val="81CD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0" y="4846320"/>
            <a:ext cx="9144000" cy="201168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 name="Picture 4" descr="cloud_only copy.png"/>
          <p:cNvPicPr>
            <a:picLocks noChangeAspect="1"/>
          </p:cNvPicPr>
          <p:nvPr userDrawn="1"/>
        </p:nvPicPr>
        <p:blipFill rotWithShape="1">
          <a:blip r:embed="rId2" cstate="print">
            <a:alphaModFix/>
            <a:extLst>
              <a:ext uri="{28A0092B-C50C-407E-A947-70E740481C1C}">
                <a14:useLocalDpi xmlns:a14="http://schemas.microsoft.com/office/drawing/2010/main"/>
              </a:ext>
            </a:extLst>
          </a:blip>
          <a:srcRect l="-2" r="-749"/>
          <a:stretch/>
        </p:blipFill>
        <p:spPr>
          <a:xfrm>
            <a:off x="236896" y="6205574"/>
            <a:ext cx="597936" cy="448242"/>
          </a:xfrm>
          <a:prstGeom prst="rect">
            <a:avLst/>
          </a:prstGeom>
        </p:spPr>
      </p:pic>
      <p:sp>
        <p:nvSpPr>
          <p:cNvPr id="14" name="Title 1"/>
          <p:cNvSpPr>
            <a:spLocks noGrp="1"/>
          </p:cNvSpPr>
          <p:nvPr>
            <p:ph type="title" hasCustomPrompt="1"/>
          </p:nvPr>
        </p:nvSpPr>
        <p:spPr>
          <a:xfrm>
            <a:off x="365760" y="548640"/>
            <a:ext cx="8778240" cy="369332"/>
          </a:xfrm>
        </p:spPr>
        <p:txBody>
          <a:bodyPr/>
          <a:lstStyle>
            <a:lvl1pPr>
              <a:defRPr>
                <a:solidFill>
                  <a:schemeClr val="bg1"/>
                </a:solidFill>
              </a:defRPr>
            </a:lvl1pPr>
          </a:lstStyle>
          <a:p>
            <a:r>
              <a:rPr lang="en-US" dirty="0" smtClean="0"/>
              <a:t>Click to add title</a:t>
            </a:r>
            <a:endParaRPr lang="en-US" dirty="0"/>
          </a:p>
        </p:txBody>
      </p:sp>
      <p:grpSp>
        <p:nvGrpSpPr>
          <p:cNvPr id="15" name="Group 14"/>
          <p:cNvGrpSpPr/>
          <p:nvPr userDrawn="1"/>
        </p:nvGrpSpPr>
        <p:grpSpPr>
          <a:xfrm>
            <a:off x="369752" y="268817"/>
            <a:ext cx="506711" cy="172508"/>
            <a:chOff x="360699" y="268817"/>
            <a:chExt cx="506711" cy="172508"/>
          </a:xfrm>
          <a:solidFill>
            <a:schemeClr val="bg1"/>
          </a:solidFill>
        </p:grpSpPr>
        <p:sp>
          <p:nvSpPr>
            <p:cNvPr id="16" name="Rectangle 15"/>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18" name="Rectangle 17"/>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7" name="TextBox 16"/>
          <p:cNvSpPr txBox="1"/>
          <p:nvPr userDrawn="1"/>
        </p:nvSpPr>
        <p:spPr>
          <a:xfrm>
            <a:off x="7894617" y="6572045"/>
            <a:ext cx="822960" cy="123111"/>
          </a:xfrm>
          <a:prstGeom prst="rect">
            <a:avLst/>
          </a:prstGeom>
          <a:noFill/>
        </p:spPr>
        <p:txBody>
          <a:bodyPr wrap="square" lIns="0" tIns="0" rIns="0" bIns="0" rtlCol="0" anchor="ctr" anchorCtr="0">
            <a:spAutoFit/>
          </a:bodyPr>
          <a:lstStyle/>
          <a:p>
            <a:pPr defTabSz="457200"/>
            <a:r>
              <a:rPr lang="en-US" sz="800" kern="0" spc="-30" dirty="0">
                <a:solidFill>
                  <a:schemeClr val="bg1"/>
                </a:solidFill>
                <a:cs typeface="Arial"/>
              </a:rPr>
              <a:t>© IBM Corporation </a:t>
            </a:r>
          </a:p>
        </p:txBody>
      </p:sp>
      <p:sp>
        <p:nvSpPr>
          <p:cNvPr id="19" name="TextBox 18"/>
          <p:cNvSpPr txBox="1"/>
          <p:nvPr userDrawn="1"/>
        </p:nvSpPr>
        <p:spPr>
          <a:xfrm>
            <a:off x="8726442" y="6572045"/>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bg1"/>
                </a:solidFill>
                <a:cs typeface="Arial"/>
              </a:rPr>
              <a:pPr algn="l" defTabSz="457200"/>
              <a:t>‹#›</a:t>
            </a:fld>
            <a:endParaRPr lang="en-US" sz="800" kern="0" spc="-30" dirty="0">
              <a:solidFill>
                <a:schemeClr val="bg1"/>
              </a:solidFill>
              <a:cs typeface="Arial"/>
            </a:endParaRPr>
          </a:p>
        </p:txBody>
      </p:sp>
    </p:spTree>
    <p:extLst>
      <p:ext uri="{BB962C8B-B14F-4D97-AF65-F5344CB8AC3E}">
        <p14:creationId xmlns:p14="http://schemas.microsoft.com/office/powerpoint/2010/main" val="4117743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irdGreen">
    <p:bg>
      <p:bgPr>
        <a:solidFill>
          <a:schemeClr val="bg1"/>
        </a:solidFill>
        <a:effectLst/>
      </p:bgPr>
    </p:bg>
    <p:spTree>
      <p:nvGrpSpPr>
        <p:cNvPr id="1" name=""/>
        <p:cNvGrpSpPr/>
        <p:nvPr/>
      </p:nvGrpSpPr>
      <p:grpSpPr>
        <a:xfrm>
          <a:off x="0" y="0"/>
          <a:ext cx="0" cy="0"/>
          <a:chOff x="0" y="0"/>
          <a:chExt cx="0" cy="0"/>
        </a:xfrm>
      </p:grpSpPr>
      <p:sp>
        <p:nvSpPr>
          <p:cNvPr id="12" name="Rectangle 11"/>
          <p:cNvSpPr/>
          <p:nvPr userDrawn="1"/>
        </p:nvSpPr>
        <p:spPr>
          <a:xfrm>
            <a:off x="0" y="0"/>
            <a:ext cx="9144000" cy="6858000"/>
          </a:xfrm>
          <a:prstGeom prst="rect">
            <a:avLst/>
          </a:prstGeom>
          <a:solidFill>
            <a:srgbClr val="81CD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1" y="0"/>
            <a:ext cx="3440317"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 name="Picture 4" descr="cloud_only copy.png"/>
          <p:cNvPicPr>
            <a:picLocks noChangeAspect="1"/>
          </p:cNvPicPr>
          <p:nvPr userDrawn="1"/>
        </p:nvPicPr>
        <p:blipFill rotWithShape="1">
          <a:blip r:embed="rId2" cstate="print">
            <a:alphaModFix/>
            <a:extLst>
              <a:ext uri="{28A0092B-C50C-407E-A947-70E740481C1C}">
                <a14:useLocalDpi xmlns:a14="http://schemas.microsoft.com/office/drawing/2010/main"/>
              </a:ext>
            </a:extLst>
          </a:blip>
          <a:srcRect l="-2" r="-749"/>
          <a:stretch/>
        </p:blipFill>
        <p:spPr>
          <a:xfrm>
            <a:off x="236896" y="6205574"/>
            <a:ext cx="597936" cy="448242"/>
          </a:xfrm>
          <a:prstGeom prst="rect">
            <a:avLst/>
          </a:prstGeom>
        </p:spPr>
      </p:pic>
      <p:sp>
        <p:nvSpPr>
          <p:cNvPr id="14" name="Title 1"/>
          <p:cNvSpPr>
            <a:spLocks noGrp="1"/>
          </p:cNvSpPr>
          <p:nvPr>
            <p:ph type="title" hasCustomPrompt="1"/>
          </p:nvPr>
        </p:nvSpPr>
        <p:spPr>
          <a:xfrm>
            <a:off x="365760" y="548640"/>
            <a:ext cx="3065503" cy="369332"/>
          </a:xfrm>
        </p:spPr>
        <p:txBody>
          <a:bodyPr rIns="0">
            <a:spAutoFit/>
          </a:bodyPr>
          <a:lstStyle>
            <a:lvl1pPr>
              <a:defRPr>
                <a:solidFill>
                  <a:schemeClr val="bg1"/>
                </a:solidFill>
              </a:defRPr>
            </a:lvl1pPr>
          </a:lstStyle>
          <a:p>
            <a:r>
              <a:rPr lang="en-US" dirty="0" smtClean="0"/>
              <a:t>Click to add title</a:t>
            </a:r>
            <a:endParaRPr lang="en-US" dirty="0"/>
          </a:p>
        </p:txBody>
      </p:sp>
      <p:grpSp>
        <p:nvGrpSpPr>
          <p:cNvPr id="15" name="Group 14"/>
          <p:cNvGrpSpPr/>
          <p:nvPr userDrawn="1"/>
        </p:nvGrpSpPr>
        <p:grpSpPr>
          <a:xfrm>
            <a:off x="369752" y="268817"/>
            <a:ext cx="506711" cy="172508"/>
            <a:chOff x="360699" y="268817"/>
            <a:chExt cx="506711" cy="172508"/>
          </a:xfrm>
          <a:solidFill>
            <a:schemeClr val="bg1"/>
          </a:solidFill>
        </p:grpSpPr>
        <p:sp>
          <p:nvSpPr>
            <p:cNvPr id="16" name="Rectangle 15"/>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18" name="Rectangle 17"/>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7" name="TextBox 16"/>
          <p:cNvSpPr txBox="1"/>
          <p:nvPr userDrawn="1"/>
        </p:nvSpPr>
        <p:spPr>
          <a:xfrm>
            <a:off x="7894617" y="6572045"/>
            <a:ext cx="822960" cy="123111"/>
          </a:xfrm>
          <a:prstGeom prst="rect">
            <a:avLst/>
          </a:prstGeom>
          <a:noFill/>
        </p:spPr>
        <p:txBody>
          <a:bodyPr wrap="square" lIns="0" tIns="0" rIns="0" bIns="0" rtlCol="0" anchor="ctr" anchorCtr="0">
            <a:spAutoFit/>
          </a:bodyPr>
          <a:lstStyle/>
          <a:p>
            <a:pPr defTabSz="457200"/>
            <a:r>
              <a:rPr lang="en-US" sz="800" kern="0" spc="-30" dirty="0">
                <a:solidFill>
                  <a:schemeClr val="tx1"/>
                </a:solidFill>
                <a:cs typeface="Arial"/>
              </a:rPr>
              <a:t>© IBM Corporation </a:t>
            </a:r>
          </a:p>
        </p:txBody>
      </p:sp>
      <p:sp>
        <p:nvSpPr>
          <p:cNvPr id="19" name="TextBox 18"/>
          <p:cNvSpPr txBox="1"/>
          <p:nvPr userDrawn="1"/>
        </p:nvSpPr>
        <p:spPr>
          <a:xfrm>
            <a:off x="8726442" y="6572045"/>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tx1"/>
                </a:solidFill>
                <a:cs typeface="Arial"/>
              </a:rPr>
              <a:pPr algn="l" defTabSz="457200"/>
              <a:t>‹#›</a:t>
            </a:fld>
            <a:endParaRPr lang="en-US" sz="800" kern="0" spc="-30" dirty="0">
              <a:solidFill>
                <a:schemeClr val="tx1"/>
              </a:solidFill>
              <a:cs typeface="Arial"/>
            </a:endParaRPr>
          </a:p>
        </p:txBody>
      </p:sp>
    </p:spTree>
    <p:extLst>
      <p:ext uri="{BB962C8B-B14F-4D97-AF65-F5344CB8AC3E}">
        <p14:creationId xmlns:p14="http://schemas.microsoft.com/office/powerpoint/2010/main" val="186603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ThirdsGreen_Invert">
    <p:bg>
      <p:bgPr>
        <a:solidFill>
          <a:schemeClr val="bg1"/>
        </a:solidFill>
        <a:effectLst/>
      </p:bgPr>
    </p:bg>
    <p:spTree>
      <p:nvGrpSpPr>
        <p:cNvPr id="1" name=""/>
        <p:cNvGrpSpPr/>
        <p:nvPr/>
      </p:nvGrpSpPr>
      <p:grpSpPr>
        <a:xfrm>
          <a:off x="0" y="0"/>
          <a:ext cx="0" cy="0"/>
          <a:chOff x="0" y="0"/>
          <a:chExt cx="0" cy="0"/>
        </a:xfrm>
      </p:grpSpPr>
      <p:sp>
        <p:nvSpPr>
          <p:cNvPr id="13" name="Rectangle 12"/>
          <p:cNvSpPr/>
          <p:nvPr userDrawn="1"/>
        </p:nvSpPr>
        <p:spPr>
          <a:xfrm>
            <a:off x="0" y="0"/>
            <a:ext cx="914400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1" y="0"/>
            <a:ext cx="3440317" cy="6858000"/>
          </a:xfrm>
          <a:prstGeom prst="rect">
            <a:avLst/>
          </a:prstGeom>
          <a:solidFill>
            <a:srgbClr val="81CD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 name="Picture 4" descr="cloud_only copy.png"/>
          <p:cNvPicPr>
            <a:picLocks noChangeAspect="1"/>
          </p:cNvPicPr>
          <p:nvPr userDrawn="1"/>
        </p:nvPicPr>
        <p:blipFill rotWithShape="1">
          <a:blip r:embed="rId2" cstate="print">
            <a:alphaModFix/>
            <a:extLst>
              <a:ext uri="{28A0092B-C50C-407E-A947-70E740481C1C}">
                <a14:useLocalDpi xmlns:a14="http://schemas.microsoft.com/office/drawing/2010/main"/>
              </a:ext>
            </a:extLst>
          </a:blip>
          <a:srcRect l="-2" r="-749"/>
          <a:stretch/>
        </p:blipFill>
        <p:spPr>
          <a:xfrm>
            <a:off x="236896" y="6205574"/>
            <a:ext cx="597936" cy="448242"/>
          </a:xfrm>
          <a:prstGeom prst="rect">
            <a:avLst/>
          </a:prstGeom>
        </p:spPr>
      </p:pic>
      <p:sp>
        <p:nvSpPr>
          <p:cNvPr id="23" name="Title 1"/>
          <p:cNvSpPr>
            <a:spLocks noGrp="1"/>
          </p:cNvSpPr>
          <p:nvPr>
            <p:ph type="title" hasCustomPrompt="1"/>
          </p:nvPr>
        </p:nvSpPr>
        <p:spPr>
          <a:xfrm>
            <a:off x="365760" y="548640"/>
            <a:ext cx="3065503" cy="369332"/>
          </a:xfrm>
        </p:spPr>
        <p:txBody>
          <a:bodyPr rIns="0">
            <a:spAutoFit/>
          </a:bodyPr>
          <a:lstStyle>
            <a:lvl1pPr>
              <a:defRPr>
                <a:solidFill>
                  <a:srgbClr val="085571"/>
                </a:solidFill>
              </a:defRPr>
            </a:lvl1pPr>
          </a:lstStyle>
          <a:p>
            <a:r>
              <a:rPr lang="en-US" dirty="0" smtClean="0"/>
              <a:t>Click to add title</a:t>
            </a:r>
            <a:endParaRPr lang="en-US" dirty="0"/>
          </a:p>
        </p:txBody>
      </p:sp>
      <p:grpSp>
        <p:nvGrpSpPr>
          <p:cNvPr id="24" name="Group 23"/>
          <p:cNvGrpSpPr/>
          <p:nvPr userDrawn="1"/>
        </p:nvGrpSpPr>
        <p:grpSpPr>
          <a:xfrm>
            <a:off x="369752" y="268817"/>
            <a:ext cx="506711" cy="172508"/>
            <a:chOff x="360699" y="268817"/>
            <a:chExt cx="506711" cy="172508"/>
          </a:xfrm>
          <a:solidFill>
            <a:srgbClr val="085571"/>
          </a:solidFill>
        </p:grpSpPr>
        <p:sp>
          <p:nvSpPr>
            <p:cNvPr id="25" name="Rectangle 24"/>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26" name="Rectangle 25"/>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2" name="TextBox 11"/>
          <p:cNvSpPr txBox="1"/>
          <p:nvPr userDrawn="1"/>
        </p:nvSpPr>
        <p:spPr>
          <a:xfrm>
            <a:off x="7894617" y="6572045"/>
            <a:ext cx="822960" cy="123111"/>
          </a:xfrm>
          <a:prstGeom prst="rect">
            <a:avLst/>
          </a:prstGeom>
          <a:noFill/>
        </p:spPr>
        <p:txBody>
          <a:bodyPr wrap="square" lIns="0" tIns="0" rIns="0" bIns="0" rtlCol="0" anchor="ctr" anchorCtr="0">
            <a:spAutoFit/>
          </a:bodyPr>
          <a:lstStyle/>
          <a:p>
            <a:pPr defTabSz="457200"/>
            <a:r>
              <a:rPr lang="en-US" sz="800" kern="0" spc="-30" dirty="0">
                <a:solidFill>
                  <a:schemeClr val="bg1"/>
                </a:solidFill>
                <a:cs typeface="Arial"/>
              </a:rPr>
              <a:t>© IBM Corporation </a:t>
            </a:r>
          </a:p>
        </p:txBody>
      </p:sp>
      <p:sp>
        <p:nvSpPr>
          <p:cNvPr id="15" name="TextBox 14"/>
          <p:cNvSpPr txBox="1"/>
          <p:nvPr userDrawn="1"/>
        </p:nvSpPr>
        <p:spPr>
          <a:xfrm>
            <a:off x="8726442" y="6572045"/>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bg1"/>
                </a:solidFill>
                <a:cs typeface="Arial"/>
              </a:rPr>
              <a:pPr algn="l" defTabSz="457200"/>
              <a:t>‹#›</a:t>
            </a:fld>
            <a:endParaRPr lang="en-US" sz="800" kern="0" spc="-30" dirty="0">
              <a:solidFill>
                <a:schemeClr val="bg1"/>
              </a:solidFill>
              <a:cs typeface="Arial"/>
            </a:endParaRPr>
          </a:p>
        </p:txBody>
      </p:sp>
    </p:spTree>
    <p:extLst>
      <p:ext uri="{BB962C8B-B14F-4D97-AF65-F5344CB8AC3E}">
        <p14:creationId xmlns:p14="http://schemas.microsoft.com/office/powerpoint/2010/main" val="2918039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udSideThirdBlueBlank">
    <p:spTree>
      <p:nvGrpSpPr>
        <p:cNvPr id="1" name=""/>
        <p:cNvGrpSpPr/>
        <p:nvPr/>
      </p:nvGrpSpPr>
      <p:grpSpPr>
        <a:xfrm>
          <a:off x="0" y="0"/>
          <a:ext cx="0" cy="0"/>
          <a:chOff x="0" y="0"/>
          <a:chExt cx="0" cy="0"/>
        </a:xfrm>
      </p:grpSpPr>
      <p:sp>
        <p:nvSpPr>
          <p:cNvPr id="4" name="Rectangle 3"/>
          <p:cNvSpPr/>
          <p:nvPr userDrawn="1"/>
        </p:nvSpPr>
        <p:spPr>
          <a:xfrm>
            <a:off x="1" y="0"/>
            <a:ext cx="3440316"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 name="Picture 4" descr="cloud_only copy.png"/>
          <p:cNvPicPr>
            <a:picLocks noChangeAspect="1"/>
          </p:cNvPicPr>
          <p:nvPr userDrawn="1"/>
        </p:nvPicPr>
        <p:blipFill rotWithShape="1">
          <a:blip r:embed="rId2" cstate="print">
            <a:alphaModFix/>
            <a:extLst>
              <a:ext uri="{28A0092B-C50C-407E-A947-70E740481C1C}">
                <a14:useLocalDpi xmlns:a14="http://schemas.microsoft.com/office/drawing/2010/main"/>
              </a:ext>
            </a:extLst>
          </a:blip>
          <a:srcRect l="-2" r="-749"/>
          <a:stretch/>
        </p:blipFill>
        <p:spPr>
          <a:xfrm>
            <a:off x="236896" y="6205574"/>
            <a:ext cx="597936" cy="448242"/>
          </a:xfrm>
          <a:prstGeom prst="rect">
            <a:avLst/>
          </a:prstGeom>
        </p:spPr>
      </p:pic>
      <p:sp>
        <p:nvSpPr>
          <p:cNvPr id="12" name="Title 1"/>
          <p:cNvSpPr>
            <a:spLocks noGrp="1"/>
          </p:cNvSpPr>
          <p:nvPr>
            <p:ph type="title" hasCustomPrompt="1"/>
          </p:nvPr>
        </p:nvSpPr>
        <p:spPr>
          <a:xfrm>
            <a:off x="365761" y="548640"/>
            <a:ext cx="3065502" cy="369332"/>
          </a:xfrm>
        </p:spPr>
        <p:txBody>
          <a:bodyPr wrap="square" rIns="0">
            <a:spAutoFit/>
          </a:bodyPr>
          <a:lstStyle>
            <a:lvl1pPr>
              <a:defRPr>
                <a:solidFill>
                  <a:schemeClr val="bg1"/>
                </a:solidFill>
              </a:defRPr>
            </a:lvl1pPr>
          </a:lstStyle>
          <a:p>
            <a:r>
              <a:rPr lang="en-US" dirty="0" smtClean="0"/>
              <a:t>Click to add title</a:t>
            </a:r>
            <a:endParaRPr lang="en-US" dirty="0"/>
          </a:p>
        </p:txBody>
      </p:sp>
      <p:grpSp>
        <p:nvGrpSpPr>
          <p:cNvPr id="13" name="Group 23"/>
          <p:cNvGrpSpPr/>
          <p:nvPr userDrawn="1"/>
        </p:nvGrpSpPr>
        <p:grpSpPr>
          <a:xfrm>
            <a:off x="369752" y="268817"/>
            <a:ext cx="506711" cy="172508"/>
            <a:chOff x="360699" y="268817"/>
            <a:chExt cx="506711" cy="172508"/>
          </a:xfrm>
          <a:solidFill>
            <a:schemeClr val="bg1"/>
          </a:solidFill>
        </p:grpSpPr>
        <p:sp>
          <p:nvSpPr>
            <p:cNvPr id="14" name="Rectangle 13"/>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15" name="Rectangle 14"/>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grpSp>
    </p:spTree>
    <p:extLst>
      <p:ext uri="{BB962C8B-B14F-4D97-AF65-F5344CB8AC3E}">
        <p14:creationId xmlns:p14="http://schemas.microsoft.com/office/powerpoint/2010/main" val="1122543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Green">
    <p:spTree>
      <p:nvGrpSpPr>
        <p:cNvPr id="1" name=""/>
        <p:cNvGrpSpPr/>
        <p:nvPr/>
      </p:nvGrpSpPr>
      <p:grpSpPr>
        <a:xfrm>
          <a:off x="0" y="0"/>
          <a:ext cx="0" cy="0"/>
          <a:chOff x="0" y="0"/>
          <a:chExt cx="0" cy="0"/>
        </a:xfrm>
      </p:grpSpPr>
      <p:sp>
        <p:nvSpPr>
          <p:cNvPr id="22" name="Rectangle 21"/>
          <p:cNvSpPr/>
          <p:nvPr userDrawn="1"/>
        </p:nvSpPr>
        <p:spPr>
          <a:xfrm>
            <a:off x="0" y="0"/>
            <a:ext cx="9144000" cy="6858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p:cNvSpPr/>
          <p:nvPr userDrawn="1"/>
        </p:nvSpPr>
        <p:spPr>
          <a:xfrm flipV="1">
            <a:off x="5739916" y="0"/>
            <a:ext cx="3404084" cy="685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Rectangle 3"/>
          <p:cNvSpPr/>
          <p:nvPr userDrawn="1"/>
        </p:nvSpPr>
        <p:spPr>
          <a:xfrm>
            <a:off x="0" y="0"/>
            <a:ext cx="1280160" cy="6858000"/>
          </a:xfrm>
          <a:prstGeom prst="rect">
            <a:avLst/>
          </a:prstGeom>
          <a:solidFill>
            <a:srgbClr val="005C5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2" name="Title 1"/>
          <p:cNvSpPr>
            <a:spLocks noGrp="1"/>
          </p:cNvSpPr>
          <p:nvPr>
            <p:ph type="title" hasCustomPrompt="1"/>
          </p:nvPr>
        </p:nvSpPr>
        <p:spPr>
          <a:xfrm>
            <a:off x="1439459" y="1423266"/>
            <a:ext cx="4255171" cy="492443"/>
          </a:xfrm>
        </p:spPr>
        <p:txBody>
          <a:bodyPr wrap="square" lIns="0" tIns="0" rIns="0" bIns="0" anchor="t" anchorCtr="0">
            <a:spAutoFit/>
          </a:bodyPr>
          <a:lstStyle>
            <a:lvl1pPr algn="l">
              <a:defRPr sz="3200">
                <a:solidFill>
                  <a:srgbClr val="FFFFFF"/>
                </a:solidFill>
              </a:defRPr>
            </a:lvl1pPr>
          </a:lstStyle>
          <a:p>
            <a:r>
              <a:rPr lang="en-US" dirty="0" smtClean="0"/>
              <a:t>Click to add title</a:t>
            </a:r>
            <a:endParaRPr lang="en-US" dirty="0"/>
          </a:p>
        </p:txBody>
      </p:sp>
      <p:grpSp>
        <p:nvGrpSpPr>
          <p:cNvPr id="13" name="Group 12"/>
          <p:cNvGrpSpPr/>
          <p:nvPr userDrawn="1"/>
        </p:nvGrpSpPr>
        <p:grpSpPr>
          <a:xfrm>
            <a:off x="1439459" y="1005840"/>
            <a:ext cx="506711" cy="172508"/>
            <a:chOff x="360699" y="268817"/>
            <a:chExt cx="506711" cy="172508"/>
          </a:xfrm>
          <a:solidFill>
            <a:schemeClr val="bg1"/>
          </a:solidFill>
        </p:grpSpPr>
        <p:sp>
          <p:nvSpPr>
            <p:cNvPr id="14" name="Rectangle 13"/>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15" name="Rectangle 14"/>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grpSp>
      <p:pic>
        <p:nvPicPr>
          <p:cNvPr id="21" name="Picture 20" descr="cloud_only copy.png"/>
          <p:cNvPicPr>
            <a:picLocks noChangeAspect="1"/>
          </p:cNvPicPr>
          <p:nvPr userDrawn="1"/>
        </p:nvPicPr>
        <p:blipFill rotWithShape="1">
          <a:blip r:embed="rId2" cstate="print">
            <a:alphaModFix/>
            <a:extLst>
              <a:ext uri="{28A0092B-C50C-407E-A947-70E740481C1C}">
                <a14:useLocalDpi xmlns:a14="http://schemas.microsoft.com/office/drawing/2010/main"/>
              </a:ext>
            </a:extLst>
          </a:blip>
          <a:srcRect l="-2" r="-749"/>
          <a:stretch/>
        </p:blipFill>
        <p:spPr>
          <a:xfrm>
            <a:off x="236896" y="6205574"/>
            <a:ext cx="597936" cy="448242"/>
          </a:xfrm>
          <a:prstGeom prst="rect">
            <a:avLst/>
          </a:prstGeom>
        </p:spPr>
      </p:pic>
      <p:sp>
        <p:nvSpPr>
          <p:cNvPr id="12" name="TextBox 11"/>
          <p:cNvSpPr txBox="1"/>
          <p:nvPr userDrawn="1"/>
        </p:nvSpPr>
        <p:spPr>
          <a:xfrm>
            <a:off x="7894617" y="6572045"/>
            <a:ext cx="822960" cy="123111"/>
          </a:xfrm>
          <a:prstGeom prst="rect">
            <a:avLst/>
          </a:prstGeom>
          <a:noFill/>
        </p:spPr>
        <p:txBody>
          <a:bodyPr wrap="square" lIns="0" tIns="0" rIns="0" bIns="0" rtlCol="0" anchor="ctr" anchorCtr="0">
            <a:spAutoFit/>
          </a:bodyPr>
          <a:lstStyle/>
          <a:p>
            <a:pPr defTabSz="457200"/>
            <a:r>
              <a:rPr lang="en-US" sz="800" kern="0" spc="-30" dirty="0">
                <a:solidFill>
                  <a:schemeClr val="bg1"/>
                </a:solidFill>
                <a:cs typeface="Arial"/>
              </a:rPr>
              <a:t>© IBM Corporation </a:t>
            </a:r>
          </a:p>
        </p:txBody>
      </p:sp>
      <p:sp>
        <p:nvSpPr>
          <p:cNvPr id="16" name="TextBox 15"/>
          <p:cNvSpPr txBox="1"/>
          <p:nvPr userDrawn="1"/>
        </p:nvSpPr>
        <p:spPr>
          <a:xfrm>
            <a:off x="8726442" y="6572045"/>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bg1"/>
                </a:solidFill>
                <a:cs typeface="Arial"/>
              </a:rPr>
              <a:pPr algn="l" defTabSz="457200"/>
              <a:t>‹#›</a:t>
            </a:fld>
            <a:endParaRPr lang="en-US" sz="800" kern="0" spc="-30" dirty="0">
              <a:solidFill>
                <a:schemeClr val="bg1"/>
              </a:solidFill>
              <a:cs typeface="Arial"/>
            </a:endParaRPr>
          </a:p>
        </p:txBody>
      </p:sp>
    </p:spTree>
    <p:extLst>
      <p:ext uri="{BB962C8B-B14F-4D97-AF65-F5344CB8AC3E}">
        <p14:creationId xmlns:p14="http://schemas.microsoft.com/office/powerpoint/2010/main" val="1356924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Blue">
    <p:spTree>
      <p:nvGrpSpPr>
        <p:cNvPr id="1" name=""/>
        <p:cNvGrpSpPr/>
        <p:nvPr/>
      </p:nvGrpSpPr>
      <p:grpSpPr>
        <a:xfrm>
          <a:off x="0" y="0"/>
          <a:ext cx="0" cy="0"/>
          <a:chOff x="0" y="0"/>
          <a:chExt cx="0" cy="0"/>
        </a:xfrm>
      </p:grpSpPr>
      <p:sp>
        <p:nvSpPr>
          <p:cNvPr id="13" name="Rectangle 12"/>
          <p:cNvSpPr/>
          <p:nvPr userDrawn="1"/>
        </p:nvSpPr>
        <p:spPr>
          <a:xfrm>
            <a:off x="0" y="0"/>
            <a:ext cx="9144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5486400" y="0"/>
            <a:ext cx="3657600" cy="6858000"/>
          </a:xfrm>
          <a:prstGeom prst="rect">
            <a:avLst/>
          </a:prstGeom>
          <a:solidFill>
            <a:srgbClr val="00659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 name="Group 2"/>
          <p:cNvGrpSpPr/>
          <p:nvPr userDrawn="1"/>
        </p:nvGrpSpPr>
        <p:grpSpPr>
          <a:xfrm>
            <a:off x="360699" y="2011680"/>
            <a:ext cx="506711" cy="172508"/>
            <a:chOff x="360699" y="268817"/>
            <a:chExt cx="506711" cy="172508"/>
          </a:xfrm>
          <a:solidFill>
            <a:schemeClr val="bg1"/>
          </a:solidFill>
        </p:grpSpPr>
        <p:sp>
          <p:nvSpPr>
            <p:cNvPr id="6" name="Rectangle 5"/>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7" name="Rectangle 6"/>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7" name="Text Placeholder 6"/>
          <p:cNvSpPr>
            <a:spLocks noGrp="1"/>
          </p:cNvSpPr>
          <p:nvPr>
            <p:ph type="body" sz="quarter" idx="12" hasCustomPrompt="1"/>
          </p:nvPr>
        </p:nvSpPr>
        <p:spPr>
          <a:xfrm>
            <a:off x="342900" y="2377440"/>
            <a:ext cx="5143500" cy="333425"/>
          </a:xfrm>
        </p:spPr>
        <p:txBody>
          <a:bodyPr lIns="0" tIns="0" rIns="0" bIns="0" anchor="t" anchorCtr="0">
            <a:spAutoFit/>
          </a:bodyPr>
          <a:lstStyle>
            <a:lvl1pPr marL="0" indent="0">
              <a:lnSpc>
                <a:spcPts val="2600"/>
              </a:lnSpc>
              <a:spcBef>
                <a:spcPts val="600"/>
              </a:spcBef>
              <a:buNone/>
              <a:defRPr sz="2400" b="1"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add title</a:t>
            </a:r>
            <a:endParaRPr lang="en-US" dirty="0"/>
          </a:p>
        </p:txBody>
      </p:sp>
      <p:pic>
        <p:nvPicPr>
          <p:cNvPr id="5" name="Picture 4" descr="cloud_only copy.png"/>
          <p:cNvPicPr>
            <a:picLocks noChangeAspect="1"/>
          </p:cNvPicPr>
          <p:nvPr userDrawn="1"/>
        </p:nvPicPr>
        <p:blipFill rotWithShape="1">
          <a:blip r:embed="rId2" cstate="print">
            <a:alphaModFix/>
            <a:extLst>
              <a:ext uri="{28A0092B-C50C-407E-A947-70E740481C1C}">
                <a14:useLocalDpi xmlns:a14="http://schemas.microsoft.com/office/drawing/2010/main"/>
              </a:ext>
            </a:extLst>
          </a:blip>
          <a:srcRect l="-2" r="-749"/>
          <a:stretch/>
        </p:blipFill>
        <p:spPr>
          <a:xfrm>
            <a:off x="236896" y="6205574"/>
            <a:ext cx="597936" cy="448242"/>
          </a:xfrm>
          <a:prstGeom prst="rect">
            <a:avLst/>
          </a:prstGeom>
        </p:spPr>
      </p:pic>
      <p:sp>
        <p:nvSpPr>
          <p:cNvPr id="12" name="TextBox 11"/>
          <p:cNvSpPr txBox="1"/>
          <p:nvPr userDrawn="1"/>
        </p:nvSpPr>
        <p:spPr>
          <a:xfrm>
            <a:off x="7894617" y="6572045"/>
            <a:ext cx="822960" cy="123111"/>
          </a:xfrm>
          <a:prstGeom prst="rect">
            <a:avLst/>
          </a:prstGeom>
          <a:noFill/>
        </p:spPr>
        <p:txBody>
          <a:bodyPr wrap="square" lIns="0" tIns="0" rIns="0" bIns="0" rtlCol="0" anchor="ctr" anchorCtr="0">
            <a:spAutoFit/>
          </a:bodyPr>
          <a:lstStyle/>
          <a:p>
            <a:pPr defTabSz="457200"/>
            <a:r>
              <a:rPr lang="en-US" sz="800" kern="0" spc="-30" dirty="0">
                <a:solidFill>
                  <a:schemeClr val="bg1"/>
                </a:solidFill>
                <a:cs typeface="Arial"/>
              </a:rPr>
              <a:t>© IBM Corporation </a:t>
            </a:r>
          </a:p>
        </p:txBody>
      </p:sp>
      <p:sp>
        <p:nvSpPr>
          <p:cNvPr id="14" name="TextBox 13"/>
          <p:cNvSpPr txBox="1"/>
          <p:nvPr userDrawn="1"/>
        </p:nvSpPr>
        <p:spPr>
          <a:xfrm>
            <a:off x="8726442" y="6572045"/>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bg1"/>
                </a:solidFill>
                <a:cs typeface="Arial"/>
              </a:rPr>
              <a:pPr algn="l" defTabSz="457200"/>
              <a:t>‹#›</a:t>
            </a:fld>
            <a:endParaRPr lang="en-US" sz="800" kern="0" spc="-30" dirty="0">
              <a:solidFill>
                <a:schemeClr val="bg1"/>
              </a:solidFill>
              <a:cs typeface="Arial"/>
            </a:endParaRPr>
          </a:p>
        </p:txBody>
      </p:sp>
    </p:spTree>
    <p:extLst>
      <p:ext uri="{BB962C8B-B14F-4D97-AF65-F5344CB8AC3E}">
        <p14:creationId xmlns:p14="http://schemas.microsoft.com/office/powerpoint/2010/main" val="2464018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OLD - Purple">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6309360" y="0"/>
            <a:ext cx="2834640" cy="6858000"/>
          </a:xfrm>
          <a:prstGeom prst="rect">
            <a:avLst/>
          </a:prstGeom>
          <a:solidFill>
            <a:srgbClr val="3B025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2" name="Title 1"/>
          <p:cNvSpPr>
            <a:spLocks noGrp="1"/>
          </p:cNvSpPr>
          <p:nvPr>
            <p:ph type="title" hasCustomPrompt="1"/>
          </p:nvPr>
        </p:nvSpPr>
        <p:spPr>
          <a:xfrm>
            <a:off x="680720" y="1508760"/>
            <a:ext cx="5620492" cy="551433"/>
          </a:xfrm>
        </p:spPr>
        <p:txBody>
          <a:bodyPr wrap="square" lIns="0" tIns="0" rIns="0" bIns="0" anchor="t" anchorCtr="0">
            <a:spAutoFit/>
          </a:bodyPr>
          <a:lstStyle>
            <a:lvl1pPr algn="l">
              <a:lnSpc>
                <a:spcPts val="4300"/>
              </a:lnSpc>
              <a:defRPr sz="4000" b="0">
                <a:solidFill>
                  <a:srgbClr val="FFFFFF"/>
                </a:solidFill>
              </a:defRPr>
            </a:lvl1pPr>
          </a:lstStyle>
          <a:p>
            <a:r>
              <a:rPr lang="en-US" dirty="0" smtClean="0"/>
              <a:t>Click to add title</a:t>
            </a:r>
            <a:endParaRPr lang="en-US" dirty="0"/>
          </a:p>
        </p:txBody>
      </p:sp>
      <p:sp>
        <p:nvSpPr>
          <p:cNvPr id="13" name="Rectangle 12"/>
          <p:cNvSpPr/>
          <p:nvPr userDrawn="1"/>
        </p:nvSpPr>
        <p:spPr>
          <a:xfrm>
            <a:off x="8595360" y="0"/>
            <a:ext cx="548640" cy="6858000"/>
          </a:xfrm>
          <a:prstGeom prst="rect">
            <a:avLst/>
          </a:prstGeom>
          <a:solidFill>
            <a:schemeClr val="accent5">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pic>
        <p:nvPicPr>
          <p:cNvPr id="7" name="Picture 6" descr="cloud_only copy.png"/>
          <p:cNvPicPr>
            <a:picLocks noChangeAspect="1"/>
          </p:cNvPicPr>
          <p:nvPr userDrawn="1"/>
        </p:nvPicPr>
        <p:blipFill rotWithShape="1">
          <a:blip r:embed="rId2" cstate="screen">
            <a:alphaModFix amt="12000"/>
            <a:extLst>
              <a:ext uri="{28A0092B-C50C-407E-A947-70E740481C1C}">
                <a14:useLocalDpi xmlns:a14="http://schemas.microsoft.com/office/drawing/2010/main"/>
              </a:ext>
            </a:extLst>
          </a:blip>
          <a:srcRect/>
          <a:stretch/>
        </p:blipFill>
        <p:spPr>
          <a:xfrm>
            <a:off x="5748950" y="2661719"/>
            <a:ext cx="3395050" cy="3766242"/>
          </a:xfrm>
          <a:prstGeom prst="rect">
            <a:avLst/>
          </a:prstGeom>
        </p:spPr>
      </p:pic>
      <p:sp>
        <p:nvSpPr>
          <p:cNvPr id="10" name="TextBox 9"/>
          <p:cNvSpPr txBox="1"/>
          <p:nvPr userDrawn="1"/>
        </p:nvSpPr>
        <p:spPr>
          <a:xfrm>
            <a:off x="7894617" y="6572045"/>
            <a:ext cx="822960" cy="123111"/>
          </a:xfrm>
          <a:prstGeom prst="rect">
            <a:avLst/>
          </a:prstGeom>
          <a:noFill/>
        </p:spPr>
        <p:txBody>
          <a:bodyPr wrap="square" lIns="0" tIns="0" rIns="0" bIns="0" rtlCol="0" anchor="ctr" anchorCtr="0">
            <a:spAutoFit/>
          </a:bodyPr>
          <a:lstStyle/>
          <a:p>
            <a:pPr defTabSz="457200"/>
            <a:r>
              <a:rPr lang="en-US" sz="800" kern="0" spc="-30" dirty="0">
                <a:solidFill>
                  <a:schemeClr val="bg1"/>
                </a:solidFill>
                <a:cs typeface="Arial"/>
              </a:rPr>
              <a:t>© IBM Corporation </a:t>
            </a:r>
          </a:p>
        </p:txBody>
      </p:sp>
      <p:sp>
        <p:nvSpPr>
          <p:cNvPr id="11" name="TextBox 10"/>
          <p:cNvSpPr txBox="1"/>
          <p:nvPr userDrawn="1"/>
        </p:nvSpPr>
        <p:spPr>
          <a:xfrm>
            <a:off x="8726442" y="6572045"/>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bg1"/>
                </a:solidFill>
                <a:cs typeface="Arial"/>
              </a:rPr>
              <a:pPr algn="l" defTabSz="457200"/>
              <a:t>‹#›</a:t>
            </a:fld>
            <a:endParaRPr lang="en-US" sz="800" kern="0" spc="-30" dirty="0">
              <a:solidFill>
                <a:schemeClr val="bg1"/>
              </a:solidFill>
              <a:cs typeface="Arial"/>
            </a:endParaRPr>
          </a:p>
        </p:txBody>
      </p:sp>
    </p:spTree>
    <p:extLst>
      <p:ext uri="{BB962C8B-B14F-4D97-AF65-F5344CB8AC3E}">
        <p14:creationId xmlns:p14="http://schemas.microsoft.com/office/powerpoint/2010/main" val="1181984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OLD - Green">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6309360" y="0"/>
            <a:ext cx="2834640" cy="685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2" name="Title 1"/>
          <p:cNvSpPr>
            <a:spLocks noGrp="1"/>
          </p:cNvSpPr>
          <p:nvPr>
            <p:ph type="title" hasCustomPrompt="1"/>
          </p:nvPr>
        </p:nvSpPr>
        <p:spPr>
          <a:xfrm>
            <a:off x="680720" y="1508760"/>
            <a:ext cx="5620492" cy="551433"/>
          </a:xfrm>
        </p:spPr>
        <p:txBody>
          <a:bodyPr wrap="square" lIns="0" tIns="0" rIns="0" bIns="0" anchor="t" anchorCtr="0">
            <a:spAutoFit/>
          </a:bodyPr>
          <a:lstStyle>
            <a:lvl1pPr algn="l">
              <a:lnSpc>
                <a:spcPts val="4300"/>
              </a:lnSpc>
              <a:defRPr sz="4000" b="0">
                <a:solidFill>
                  <a:srgbClr val="FFFFFF"/>
                </a:solidFill>
              </a:defRPr>
            </a:lvl1pPr>
          </a:lstStyle>
          <a:p>
            <a:r>
              <a:rPr lang="en-US" dirty="0" smtClean="0"/>
              <a:t>Click to add title</a:t>
            </a:r>
            <a:endParaRPr lang="en-US" dirty="0"/>
          </a:p>
        </p:txBody>
      </p:sp>
      <p:sp>
        <p:nvSpPr>
          <p:cNvPr id="13" name="Rectangle 12"/>
          <p:cNvSpPr/>
          <p:nvPr userDrawn="1"/>
        </p:nvSpPr>
        <p:spPr>
          <a:xfrm>
            <a:off x="8595360" y="0"/>
            <a:ext cx="548640" cy="6858000"/>
          </a:xfrm>
          <a:prstGeom prst="rect">
            <a:avLst/>
          </a:prstGeom>
          <a:solidFill>
            <a:srgbClr val="005C5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pic>
        <p:nvPicPr>
          <p:cNvPr id="10" name="Picture 9" descr="cloud_only copy.png"/>
          <p:cNvPicPr>
            <a:picLocks noChangeAspect="1"/>
          </p:cNvPicPr>
          <p:nvPr userDrawn="1"/>
        </p:nvPicPr>
        <p:blipFill rotWithShape="1">
          <a:blip r:embed="rId2" cstate="screen">
            <a:alphaModFix amt="12000"/>
            <a:extLst>
              <a:ext uri="{28A0092B-C50C-407E-A947-70E740481C1C}">
                <a14:useLocalDpi xmlns:a14="http://schemas.microsoft.com/office/drawing/2010/main"/>
              </a:ext>
            </a:extLst>
          </a:blip>
          <a:srcRect/>
          <a:stretch/>
        </p:blipFill>
        <p:spPr>
          <a:xfrm>
            <a:off x="5748950" y="2661719"/>
            <a:ext cx="3395050" cy="3766242"/>
          </a:xfrm>
          <a:prstGeom prst="rect">
            <a:avLst/>
          </a:prstGeom>
        </p:spPr>
      </p:pic>
      <p:sp>
        <p:nvSpPr>
          <p:cNvPr id="11" name="TextBox 10"/>
          <p:cNvSpPr txBox="1"/>
          <p:nvPr userDrawn="1"/>
        </p:nvSpPr>
        <p:spPr>
          <a:xfrm>
            <a:off x="7894617" y="6572045"/>
            <a:ext cx="822960" cy="123111"/>
          </a:xfrm>
          <a:prstGeom prst="rect">
            <a:avLst/>
          </a:prstGeom>
          <a:noFill/>
        </p:spPr>
        <p:txBody>
          <a:bodyPr wrap="square" lIns="0" tIns="0" rIns="0" bIns="0" rtlCol="0" anchor="ctr" anchorCtr="0">
            <a:spAutoFit/>
          </a:bodyPr>
          <a:lstStyle/>
          <a:p>
            <a:pPr defTabSz="457200"/>
            <a:r>
              <a:rPr lang="en-US" sz="800" kern="0" spc="-30" dirty="0">
                <a:solidFill>
                  <a:schemeClr val="bg1"/>
                </a:solidFill>
                <a:cs typeface="Arial"/>
              </a:rPr>
              <a:t>© IBM Corporation </a:t>
            </a:r>
          </a:p>
        </p:txBody>
      </p:sp>
      <p:sp>
        <p:nvSpPr>
          <p:cNvPr id="14" name="TextBox 13"/>
          <p:cNvSpPr txBox="1"/>
          <p:nvPr userDrawn="1"/>
        </p:nvSpPr>
        <p:spPr>
          <a:xfrm>
            <a:off x="8726442" y="6572045"/>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bg1"/>
                </a:solidFill>
                <a:cs typeface="Arial"/>
              </a:rPr>
              <a:pPr algn="l" defTabSz="457200"/>
              <a:t>‹#›</a:t>
            </a:fld>
            <a:endParaRPr lang="en-US" sz="800" kern="0" spc="-30" dirty="0">
              <a:solidFill>
                <a:schemeClr val="bg1"/>
              </a:solidFill>
              <a:cs typeface="Arial"/>
            </a:endParaRPr>
          </a:p>
        </p:txBody>
      </p:sp>
    </p:spTree>
    <p:extLst>
      <p:ext uri="{BB962C8B-B14F-4D97-AF65-F5344CB8AC3E}">
        <p14:creationId xmlns:p14="http://schemas.microsoft.com/office/powerpoint/2010/main" val="15968785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OLD - Blue">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6309360" y="0"/>
            <a:ext cx="2834640"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2" name="Title 1"/>
          <p:cNvSpPr>
            <a:spLocks noGrp="1"/>
          </p:cNvSpPr>
          <p:nvPr>
            <p:ph type="title" hasCustomPrompt="1"/>
          </p:nvPr>
        </p:nvSpPr>
        <p:spPr>
          <a:xfrm>
            <a:off x="680719" y="1508760"/>
            <a:ext cx="5638599" cy="551433"/>
          </a:xfrm>
        </p:spPr>
        <p:txBody>
          <a:bodyPr wrap="square" lIns="0" tIns="0" rIns="0" bIns="0" anchor="t" anchorCtr="0">
            <a:spAutoFit/>
          </a:bodyPr>
          <a:lstStyle>
            <a:lvl1pPr algn="l">
              <a:lnSpc>
                <a:spcPts val="4300"/>
              </a:lnSpc>
              <a:defRPr sz="4000" b="0">
                <a:solidFill>
                  <a:srgbClr val="FFFFFF"/>
                </a:solidFill>
              </a:defRPr>
            </a:lvl1pPr>
          </a:lstStyle>
          <a:p>
            <a:r>
              <a:rPr lang="en-US" dirty="0" smtClean="0"/>
              <a:t>Click to add title</a:t>
            </a:r>
            <a:endParaRPr lang="en-US" dirty="0"/>
          </a:p>
        </p:txBody>
      </p:sp>
      <p:sp>
        <p:nvSpPr>
          <p:cNvPr id="13" name="Rectangle 12"/>
          <p:cNvSpPr/>
          <p:nvPr userDrawn="1"/>
        </p:nvSpPr>
        <p:spPr>
          <a:xfrm>
            <a:off x="8595360" y="0"/>
            <a:ext cx="548640" cy="6858000"/>
          </a:xfrm>
          <a:prstGeom prst="rect">
            <a:avLst/>
          </a:prstGeom>
          <a:solidFill>
            <a:srgbClr val="00659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pic>
        <p:nvPicPr>
          <p:cNvPr id="10" name="Picture 9" descr="cloud_only copy.png"/>
          <p:cNvPicPr>
            <a:picLocks noChangeAspect="1"/>
          </p:cNvPicPr>
          <p:nvPr userDrawn="1"/>
        </p:nvPicPr>
        <p:blipFill rotWithShape="1">
          <a:blip r:embed="rId2" cstate="screen">
            <a:alphaModFix amt="12000"/>
            <a:extLst>
              <a:ext uri="{28A0092B-C50C-407E-A947-70E740481C1C}">
                <a14:useLocalDpi xmlns:a14="http://schemas.microsoft.com/office/drawing/2010/main"/>
              </a:ext>
            </a:extLst>
          </a:blip>
          <a:srcRect/>
          <a:stretch/>
        </p:blipFill>
        <p:spPr>
          <a:xfrm>
            <a:off x="5748950" y="2661719"/>
            <a:ext cx="3395050" cy="3766242"/>
          </a:xfrm>
          <a:prstGeom prst="rect">
            <a:avLst/>
          </a:prstGeom>
        </p:spPr>
      </p:pic>
      <p:sp>
        <p:nvSpPr>
          <p:cNvPr id="11" name="TextBox 10"/>
          <p:cNvSpPr txBox="1"/>
          <p:nvPr userDrawn="1"/>
        </p:nvSpPr>
        <p:spPr>
          <a:xfrm>
            <a:off x="7894617" y="6572045"/>
            <a:ext cx="822960" cy="123111"/>
          </a:xfrm>
          <a:prstGeom prst="rect">
            <a:avLst/>
          </a:prstGeom>
          <a:noFill/>
        </p:spPr>
        <p:txBody>
          <a:bodyPr wrap="square" lIns="0" tIns="0" rIns="0" bIns="0" rtlCol="0" anchor="ctr" anchorCtr="0">
            <a:spAutoFit/>
          </a:bodyPr>
          <a:lstStyle/>
          <a:p>
            <a:pPr defTabSz="457200"/>
            <a:r>
              <a:rPr lang="en-US" sz="800" kern="0" spc="-30" dirty="0">
                <a:solidFill>
                  <a:schemeClr val="bg1"/>
                </a:solidFill>
                <a:cs typeface="Arial"/>
              </a:rPr>
              <a:t>© IBM Corporation </a:t>
            </a:r>
          </a:p>
        </p:txBody>
      </p:sp>
      <p:sp>
        <p:nvSpPr>
          <p:cNvPr id="14" name="TextBox 13"/>
          <p:cNvSpPr txBox="1"/>
          <p:nvPr userDrawn="1"/>
        </p:nvSpPr>
        <p:spPr>
          <a:xfrm>
            <a:off x="8726442" y="6572045"/>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bg1"/>
                </a:solidFill>
                <a:cs typeface="Arial"/>
              </a:rPr>
              <a:pPr algn="l" defTabSz="457200"/>
              <a:t>‹#›</a:t>
            </a:fld>
            <a:endParaRPr lang="en-US" sz="800" kern="0" spc="-30" dirty="0">
              <a:solidFill>
                <a:schemeClr val="bg1"/>
              </a:solidFill>
              <a:cs typeface="Arial"/>
            </a:endParaRPr>
          </a:p>
        </p:txBody>
      </p:sp>
    </p:spTree>
    <p:extLst>
      <p:ext uri="{BB962C8B-B14F-4D97-AF65-F5344CB8AC3E}">
        <p14:creationId xmlns:p14="http://schemas.microsoft.com/office/powerpoint/2010/main" val="4074083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hasCustomPrompt="1"/>
          </p:nvPr>
        </p:nvSpPr>
        <p:spPr>
          <a:xfrm>
            <a:off x="2194560" y="3931920"/>
            <a:ext cx="6949440" cy="457200"/>
          </a:xfrm>
        </p:spPr>
        <p:txBody>
          <a:bodyPr lIns="0" tIns="0" rIns="0" bIns="0">
            <a:noAutofit/>
          </a:bodyPr>
          <a:lstStyle>
            <a:lvl1pPr algn="l">
              <a:defRPr sz="2800" b="1">
                <a:solidFill>
                  <a:srgbClr val="FFFFFF"/>
                </a:solidFill>
              </a:defRPr>
            </a:lvl1pPr>
          </a:lstStyle>
          <a:p>
            <a:r>
              <a:rPr lang="en-US" dirty="0" smtClean="0"/>
              <a:t>Enter Text</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516590" y="1433615"/>
            <a:ext cx="2917767" cy="2468880"/>
          </a:xfrm>
          <a:prstGeom prst="rect">
            <a:avLst/>
          </a:prstGeom>
        </p:spPr>
      </p:pic>
      <p:sp>
        <p:nvSpPr>
          <p:cNvPr id="9" name="TextBox 8"/>
          <p:cNvSpPr txBox="1"/>
          <p:nvPr userDrawn="1"/>
        </p:nvSpPr>
        <p:spPr>
          <a:xfrm>
            <a:off x="7894617" y="6572045"/>
            <a:ext cx="822960" cy="123111"/>
          </a:xfrm>
          <a:prstGeom prst="rect">
            <a:avLst/>
          </a:prstGeom>
          <a:noFill/>
        </p:spPr>
        <p:txBody>
          <a:bodyPr wrap="square" lIns="0" tIns="0" rIns="0" bIns="0" rtlCol="0" anchor="ctr" anchorCtr="0">
            <a:spAutoFit/>
          </a:bodyPr>
          <a:lstStyle/>
          <a:p>
            <a:pPr defTabSz="457200"/>
            <a:r>
              <a:rPr lang="en-US" sz="800" kern="0" spc="-30" dirty="0">
                <a:solidFill>
                  <a:schemeClr val="bg1"/>
                </a:solidFill>
                <a:cs typeface="Arial"/>
              </a:rPr>
              <a:t>© IBM Corporation </a:t>
            </a:r>
          </a:p>
        </p:txBody>
      </p:sp>
      <p:sp>
        <p:nvSpPr>
          <p:cNvPr id="10" name="TextBox 9"/>
          <p:cNvSpPr txBox="1"/>
          <p:nvPr userDrawn="1"/>
        </p:nvSpPr>
        <p:spPr>
          <a:xfrm>
            <a:off x="8726442" y="6572045"/>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bg1"/>
                </a:solidFill>
                <a:cs typeface="Arial"/>
              </a:rPr>
              <a:pPr algn="l" defTabSz="457200"/>
              <a:t>‹#›</a:t>
            </a:fld>
            <a:endParaRPr lang="en-US" sz="800" kern="0" spc="-30" dirty="0">
              <a:solidFill>
                <a:schemeClr val="bg1"/>
              </a:solidFill>
              <a:cs typeface="Arial"/>
            </a:endParaRPr>
          </a:p>
        </p:txBody>
      </p:sp>
    </p:spTree>
    <p:extLst>
      <p:ext uri="{BB962C8B-B14F-4D97-AF65-F5344CB8AC3E}">
        <p14:creationId xmlns:p14="http://schemas.microsoft.com/office/powerpoint/2010/main" val="273094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Plai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add title</a:t>
            </a:r>
            <a:endParaRPr lang="en-US" dirty="0"/>
          </a:p>
        </p:txBody>
      </p:sp>
      <p:sp>
        <p:nvSpPr>
          <p:cNvPr id="5" name="TextBox 4"/>
          <p:cNvSpPr txBox="1"/>
          <p:nvPr userDrawn="1"/>
        </p:nvSpPr>
        <p:spPr>
          <a:xfrm>
            <a:off x="313266" y="1185333"/>
            <a:ext cx="7120467" cy="276999"/>
          </a:xfrm>
          <a:prstGeom prst="rect">
            <a:avLst/>
          </a:prstGeom>
          <a:noFill/>
        </p:spPr>
        <p:txBody>
          <a:bodyPr wrap="square" rtlCol="0">
            <a:spAutoFit/>
          </a:bodyPr>
          <a:lstStyle/>
          <a:p>
            <a:r>
              <a:rPr lang="en-US" sz="1200" kern="0" spc="-30" dirty="0" smtClean="0">
                <a:solidFill>
                  <a:srgbClr val="FFFFFF"/>
                </a:solidFill>
                <a:latin typeface="Arial"/>
                <a:cs typeface="Arial"/>
              </a:rPr>
              <a:t>text</a:t>
            </a:r>
          </a:p>
        </p:txBody>
      </p:sp>
      <p:sp>
        <p:nvSpPr>
          <p:cNvPr id="7" name="Text Placeholder 6"/>
          <p:cNvSpPr>
            <a:spLocks noGrp="1"/>
          </p:cNvSpPr>
          <p:nvPr>
            <p:ph type="body" sz="quarter" idx="10"/>
          </p:nvPr>
        </p:nvSpPr>
        <p:spPr>
          <a:xfrm>
            <a:off x="364068" y="1498600"/>
            <a:ext cx="8509000" cy="1468094"/>
          </a:xfrm>
        </p:spPr>
        <p:txBody>
          <a:bodyPr>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5" name="Picture 4" descr="cloud_only copy.png"/>
          <p:cNvPicPr>
            <a:picLocks noChangeAspect="1"/>
          </p:cNvPicPr>
          <p:nvPr userDrawn="1"/>
        </p:nvPicPr>
        <p:blipFill rotWithShape="1">
          <a:blip r:embed="rId2" cstate="print">
            <a:alphaModFix/>
            <a:extLst>
              <a:ext uri="{28A0092B-C50C-407E-A947-70E740481C1C}">
                <a14:useLocalDpi xmlns:a14="http://schemas.microsoft.com/office/drawing/2010/main"/>
              </a:ext>
            </a:extLst>
          </a:blip>
          <a:srcRect l="-2" r="-749"/>
          <a:stretch/>
        </p:blipFill>
        <p:spPr>
          <a:xfrm>
            <a:off x="236896" y="6205574"/>
            <a:ext cx="597936" cy="448242"/>
          </a:xfrm>
          <a:prstGeom prst="rect">
            <a:avLst/>
          </a:prstGeom>
        </p:spPr>
      </p:pic>
    </p:spTree>
    <p:extLst>
      <p:ext uri="{BB962C8B-B14F-4D97-AF65-F5344CB8AC3E}">
        <p14:creationId xmlns:p14="http://schemas.microsoft.com/office/powerpoint/2010/main" val="905923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3217" y="792734"/>
            <a:ext cx="3962400" cy="1615827"/>
          </a:xfrm>
          <a:prstGeom prst="rect">
            <a:avLst/>
          </a:prstGeom>
        </p:spPr>
        <p:txBody>
          <a:bodyPr>
            <a:spAutoFit/>
          </a:bodyPr>
          <a:lstStyle>
            <a:lvl1pPr>
              <a:lnSpc>
                <a:spcPts val="4200"/>
              </a:lnSpc>
              <a:defRPr sz="4000"/>
            </a:lvl1pPr>
          </a:lstStyle>
          <a:p>
            <a:r>
              <a:rPr lang="en-US" dirty="0" smtClean="0"/>
              <a:t>Click to edit Master title style</a:t>
            </a:r>
            <a:endParaRPr lang="en-US" dirty="0"/>
          </a:p>
        </p:txBody>
      </p:sp>
      <p:sp>
        <p:nvSpPr>
          <p:cNvPr id="3" name="Content Placeholder 2"/>
          <p:cNvSpPr>
            <a:spLocks noGrp="1"/>
          </p:cNvSpPr>
          <p:nvPr>
            <p:ph idx="1"/>
          </p:nvPr>
        </p:nvSpPr>
        <p:spPr>
          <a:xfrm>
            <a:off x="4958840" y="798858"/>
            <a:ext cx="3657600" cy="1443472"/>
          </a:xfrm>
          <a:prstGeom prst="rect">
            <a:avLst/>
          </a:prstGeom>
        </p:spPr>
        <p:txBody>
          <a:bodyPr>
            <a:spAutoFit/>
          </a:bodyPr>
          <a:lstStyle>
            <a:lvl1pPr marL="228600" indent="-228600">
              <a:spcBef>
                <a:spcPts val="1800"/>
              </a:spcBef>
              <a:defRPr sz="2000"/>
            </a:lvl1pPr>
            <a:lvl2pPr marL="233363" indent="-233363">
              <a:spcBef>
                <a:spcPts val="600"/>
              </a:spcBef>
              <a:buFont typeface="Arial" panose="020B0604020202020204" pitchFamily="34" charset="0"/>
              <a:buChar char="–"/>
              <a:defRPr sz="16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9"/>
          <p:cNvSpPr/>
          <p:nvPr userDrawn="1"/>
        </p:nvSpPr>
        <p:spPr>
          <a:xfrm>
            <a:off x="2792613" y="6490230"/>
            <a:ext cx="308062" cy="92333"/>
          </a:xfrm>
          <a:prstGeom prst="rect">
            <a:avLst/>
          </a:prstGeom>
        </p:spPr>
        <p:txBody>
          <a:bodyPr wrap="square" lIns="0" tIns="0" rIns="0" bIns="0">
            <a:spAutoFit/>
          </a:bodyPr>
          <a:lstStyle/>
          <a:p>
            <a:fld id="{655362CE-4ABE-4CB4-8947-B1242CDD9D94}" type="slidenum">
              <a:rPr lang="en-US" sz="600" baseline="0" smtClean="0">
                <a:solidFill>
                  <a:srgbClr val="FFFFFF"/>
                </a:solidFill>
                <a:latin typeface="Arial" panose="020B0604020202020204" pitchFamily="34" charset="0"/>
                <a:cs typeface="Arial" panose="020B0604020202020204" pitchFamily="34" charset="0"/>
              </a:rPr>
              <a:t>‹#›</a:t>
            </a:fld>
            <a:endParaRPr lang="en-US" sz="600" baseline="0" dirty="0">
              <a:solidFill>
                <a:srgbClr val="FFFFFF"/>
              </a:solidFill>
              <a:latin typeface="Arial" panose="020B0604020202020204" pitchFamily="34" charset="0"/>
              <a:cs typeface="Arial" panose="020B0604020202020204" pitchFamily="34" charset="0"/>
            </a:endParaRPr>
          </a:p>
        </p:txBody>
      </p:sp>
      <p:sp>
        <p:nvSpPr>
          <p:cNvPr id="12" name="Rectangle 11"/>
          <p:cNvSpPr/>
          <p:nvPr userDrawn="1"/>
        </p:nvSpPr>
        <p:spPr>
          <a:xfrm>
            <a:off x="2591198" y="6490230"/>
            <a:ext cx="196145" cy="92333"/>
          </a:xfrm>
          <a:prstGeom prst="rect">
            <a:avLst/>
          </a:prstGeom>
        </p:spPr>
        <p:txBody>
          <a:bodyPr wrap="square" lIns="0" tIns="0" rIns="0" bIns="0">
            <a:spAutoFit/>
          </a:bodyPr>
          <a:lstStyle/>
          <a:p>
            <a:r>
              <a:rPr lang="en-US" sz="600" baseline="0" dirty="0" smtClean="0">
                <a:solidFill>
                  <a:srgbClr val="FFFFFF"/>
                </a:solidFill>
                <a:latin typeface="Arial" panose="020B0604020202020204" pitchFamily="34" charset="0"/>
                <a:cs typeface="Arial" panose="020B0604020202020204" pitchFamily="34" charset="0"/>
              </a:rPr>
              <a:t>Page</a:t>
            </a:r>
            <a:endParaRPr lang="en-US" sz="600" baseline="0" dirty="0">
              <a:solidFill>
                <a:srgbClr val="FFFFFF"/>
              </a:solidFill>
              <a:latin typeface="Arial" panose="020B0604020202020204" pitchFamily="34" charset="0"/>
              <a:cs typeface="Arial" panose="020B0604020202020204" pitchFamily="34" charset="0"/>
            </a:endParaRPr>
          </a:p>
        </p:txBody>
      </p:sp>
      <p:sp>
        <p:nvSpPr>
          <p:cNvPr id="13" name="Rectangle 12"/>
          <p:cNvSpPr/>
          <p:nvPr userDrawn="1"/>
        </p:nvSpPr>
        <p:spPr>
          <a:xfrm>
            <a:off x="613173" y="6490230"/>
            <a:ext cx="1192212" cy="92333"/>
          </a:xfrm>
          <a:prstGeom prst="rect">
            <a:avLst/>
          </a:prstGeom>
        </p:spPr>
        <p:txBody>
          <a:bodyPr wrap="square" lIns="0" tIns="0" rIns="0" bIns="0">
            <a:spAutoFit/>
          </a:bodyPr>
          <a:lstStyle/>
          <a:p>
            <a:r>
              <a:rPr lang="en-US" sz="600" baseline="0" dirty="0" smtClean="0">
                <a:solidFill>
                  <a:srgbClr val="FFFFFF"/>
                </a:solidFill>
                <a:latin typeface="Arial" panose="020B0604020202020204" pitchFamily="34" charset="0"/>
                <a:cs typeface="Arial" panose="020B0604020202020204" pitchFamily="34" charset="0"/>
              </a:rPr>
              <a:t>© 2016 IBM Corporation</a:t>
            </a:r>
            <a:endParaRPr lang="en-US" sz="600" baseline="0" dirty="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0761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CloudEyebr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add title</a:t>
            </a:r>
            <a:endParaRPr lang="en-US" dirty="0"/>
          </a:p>
        </p:txBody>
      </p:sp>
      <p:sp>
        <p:nvSpPr>
          <p:cNvPr id="5" name="TextBox 4"/>
          <p:cNvSpPr txBox="1"/>
          <p:nvPr userDrawn="1"/>
        </p:nvSpPr>
        <p:spPr>
          <a:xfrm>
            <a:off x="313266" y="1185333"/>
            <a:ext cx="7120467" cy="276999"/>
          </a:xfrm>
          <a:prstGeom prst="rect">
            <a:avLst/>
          </a:prstGeom>
          <a:noFill/>
        </p:spPr>
        <p:txBody>
          <a:bodyPr wrap="square" rtlCol="0">
            <a:spAutoFit/>
          </a:bodyPr>
          <a:lstStyle/>
          <a:p>
            <a:r>
              <a:rPr lang="en-US" sz="1200" kern="0" spc="-30" dirty="0" smtClean="0">
                <a:solidFill>
                  <a:srgbClr val="FFFFFF"/>
                </a:solidFill>
                <a:latin typeface="Arial"/>
                <a:cs typeface="Arial"/>
              </a:rPr>
              <a:t>text</a:t>
            </a:r>
          </a:p>
        </p:txBody>
      </p:sp>
      <p:sp>
        <p:nvSpPr>
          <p:cNvPr id="7" name="Text Placeholder 6"/>
          <p:cNvSpPr>
            <a:spLocks noGrp="1"/>
          </p:cNvSpPr>
          <p:nvPr>
            <p:ph type="body" sz="quarter" idx="10"/>
          </p:nvPr>
        </p:nvSpPr>
        <p:spPr>
          <a:xfrm>
            <a:off x="364068" y="1498600"/>
            <a:ext cx="8509000" cy="1468094"/>
          </a:xfrm>
        </p:spPr>
        <p:txBody>
          <a:bodyPr>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6" name="Group 5"/>
          <p:cNvGrpSpPr/>
          <p:nvPr userDrawn="1"/>
        </p:nvGrpSpPr>
        <p:grpSpPr>
          <a:xfrm>
            <a:off x="369752" y="268817"/>
            <a:ext cx="506711" cy="172508"/>
            <a:chOff x="360699" y="268817"/>
            <a:chExt cx="506711" cy="172508"/>
          </a:xfrm>
          <a:solidFill>
            <a:schemeClr val="accent1"/>
          </a:solidFill>
        </p:grpSpPr>
        <p:sp>
          <p:nvSpPr>
            <p:cNvPr id="8" name="Rectangle 7"/>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9" name="Rectangle 8"/>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grpSp>
      <p:pic>
        <p:nvPicPr>
          <p:cNvPr id="10" name="Picture 9"/>
          <p:cNvPicPr>
            <a:picLocks noChangeAspect="1"/>
          </p:cNvPicPr>
          <p:nvPr userDrawn="1"/>
        </p:nvPicPr>
        <p:blipFill>
          <a:blip r:embed="rId2" cstate="print"/>
          <a:stretch>
            <a:fillRect/>
          </a:stretch>
        </p:blipFill>
        <p:spPr>
          <a:xfrm>
            <a:off x="45720" y="6033860"/>
            <a:ext cx="871804" cy="83522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Only_and_CloudEyebr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add title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Only_Plai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add title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UpText_Plai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add title</a:t>
            </a:r>
            <a:endParaRPr lang="en-US" dirty="0"/>
          </a:p>
        </p:txBody>
      </p:sp>
      <p:sp>
        <p:nvSpPr>
          <p:cNvPr id="8" name="Text Placeholder 7"/>
          <p:cNvSpPr>
            <a:spLocks noGrp="1"/>
          </p:cNvSpPr>
          <p:nvPr>
            <p:ph type="body" sz="quarter" idx="10"/>
          </p:nvPr>
        </p:nvSpPr>
        <p:spPr>
          <a:xfrm>
            <a:off x="363537" y="1701800"/>
            <a:ext cx="4056063" cy="1468094"/>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Text Placeholder 9"/>
          <p:cNvSpPr>
            <a:spLocks noGrp="1"/>
          </p:cNvSpPr>
          <p:nvPr>
            <p:ph type="body" sz="quarter" idx="11"/>
          </p:nvPr>
        </p:nvSpPr>
        <p:spPr>
          <a:xfrm>
            <a:off x="4690533" y="1693863"/>
            <a:ext cx="4056064" cy="1468094"/>
          </a:xfrm>
        </p:spPr>
        <p:txBody>
          <a:bodyPr>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UpText_CloudEyebr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add title</a:t>
            </a:r>
            <a:endParaRPr lang="en-US" dirty="0"/>
          </a:p>
        </p:txBody>
      </p:sp>
      <p:sp>
        <p:nvSpPr>
          <p:cNvPr id="8" name="Text Placeholder 7"/>
          <p:cNvSpPr>
            <a:spLocks noGrp="1"/>
          </p:cNvSpPr>
          <p:nvPr>
            <p:ph type="body" sz="quarter" idx="10"/>
          </p:nvPr>
        </p:nvSpPr>
        <p:spPr>
          <a:xfrm>
            <a:off x="363537" y="1701800"/>
            <a:ext cx="4056063" cy="1468094"/>
          </a:xfrm>
        </p:spPr>
        <p:txBody>
          <a:bodyPr>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1"/>
          </p:nvPr>
        </p:nvSpPr>
        <p:spPr>
          <a:xfrm>
            <a:off x="4690533" y="1693863"/>
            <a:ext cx="4056064" cy="1468094"/>
          </a:xfrm>
        </p:spPr>
        <p:txBody>
          <a:bodyPr>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Across">
    <p:spTree>
      <p:nvGrpSpPr>
        <p:cNvPr id="1" name=""/>
        <p:cNvGrpSpPr/>
        <p:nvPr/>
      </p:nvGrpSpPr>
      <p:grpSpPr>
        <a:xfrm>
          <a:off x="0" y="0"/>
          <a:ext cx="0" cy="0"/>
          <a:chOff x="0" y="0"/>
          <a:chExt cx="0" cy="0"/>
        </a:xfrm>
      </p:grpSpPr>
      <p:sp>
        <p:nvSpPr>
          <p:cNvPr id="23" name="Picture Placeholder 21"/>
          <p:cNvSpPr>
            <a:spLocks noGrp="1"/>
          </p:cNvSpPr>
          <p:nvPr>
            <p:ph type="pic" sz="quarter" idx="14" hasCustomPrompt="1"/>
          </p:nvPr>
        </p:nvSpPr>
        <p:spPr>
          <a:xfrm>
            <a:off x="3044952" y="1371600"/>
            <a:ext cx="3054096" cy="5486400"/>
          </a:xfrm>
          <a:solidFill>
            <a:schemeClr val="bg1"/>
          </a:solidFill>
        </p:spPr>
        <p:txBody>
          <a:bodyPr>
            <a:normAutofit/>
          </a:bodyPr>
          <a:lstStyle>
            <a:lvl1pPr marL="0" indent="0" algn="ctr">
              <a:buNone/>
              <a:defRPr sz="1400"/>
            </a:lvl1pPr>
          </a:lstStyle>
          <a:p>
            <a:r>
              <a:rPr lang="en-US" dirty="0" smtClean="0"/>
              <a:t>Click icon below to insert picture</a:t>
            </a:r>
            <a:endParaRPr lang="en-US" dirty="0"/>
          </a:p>
        </p:txBody>
      </p:sp>
      <p:sp>
        <p:nvSpPr>
          <p:cNvPr id="22" name="Picture Placeholder 21"/>
          <p:cNvSpPr>
            <a:spLocks noGrp="1"/>
          </p:cNvSpPr>
          <p:nvPr>
            <p:ph type="pic" sz="quarter" idx="13" hasCustomPrompt="1"/>
          </p:nvPr>
        </p:nvSpPr>
        <p:spPr>
          <a:xfrm>
            <a:off x="0" y="1371600"/>
            <a:ext cx="3044952" cy="5486400"/>
          </a:xfrm>
        </p:spPr>
        <p:txBody>
          <a:bodyPr>
            <a:normAutofit/>
          </a:bodyPr>
          <a:lstStyle>
            <a:lvl1pPr marL="0" indent="0" algn="ctr">
              <a:buNone/>
              <a:defRPr sz="1400"/>
            </a:lvl1pPr>
          </a:lstStyle>
          <a:p>
            <a:r>
              <a:rPr lang="en-US" dirty="0" smtClean="0"/>
              <a:t>Click icon below to insert picture</a:t>
            </a:r>
            <a:endParaRPr lang="en-US" dirty="0"/>
          </a:p>
        </p:txBody>
      </p:sp>
      <p:sp>
        <p:nvSpPr>
          <p:cNvPr id="24" name="Picture Placeholder 21"/>
          <p:cNvSpPr>
            <a:spLocks noGrp="1"/>
          </p:cNvSpPr>
          <p:nvPr>
            <p:ph type="pic" sz="quarter" idx="15" hasCustomPrompt="1"/>
          </p:nvPr>
        </p:nvSpPr>
        <p:spPr>
          <a:xfrm>
            <a:off x="6099048" y="1371600"/>
            <a:ext cx="3044952" cy="5486400"/>
          </a:xfrm>
        </p:spPr>
        <p:txBody>
          <a:bodyPr>
            <a:normAutofit/>
          </a:bodyPr>
          <a:lstStyle>
            <a:lvl1pPr marL="0" indent="0" algn="ctr">
              <a:buNone/>
              <a:defRPr sz="1400"/>
            </a:lvl1pPr>
          </a:lstStyle>
          <a:p>
            <a:r>
              <a:rPr lang="en-US" dirty="0" smtClean="0"/>
              <a:t>Click icon below to insert picture</a:t>
            </a:r>
            <a:endParaRPr lang="en-US" dirty="0"/>
          </a:p>
        </p:txBody>
      </p:sp>
      <p:sp>
        <p:nvSpPr>
          <p:cNvPr id="25" name="Text Placeholder 6"/>
          <p:cNvSpPr>
            <a:spLocks noGrp="1"/>
          </p:cNvSpPr>
          <p:nvPr>
            <p:ph type="body" sz="quarter" idx="11" hasCustomPrompt="1"/>
          </p:nvPr>
        </p:nvSpPr>
        <p:spPr>
          <a:xfrm>
            <a:off x="379476" y="2148840"/>
            <a:ext cx="2286000" cy="1280160"/>
          </a:xfrm>
        </p:spPr>
        <p:txBody>
          <a:bodyPr lIns="0" tIns="0" rIns="0" bIns="0" anchor="t" anchorCtr="0">
            <a:noAutofit/>
          </a:bodyPr>
          <a:lstStyle>
            <a:lvl1pPr marL="0" indent="0" algn="ctr">
              <a:spcBef>
                <a:spcPts val="300"/>
              </a:spcBef>
              <a:buNone/>
              <a:defRPr sz="16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Text</a:t>
            </a:r>
            <a:endParaRPr lang="en-US" dirty="0"/>
          </a:p>
        </p:txBody>
      </p:sp>
      <p:sp>
        <p:nvSpPr>
          <p:cNvPr id="26" name="Text Placeholder 6"/>
          <p:cNvSpPr>
            <a:spLocks noGrp="1"/>
          </p:cNvSpPr>
          <p:nvPr>
            <p:ph type="body" sz="quarter" idx="16" hasCustomPrompt="1"/>
          </p:nvPr>
        </p:nvSpPr>
        <p:spPr>
          <a:xfrm>
            <a:off x="3429000" y="2148840"/>
            <a:ext cx="2286000" cy="1280160"/>
          </a:xfrm>
        </p:spPr>
        <p:txBody>
          <a:bodyPr lIns="0" tIns="0" rIns="0" bIns="0" anchor="t" anchorCtr="0">
            <a:noAutofit/>
          </a:bodyPr>
          <a:lstStyle>
            <a:lvl1pPr marL="0" indent="0" algn="ctr">
              <a:spcBef>
                <a:spcPts val="300"/>
              </a:spcBef>
              <a:buNone/>
              <a:defRPr sz="16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Text</a:t>
            </a:r>
            <a:endParaRPr lang="en-US" dirty="0"/>
          </a:p>
        </p:txBody>
      </p:sp>
      <p:sp>
        <p:nvSpPr>
          <p:cNvPr id="27" name="Text Placeholder 6"/>
          <p:cNvSpPr>
            <a:spLocks noGrp="1"/>
          </p:cNvSpPr>
          <p:nvPr>
            <p:ph type="body" sz="quarter" idx="17" hasCustomPrompt="1"/>
          </p:nvPr>
        </p:nvSpPr>
        <p:spPr>
          <a:xfrm>
            <a:off x="6478524" y="2148840"/>
            <a:ext cx="2286000" cy="1280160"/>
          </a:xfrm>
        </p:spPr>
        <p:txBody>
          <a:bodyPr lIns="0" tIns="0" rIns="0" bIns="0" anchor="t" anchorCtr="0">
            <a:noAutofit/>
          </a:bodyPr>
          <a:lstStyle>
            <a:lvl1pPr marL="0" indent="0" algn="ctr">
              <a:spcBef>
                <a:spcPts val="300"/>
              </a:spcBef>
              <a:buNone/>
              <a:defRPr sz="16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Text</a:t>
            </a:r>
            <a:endParaRPr lang="en-US" dirty="0"/>
          </a:p>
        </p:txBody>
      </p:sp>
      <p:pic>
        <p:nvPicPr>
          <p:cNvPr id="5" name="Picture 4" descr="cloud_only copy.png"/>
          <p:cNvPicPr>
            <a:picLocks noChangeAspect="1"/>
          </p:cNvPicPr>
          <p:nvPr userDrawn="1"/>
        </p:nvPicPr>
        <p:blipFill rotWithShape="1">
          <a:blip r:embed="rId2" cstate="print">
            <a:alphaModFix/>
            <a:extLst>
              <a:ext uri="{28A0092B-C50C-407E-A947-70E740481C1C}">
                <a14:useLocalDpi xmlns:a14="http://schemas.microsoft.com/office/drawing/2010/main"/>
              </a:ext>
            </a:extLst>
          </a:blip>
          <a:srcRect l="-2" r="-749"/>
          <a:stretch/>
        </p:blipFill>
        <p:spPr>
          <a:xfrm>
            <a:off x="236896" y="6205574"/>
            <a:ext cx="597936" cy="448242"/>
          </a:xfrm>
          <a:prstGeom prst="rect">
            <a:avLst/>
          </a:prstGeom>
        </p:spPr>
      </p:pic>
      <p:sp>
        <p:nvSpPr>
          <p:cNvPr id="15" name="Title 1"/>
          <p:cNvSpPr>
            <a:spLocks noGrp="1"/>
          </p:cNvSpPr>
          <p:nvPr>
            <p:ph type="title" hasCustomPrompt="1"/>
          </p:nvPr>
        </p:nvSpPr>
        <p:spPr>
          <a:xfrm>
            <a:off x="365760" y="548640"/>
            <a:ext cx="8778240" cy="369332"/>
          </a:xfrm>
        </p:spPr>
        <p:txBody>
          <a:bodyPr/>
          <a:lstStyle/>
          <a:p>
            <a:r>
              <a:rPr lang="en-US" dirty="0" smtClean="0"/>
              <a:t>Click to add title</a:t>
            </a:r>
            <a:endParaRPr lang="en-US" dirty="0"/>
          </a:p>
        </p:txBody>
      </p:sp>
      <p:grpSp>
        <p:nvGrpSpPr>
          <p:cNvPr id="16" name="Group 15"/>
          <p:cNvGrpSpPr/>
          <p:nvPr userDrawn="1"/>
        </p:nvGrpSpPr>
        <p:grpSpPr>
          <a:xfrm>
            <a:off x="369752" y="268817"/>
            <a:ext cx="506711" cy="172508"/>
            <a:chOff x="360699" y="268817"/>
            <a:chExt cx="506711" cy="172508"/>
          </a:xfrm>
          <a:solidFill>
            <a:schemeClr val="accent1"/>
          </a:solidFill>
        </p:grpSpPr>
        <p:sp>
          <p:nvSpPr>
            <p:cNvPr id="18" name="Rectangle 17"/>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19" name="Rectangle 18"/>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grpSp>
    </p:spTree>
    <p:extLst>
      <p:ext uri="{BB962C8B-B14F-4D97-AF65-F5344CB8AC3E}">
        <p14:creationId xmlns:p14="http://schemas.microsoft.com/office/powerpoint/2010/main" val="2293632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alfBlueGray">
    <p:bg>
      <p:bgPr>
        <a:solidFill>
          <a:schemeClr val="bg1"/>
        </a:solidFill>
        <a:effectLst/>
      </p:bgPr>
    </p:bg>
    <p:spTree>
      <p:nvGrpSpPr>
        <p:cNvPr id="1" name=""/>
        <p:cNvGrpSpPr/>
        <p:nvPr/>
      </p:nvGrpSpPr>
      <p:grpSpPr>
        <a:xfrm>
          <a:off x="0" y="0"/>
          <a:ext cx="0" cy="0"/>
          <a:chOff x="0" y="0"/>
          <a:chExt cx="0" cy="0"/>
        </a:xfrm>
      </p:grpSpPr>
      <p:sp>
        <p:nvSpPr>
          <p:cNvPr id="13" name="Rectangle 12"/>
          <p:cNvSpPr/>
          <p:nvPr userDrawn="1"/>
        </p:nvSpPr>
        <p:spPr>
          <a:xfrm>
            <a:off x="1" y="0"/>
            <a:ext cx="3440316" cy="6858000"/>
          </a:xfrm>
          <a:prstGeom prst="rect">
            <a:avLst/>
          </a:prstGeom>
          <a:solidFill>
            <a:srgbClr val="0D426C">
              <a:alpha val="8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 name="Picture 4" descr="cloud_only copy.png"/>
          <p:cNvPicPr>
            <a:picLocks noChangeAspect="1"/>
          </p:cNvPicPr>
          <p:nvPr userDrawn="1"/>
        </p:nvPicPr>
        <p:blipFill rotWithShape="1">
          <a:blip r:embed="rId2" cstate="print">
            <a:alphaModFix/>
            <a:extLst>
              <a:ext uri="{28A0092B-C50C-407E-A947-70E740481C1C}">
                <a14:useLocalDpi xmlns:a14="http://schemas.microsoft.com/office/drawing/2010/main"/>
              </a:ext>
            </a:extLst>
          </a:blip>
          <a:srcRect l="-2" r="-749"/>
          <a:stretch/>
        </p:blipFill>
        <p:spPr>
          <a:xfrm>
            <a:off x="236896" y="6205574"/>
            <a:ext cx="597936" cy="448242"/>
          </a:xfrm>
          <a:prstGeom prst="rect">
            <a:avLst/>
          </a:prstGeom>
        </p:spPr>
      </p:pic>
      <p:sp>
        <p:nvSpPr>
          <p:cNvPr id="12" name="Title 1"/>
          <p:cNvSpPr>
            <a:spLocks noGrp="1"/>
          </p:cNvSpPr>
          <p:nvPr>
            <p:ph type="title" hasCustomPrompt="1"/>
          </p:nvPr>
        </p:nvSpPr>
        <p:spPr>
          <a:xfrm>
            <a:off x="365760" y="548640"/>
            <a:ext cx="3074557" cy="369332"/>
          </a:xfrm>
        </p:spPr>
        <p:txBody>
          <a:bodyPr rIns="0"/>
          <a:lstStyle>
            <a:lvl1pPr>
              <a:defRPr baseline="0">
                <a:solidFill>
                  <a:schemeClr val="bg1"/>
                </a:solidFill>
              </a:defRPr>
            </a:lvl1pPr>
          </a:lstStyle>
          <a:p>
            <a:r>
              <a:rPr lang="en-US" dirty="0" smtClean="0"/>
              <a:t>Click to add title</a:t>
            </a:r>
            <a:endParaRPr lang="en-US" dirty="0"/>
          </a:p>
        </p:txBody>
      </p:sp>
      <p:grpSp>
        <p:nvGrpSpPr>
          <p:cNvPr id="14" name="Group 13"/>
          <p:cNvGrpSpPr/>
          <p:nvPr userDrawn="1"/>
        </p:nvGrpSpPr>
        <p:grpSpPr>
          <a:xfrm>
            <a:off x="369752" y="268817"/>
            <a:ext cx="506711" cy="172508"/>
            <a:chOff x="360699" y="268817"/>
            <a:chExt cx="506711" cy="172508"/>
          </a:xfrm>
          <a:solidFill>
            <a:schemeClr val="bg1"/>
          </a:solidFill>
        </p:grpSpPr>
        <p:sp>
          <p:nvSpPr>
            <p:cNvPr id="15" name="Rectangle 14"/>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16" name="Rectangle 15"/>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grpSp>
    </p:spTree>
    <p:extLst>
      <p:ext uri="{BB962C8B-B14F-4D97-AF65-F5344CB8AC3E}">
        <p14:creationId xmlns:p14="http://schemas.microsoft.com/office/powerpoint/2010/main" val="2233850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548640"/>
            <a:ext cx="8778240" cy="369332"/>
          </a:xfrm>
          <a:prstGeom prst="rect">
            <a:avLst/>
          </a:prstGeom>
        </p:spPr>
        <p:txBody>
          <a:bodyPr vert="horz" wrap="square" lIns="0" tIns="0" rIns="822960" bIns="0" rtlCol="0" anchor="t" anchorCtr="0">
            <a:spAutoFit/>
          </a:bodyPr>
          <a:lstStyle/>
          <a:p>
            <a:r>
              <a:rPr lang="en-US" dirty="0" smtClean="0"/>
              <a:t>Click to add title</a:t>
            </a:r>
            <a:endParaRPr lang="en-US" dirty="0"/>
          </a:p>
        </p:txBody>
      </p:sp>
      <p:sp>
        <p:nvSpPr>
          <p:cNvPr id="3" name="Text Placeholder 2"/>
          <p:cNvSpPr>
            <a:spLocks noGrp="1"/>
          </p:cNvSpPr>
          <p:nvPr>
            <p:ph type="body" idx="1"/>
          </p:nvPr>
        </p:nvSpPr>
        <p:spPr>
          <a:xfrm>
            <a:off x="365760" y="1500613"/>
            <a:ext cx="8497583" cy="1468094"/>
          </a:xfrm>
          <a:prstGeom prst="rect">
            <a:avLst/>
          </a:prstGeom>
          <a:noFill/>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p:nvSpPr>
        <p:spPr>
          <a:xfrm>
            <a:off x="7894617" y="6572045"/>
            <a:ext cx="822960" cy="123111"/>
          </a:xfrm>
          <a:prstGeom prst="rect">
            <a:avLst/>
          </a:prstGeom>
          <a:noFill/>
        </p:spPr>
        <p:txBody>
          <a:bodyPr wrap="square" lIns="0" tIns="0" rIns="0" bIns="0" rtlCol="0" anchor="ctr" anchorCtr="0">
            <a:spAutoFit/>
          </a:bodyPr>
          <a:lstStyle/>
          <a:p>
            <a:pPr defTabSz="457200"/>
            <a:r>
              <a:rPr lang="en-US" sz="800" kern="0" spc="-30" dirty="0">
                <a:solidFill>
                  <a:schemeClr val="tx1"/>
                </a:solidFill>
                <a:cs typeface="Arial"/>
              </a:rPr>
              <a:t>© IBM Corporation </a:t>
            </a:r>
          </a:p>
        </p:txBody>
      </p:sp>
      <p:sp>
        <p:nvSpPr>
          <p:cNvPr id="6" name="TextBox 5"/>
          <p:cNvSpPr txBox="1"/>
          <p:nvPr/>
        </p:nvSpPr>
        <p:spPr>
          <a:xfrm>
            <a:off x="8726442" y="6572045"/>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tx1"/>
                </a:solidFill>
                <a:cs typeface="Arial"/>
              </a:rPr>
              <a:pPr algn="l" defTabSz="457200"/>
              <a:t>‹#›</a:t>
            </a:fld>
            <a:endParaRPr lang="en-US" sz="800" kern="0" spc="-30" dirty="0">
              <a:solidFill>
                <a:schemeClr val="tx1"/>
              </a:solidFill>
              <a:cs typeface="Arial"/>
            </a:endParaRPr>
          </a:p>
        </p:txBody>
      </p:sp>
    </p:spTree>
    <p:extLst>
      <p:ext uri="{BB962C8B-B14F-4D97-AF65-F5344CB8AC3E}">
        <p14:creationId xmlns:p14="http://schemas.microsoft.com/office/powerpoint/2010/main" val="1708171183"/>
      </p:ext>
    </p:extLst>
  </p:cSld>
  <p:clrMap bg1="lt1" tx1="dk1" bg2="lt2" tx2="dk2" accent1="accent1" accent2="accent2" accent3="accent3" accent4="accent4" accent5="accent5" accent6="accent6" hlink="hlink" folHlink="folHlink"/>
  <p:sldLayoutIdLst>
    <p:sldLayoutId id="2147483673" r:id="rId1"/>
    <p:sldLayoutId id="2147483720" r:id="rId2"/>
    <p:sldLayoutId id="2147483721" r:id="rId3"/>
    <p:sldLayoutId id="2147483718" r:id="rId4"/>
    <p:sldLayoutId id="2147483722" r:id="rId5"/>
    <p:sldLayoutId id="2147483724" r:id="rId6"/>
    <p:sldLayoutId id="2147483723" r:id="rId7"/>
    <p:sldLayoutId id="2147483686" r:id="rId8"/>
    <p:sldLayoutId id="2147483689" r:id="rId9"/>
    <p:sldLayoutId id="2147483687" r:id="rId10"/>
    <p:sldLayoutId id="2147483690" r:id="rId11"/>
    <p:sldLayoutId id="2147483693" r:id="rId12"/>
    <p:sldLayoutId id="2147483696" r:id="rId13"/>
    <p:sldLayoutId id="2147483680" r:id="rId14"/>
    <p:sldLayoutId id="2147483704" r:id="rId15"/>
    <p:sldLayoutId id="2147483682" r:id="rId16"/>
    <p:sldLayoutId id="2147483711" r:id="rId17"/>
    <p:sldLayoutId id="2147483712" r:id="rId18"/>
    <p:sldLayoutId id="2147483713" r:id="rId19"/>
    <p:sldLayoutId id="2147483703" r:id="rId20"/>
    <p:sldLayoutId id="2147483725"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457200" rtl="0" eaLnBrk="1" latinLnBrk="0" hangingPunct="1">
        <a:spcBef>
          <a:spcPct val="0"/>
        </a:spcBef>
        <a:buNone/>
        <a:defRPr sz="2400" b="1" kern="0" spc="-30">
          <a:solidFill>
            <a:srgbClr val="009EE2"/>
          </a:solidFill>
          <a:latin typeface="+mj-lt"/>
          <a:ea typeface="+mj-ea"/>
          <a:cs typeface="+mj-cs"/>
        </a:defRPr>
      </a:lvl1pPr>
    </p:titleStyle>
    <p:bodyStyle>
      <a:lvl1pPr marL="227013" indent="-227013" algn="l" defTabSz="457200" rtl="0" eaLnBrk="1" latinLnBrk="0" hangingPunct="1">
        <a:spcBef>
          <a:spcPct val="20000"/>
        </a:spcBef>
        <a:buFont typeface="Arial" pitchFamily="34" charset="0"/>
        <a:buChar char="–"/>
        <a:defRPr sz="2100" kern="0" spc="-30">
          <a:solidFill>
            <a:schemeClr val="tx1"/>
          </a:solidFill>
          <a:latin typeface="Arial"/>
          <a:ea typeface="+mn-ea"/>
          <a:cs typeface="+mn-cs"/>
        </a:defRPr>
      </a:lvl1pPr>
      <a:lvl2pPr marL="515938" indent="-171450" algn="l" defTabSz="457200" rtl="0" eaLnBrk="1" latinLnBrk="0" hangingPunct="1">
        <a:spcBef>
          <a:spcPct val="20000"/>
        </a:spcBef>
        <a:buFont typeface="Arial" pitchFamily="34" charset="0"/>
        <a:buChar char="•"/>
        <a:defRPr sz="1800" kern="0" spc="-30">
          <a:solidFill>
            <a:schemeClr val="tx1"/>
          </a:solidFill>
          <a:latin typeface="Arial"/>
          <a:ea typeface="+mn-ea"/>
          <a:cs typeface="+mn-cs"/>
        </a:defRPr>
      </a:lvl2pPr>
      <a:lvl3pPr marL="860425" indent="-173038" algn="l" defTabSz="457200" rtl="0" eaLnBrk="1" latinLnBrk="0" hangingPunct="1">
        <a:spcBef>
          <a:spcPct val="20000"/>
        </a:spcBef>
        <a:buFont typeface="Arial" pitchFamily="34" charset="0"/>
        <a:buChar char="–"/>
        <a:defRPr sz="1600" kern="0" spc="-30">
          <a:solidFill>
            <a:schemeClr val="tx1"/>
          </a:solidFill>
          <a:latin typeface="Arial"/>
          <a:ea typeface="+mn-ea"/>
          <a:cs typeface="+mn-cs"/>
        </a:defRPr>
      </a:lvl3pPr>
      <a:lvl4pPr marL="1085850" indent="-117475" algn="l" defTabSz="457200" rtl="0" eaLnBrk="1" latinLnBrk="0" hangingPunct="1">
        <a:spcBef>
          <a:spcPct val="20000"/>
        </a:spcBef>
        <a:buFont typeface="Arial" pitchFamily="34" charset="0"/>
        <a:buChar char="•"/>
        <a:defRPr sz="1400" kern="0" spc="-30">
          <a:solidFill>
            <a:schemeClr val="tx1"/>
          </a:solidFill>
          <a:latin typeface="Arial"/>
          <a:ea typeface="+mn-ea"/>
          <a:cs typeface="+mn-cs"/>
        </a:defRPr>
      </a:lvl4pPr>
      <a:lvl5pPr marL="1484313" indent="-171450" algn="l" defTabSz="457200" rtl="0" eaLnBrk="1" latinLnBrk="0" hangingPunct="1">
        <a:spcBef>
          <a:spcPct val="20000"/>
        </a:spcBef>
        <a:buFont typeface="Arial" pitchFamily="34" charset="0"/>
        <a:buChar char="–"/>
        <a:defRPr sz="1400" kern="0" spc="-3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hyperlink" Target="https://console.ng.bluemix.net/registration/" TargetMode="External"/><Relationship Id="rId3" Type="http://schemas.openxmlformats.org/officeDocument/2006/relationships/hyperlink" Target="https://youtu.be/oOpPaz33KdA" TargetMode="External"/><Relationship Id="rId7" Type="http://schemas.openxmlformats.org/officeDocument/2006/relationships/hyperlink" Target="http://w3.tap.ibm.com/medialibrary/media_view?id=342542&amp;" TargetMode="External"/><Relationship Id="rId2" Type="http://schemas.openxmlformats.org/officeDocument/2006/relationships/hyperlink" Target="http://w3.tap.ibm.com/medialibrary/media_view?id=382635" TargetMode="External"/><Relationship Id="rId1" Type="http://schemas.openxmlformats.org/officeDocument/2006/relationships/slideLayout" Target="../slideLayouts/slideLayout2.xml"/><Relationship Id="rId6" Type="http://schemas.openxmlformats.org/officeDocument/2006/relationships/hyperlink" Target="https://youtu.be/wNUlCkjvS84" TargetMode="External"/><Relationship Id="rId5" Type="http://schemas.openxmlformats.org/officeDocument/2006/relationships/hyperlink" Target="https://youtu.be/f5o4tIz2Zzc" TargetMode="External"/><Relationship Id="rId10" Type="http://schemas.openxmlformats.org/officeDocument/2006/relationships/image" Target="../media/image7.png"/><Relationship Id="rId4" Type="http://schemas.openxmlformats.org/officeDocument/2006/relationships/hyperlink" Target="https://youtu.be/M5zpJy6hMvQ" TargetMode="External"/><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13.jpeg"/><Relationship Id="rId13" Type="http://schemas.openxmlformats.org/officeDocument/2006/relationships/image" Target="../media/image18.png"/><Relationship Id="rId18" Type="http://schemas.openxmlformats.org/officeDocument/2006/relationships/image" Target="../media/image23.jpe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tiff"/><Relationship Id="rId7" Type="http://schemas.openxmlformats.org/officeDocument/2006/relationships/image" Target="../media/image12.jpeg"/><Relationship Id="rId12" Type="http://schemas.openxmlformats.org/officeDocument/2006/relationships/image" Target="../media/image17.jpeg"/><Relationship Id="rId17" Type="http://schemas.openxmlformats.org/officeDocument/2006/relationships/image" Target="../media/image22.png"/><Relationship Id="rId25" Type="http://schemas.openxmlformats.org/officeDocument/2006/relationships/image" Target="../media/image30.png"/><Relationship Id="rId2" Type="http://schemas.openxmlformats.org/officeDocument/2006/relationships/notesSlide" Target="../notesSlides/notesSlide1.xml"/><Relationship Id="rId16" Type="http://schemas.openxmlformats.org/officeDocument/2006/relationships/image" Target="../media/image21.png"/><Relationship Id="rId20" Type="http://schemas.openxmlformats.org/officeDocument/2006/relationships/image" Target="../media/image25.tiff"/><Relationship Id="rId29" Type="http://schemas.openxmlformats.org/officeDocument/2006/relationships/image" Target="../media/image34.png"/><Relationship Id="rId1" Type="http://schemas.openxmlformats.org/officeDocument/2006/relationships/slideLayout" Target="../slideLayouts/slideLayout21.xml"/><Relationship Id="rId6" Type="http://schemas.openxmlformats.org/officeDocument/2006/relationships/image" Target="../media/image11.jpeg"/><Relationship Id="rId11" Type="http://schemas.openxmlformats.org/officeDocument/2006/relationships/image" Target="../media/image16.png"/><Relationship Id="rId24" Type="http://schemas.openxmlformats.org/officeDocument/2006/relationships/image" Target="../media/image29.png"/><Relationship Id="rId5" Type="http://schemas.openxmlformats.org/officeDocument/2006/relationships/image" Target="../media/image10.png"/><Relationship Id="rId15" Type="http://schemas.openxmlformats.org/officeDocument/2006/relationships/image" Target="../media/image20.jpeg"/><Relationship Id="rId23" Type="http://schemas.openxmlformats.org/officeDocument/2006/relationships/image" Target="../media/image28.tiff"/><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tiff"/><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tiff"/><Relationship Id="rId27" Type="http://schemas.openxmlformats.org/officeDocument/2006/relationships/image" Target="../media/image32.png"/><Relationship Id="rId30"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548640"/>
            <a:ext cx="8778240" cy="738664"/>
          </a:xfrm>
        </p:spPr>
        <p:txBody>
          <a:bodyPr/>
          <a:lstStyle/>
          <a:p>
            <a:r>
              <a:rPr lang="en-US" dirty="0" smtClean="0"/>
              <a:t>Federal Bluemix Day Agenda</a:t>
            </a:r>
            <a:br>
              <a:rPr lang="en-US" dirty="0" smtClean="0"/>
            </a:br>
            <a:r>
              <a:rPr lang="en-US" dirty="0" smtClean="0"/>
              <a:t>Oct 13 – IBM Herndon</a:t>
            </a:r>
            <a:endParaRPr lang="en-US" dirty="0"/>
          </a:p>
        </p:txBody>
      </p:sp>
      <p:sp>
        <p:nvSpPr>
          <p:cNvPr id="17" name="Rectangle 16"/>
          <p:cNvSpPr/>
          <p:nvPr/>
        </p:nvSpPr>
        <p:spPr>
          <a:xfrm>
            <a:off x="290456" y="5480660"/>
            <a:ext cx="7928386" cy="923330"/>
          </a:xfrm>
          <a:prstGeom prst="rect">
            <a:avLst/>
          </a:prstGeom>
        </p:spPr>
        <p:txBody>
          <a:bodyPr wrap="square">
            <a:spAutoFit/>
          </a:bodyPr>
          <a:lstStyle/>
          <a:p>
            <a:r>
              <a:rPr lang="en-US" b="1" dirty="0" smtClean="0">
                <a:solidFill>
                  <a:srgbClr val="000000"/>
                </a:solidFill>
                <a:latin typeface="Helv"/>
              </a:rPr>
              <a:t>*assumes </a:t>
            </a:r>
            <a:r>
              <a:rPr lang="en-US" b="1" dirty="0">
                <a:solidFill>
                  <a:srgbClr val="000000"/>
                </a:solidFill>
                <a:latin typeface="Helv"/>
              </a:rPr>
              <a:t>5 breakout </a:t>
            </a:r>
            <a:r>
              <a:rPr lang="en-US" b="1" dirty="0" smtClean="0">
                <a:solidFill>
                  <a:srgbClr val="000000"/>
                </a:solidFill>
                <a:latin typeface="Helv"/>
              </a:rPr>
              <a:t>rooms</a:t>
            </a:r>
          </a:p>
          <a:p>
            <a:r>
              <a:rPr lang="en-US" b="1" dirty="0" smtClean="0">
                <a:solidFill>
                  <a:srgbClr val="000000"/>
                </a:solidFill>
                <a:latin typeface="Helv"/>
              </a:rPr>
              <a:t>Stand and Deliver schedule will be sent Monday Oct 10</a:t>
            </a:r>
            <a:r>
              <a:rPr lang="en-US" dirty="0">
                <a:solidFill>
                  <a:srgbClr val="000000"/>
                </a:solidFill>
                <a:latin typeface="Helv"/>
              </a:rPr>
              <a:t/>
            </a:r>
            <a:br>
              <a:rPr lang="en-US" dirty="0">
                <a:solidFill>
                  <a:srgbClr val="000000"/>
                </a:solidFill>
                <a:latin typeface="Helv"/>
              </a:rPr>
            </a:br>
            <a:endParaRPr lang="en-US" dirty="0"/>
          </a:p>
        </p:txBody>
      </p:sp>
      <p:graphicFrame>
        <p:nvGraphicFramePr>
          <p:cNvPr id="18" name="Table 17"/>
          <p:cNvGraphicFramePr>
            <a:graphicFrameLocks noGrp="1"/>
          </p:cNvGraphicFramePr>
          <p:nvPr>
            <p:extLst>
              <p:ext uri="{D42A27DB-BD31-4B8C-83A1-F6EECF244321}">
                <p14:modId xmlns:p14="http://schemas.microsoft.com/office/powerpoint/2010/main" val="3466589138"/>
              </p:ext>
            </p:extLst>
          </p:nvPr>
        </p:nvGraphicFramePr>
        <p:xfrm>
          <a:off x="365760" y="1315963"/>
          <a:ext cx="8477026" cy="4124960"/>
        </p:xfrm>
        <a:graphic>
          <a:graphicData uri="http://schemas.openxmlformats.org/drawingml/2006/table">
            <a:tbl>
              <a:tblPr firstRow="1" bandRow="1">
                <a:tableStyleId>{5C22544A-7EE6-4342-B048-85BDC9FD1C3A}</a:tableStyleId>
              </a:tblPr>
              <a:tblGrid>
                <a:gridCol w="2065468"/>
                <a:gridCol w="3356386"/>
                <a:gridCol w="3055172"/>
              </a:tblGrid>
              <a:tr h="370840">
                <a:tc>
                  <a:txBody>
                    <a:bodyPr/>
                    <a:lstStyle/>
                    <a:p>
                      <a:r>
                        <a:rPr lang="en-US" dirty="0" smtClean="0"/>
                        <a:t>Time</a:t>
                      </a:r>
                      <a:endParaRPr lang="en-US" dirty="0"/>
                    </a:p>
                  </a:txBody>
                  <a:tcPr/>
                </a:tc>
                <a:tc>
                  <a:txBody>
                    <a:bodyPr/>
                    <a:lstStyle/>
                    <a:p>
                      <a:r>
                        <a:rPr lang="en-US" dirty="0" smtClean="0"/>
                        <a:t>Topic</a:t>
                      </a:r>
                      <a:endParaRPr lang="en-US" dirty="0"/>
                    </a:p>
                  </a:txBody>
                  <a:tcPr/>
                </a:tc>
                <a:tc>
                  <a:txBody>
                    <a:bodyPr/>
                    <a:lstStyle/>
                    <a:p>
                      <a:r>
                        <a:rPr lang="en-US" dirty="0" smtClean="0"/>
                        <a:t>Presenter</a:t>
                      </a:r>
                      <a:r>
                        <a:rPr lang="en-US" baseline="0" dirty="0" smtClean="0"/>
                        <a:t> / SME</a:t>
                      </a:r>
                      <a:endParaRPr lang="en-US" dirty="0"/>
                    </a:p>
                  </a:txBody>
                  <a:tcPr/>
                </a:tc>
              </a:tr>
              <a:tr h="370840">
                <a:tc>
                  <a:txBody>
                    <a:bodyPr/>
                    <a:lstStyle/>
                    <a:p>
                      <a:r>
                        <a:rPr lang="en-US" sz="1600" dirty="0" smtClean="0">
                          <a:solidFill>
                            <a:srgbClr val="000000"/>
                          </a:solidFill>
                          <a:latin typeface="Helv"/>
                        </a:rPr>
                        <a:t>9:00am - 10:30am</a:t>
                      </a:r>
                      <a:endParaRPr lang="en-US" sz="1600" dirty="0"/>
                    </a:p>
                  </a:txBody>
                  <a:tcPr/>
                </a:tc>
                <a:tc>
                  <a:txBody>
                    <a:bodyPr/>
                    <a:lstStyle/>
                    <a:p>
                      <a:r>
                        <a:rPr lang="en-US" sz="1600" dirty="0" smtClean="0">
                          <a:solidFill>
                            <a:srgbClr val="000000"/>
                          </a:solidFill>
                          <a:latin typeface="Helv"/>
                        </a:rPr>
                        <a:t>Bluemix enablement </a:t>
                      </a:r>
                      <a:endParaRPr lang="en-US" sz="1600" dirty="0"/>
                    </a:p>
                  </a:txBody>
                  <a:tcPr/>
                </a:tc>
                <a:tc>
                  <a:txBody>
                    <a:bodyPr/>
                    <a:lstStyle/>
                    <a:p>
                      <a:r>
                        <a:rPr lang="en-US" sz="1600" dirty="0" smtClean="0"/>
                        <a:t>Michael</a:t>
                      </a:r>
                      <a:r>
                        <a:rPr lang="en-US" sz="1600" baseline="0" dirty="0" smtClean="0"/>
                        <a:t> Bussey</a:t>
                      </a:r>
                    </a:p>
                    <a:p>
                      <a:r>
                        <a:rPr lang="en-US" sz="1600" baseline="0" dirty="0" smtClean="0"/>
                        <a:t>Andrew </a:t>
                      </a:r>
                      <a:r>
                        <a:rPr lang="en-US" sz="1600" baseline="0" dirty="0" err="1" smtClean="0"/>
                        <a:t>Mazan</a:t>
                      </a:r>
                      <a:endParaRPr lang="en-US" sz="1600" dirty="0"/>
                    </a:p>
                  </a:txBody>
                  <a:tcPr/>
                </a:tc>
              </a:tr>
              <a:tr h="370840">
                <a:tc>
                  <a:txBody>
                    <a:bodyPr/>
                    <a:lstStyle/>
                    <a:p>
                      <a:r>
                        <a:rPr lang="en-US" sz="1600" dirty="0" smtClean="0">
                          <a:solidFill>
                            <a:srgbClr val="000000"/>
                          </a:solidFill>
                          <a:latin typeface="Helv"/>
                        </a:rPr>
                        <a:t>10:45am - 12:00pm </a:t>
                      </a:r>
                      <a:endParaRPr lang="en-US" sz="1600" dirty="0"/>
                    </a:p>
                  </a:txBody>
                  <a:tcPr/>
                </a:tc>
                <a:tc>
                  <a:txBody>
                    <a:bodyPr/>
                    <a:lstStyle/>
                    <a:p>
                      <a:r>
                        <a:rPr lang="en-US" sz="1600" dirty="0" smtClean="0"/>
                        <a:t>FLM Stan</a:t>
                      </a:r>
                      <a:r>
                        <a:rPr lang="en-US" sz="1600" baseline="0" dirty="0" smtClean="0"/>
                        <a:t>d and Deliver</a:t>
                      </a:r>
                      <a:endParaRPr lang="en-US" sz="1600" dirty="0"/>
                    </a:p>
                  </a:txBody>
                  <a:tcPr/>
                </a:tc>
                <a:tc>
                  <a:txBody>
                    <a:bodyPr/>
                    <a:lstStyle/>
                    <a:p>
                      <a:r>
                        <a:rPr lang="en-US" sz="1600" baseline="0" dirty="0" smtClean="0"/>
                        <a:t>Janet Butler, Aki Duvvur, </a:t>
                      </a:r>
                      <a:r>
                        <a:rPr lang="en-US" sz="1600" dirty="0" smtClean="0"/>
                        <a:t>Michael</a:t>
                      </a:r>
                      <a:r>
                        <a:rPr lang="en-US" sz="1600" baseline="0" dirty="0" smtClean="0"/>
                        <a:t> Bussey, </a:t>
                      </a:r>
                      <a:r>
                        <a:rPr lang="en-US" sz="1600" baseline="0" dirty="0" smtClean="0"/>
                        <a:t>Chris </a:t>
                      </a:r>
                      <a:r>
                        <a:rPr lang="en-US" sz="1600" baseline="0" dirty="0" err="1" smtClean="0"/>
                        <a:t>Dejten</a:t>
                      </a:r>
                      <a:r>
                        <a:rPr lang="en-US" sz="1600" baseline="0" dirty="0" smtClean="0"/>
                        <a:t>, Frank Parra</a:t>
                      </a:r>
                      <a:endParaRPr lang="en-US" sz="16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solidFill>
                            <a:srgbClr val="000000"/>
                          </a:solidFill>
                          <a:latin typeface="Helv"/>
                        </a:rPr>
                        <a:t>10:45am - 12:00pm </a:t>
                      </a:r>
                      <a:endParaRPr lang="en-US" sz="1600" dirty="0" smtClean="0"/>
                    </a:p>
                    <a:p>
                      <a:endParaRPr lang="en-US" sz="1600" dirty="0"/>
                    </a:p>
                  </a:txBody>
                  <a:tcPr/>
                </a:tc>
                <a:tc>
                  <a:txBody>
                    <a:bodyPr/>
                    <a:lstStyle/>
                    <a:p>
                      <a:r>
                        <a:rPr lang="en-US" sz="1600" dirty="0" smtClean="0"/>
                        <a:t>Seller</a:t>
                      </a:r>
                      <a:r>
                        <a:rPr lang="en-US" sz="1600" baseline="0" dirty="0" smtClean="0"/>
                        <a:t> practice session- refine your pitch/demo</a:t>
                      </a:r>
                      <a:endParaRPr lang="en-US" sz="1600" dirty="0"/>
                    </a:p>
                  </a:txBody>
                  <a:tcPr/>
                </a:tc>
                <a:tc>
                  <a:txBody>
                    <a:bodyPr/>
                    <a:lstStyle/>
                    <a:p>
                      <a:r>
                        <a:rPr lang="en-US" sz="1600" dirty="0" smtClean="0"/>
                        <a:t>Andrew</a:t>
                      </a:r>
                      <a:r>
                        <a:rPr lang="en-US" sz="1600" baseline="0" dirty="0" smtClean="0"/>
                        <a:t> </a:t>
                      </a:r>
                      <a:r>
                        <a:rPr lang="en-US" sz="1600" baseline="0" dirty="0" err="1" smtClean="0"/>
                        <a:t>Mazen</a:t>
                      </a:r>
                      <a:endParaRPr lang="en-US" sz="1600" baseline="0" dirty="0" smtClean="0"/>
                    </a:p>
                    <a:p>
                      <a:r>
                        <a:rPr lang="en-US" sz="1600" baseline="0" dirty="0" smtClean="0"/>
                        <a:t>Christopher Marvin</a:t>
                      </a:r>
                    </a:p>
                    <a:p>
                      <a:r>
                        <a:rPr lang="en-US" sz="1600" baseline="0" dirty="0" smtClean="0"/>
                        <a:t>xxx</a:t>
                      </a:r>
                      <a:endParaRPr lang="en-US" sz="1600" dirty="0"/>
                    </a:p>
                  </a:txBody>
                  <a:tcPr/>
                </a:tc>
              </a:tr>
              <a:tr h="370840">
                <a:tc>
                  <a:txBody>
                    <a:bodyPr/>
                    <a:lstStyle/>
                    <a:p>
                      <a:r>
                        <a:rPr lang="en-US" sz="1600" dirty="0" smtClean="0">
                          <a:solidFill>
                            <a:srgbClr val="000000"/>
                          </a:solidFill>
                          <a:latin typeface="Helv"/>
                        </a:rPr>
                        <a:t>12:00pm - 1:00pm </a:t>
                      </a:r>
                      <a:endParaRPr lang="en-US" sz="1600" dirty="0"/>
                    </a:p>
                  </a:txBody>
                  <a:tcPr/>
                </a:tc>
                <a:tc>
                  <a:txBody>
                    <a:bodyPr/>
                    <a:lstStyle/>
                    <a:p>
                      <a:r>
                        <a:rPr lang="en-US" sz="1600" dirty="0" smtClean="0"/>
                        <a:t>Lunch</a:t>
                      </a:r>
                      <a:endParaRPr lang="en-US" sz="1600" dirty="0"/>
                    </a:p>
                  </a:txBody>
                  <a:tcPr/>
                </a:tc>
                <a:tc>
                  <a:txBody>
                    <a:bodyPr/>
                    <a:lstStyle/>
                    <a:p>
                      <a:endParaRPr lang="en-US" sz="1600"/>
                    </a:p>
                  </a:txBody>
                  <a:tcPr/>
                </a:tc>
              </a:tr>
              <a:tr h="370840">
                <a:tc>
                  <a:txBody>
                    <a:bodyPr/>
                    <a:lstStyle/>
                    <a:p>
                      <a:r>
                        <a:rPr lang="en-US" sz="1600" dirty="0" smtClean="0">
                          <a:solidFill>
                            <a:srgbClr val="000000"/>
                          </a:solidFill>
                          <a:latin typeface="Helv"/>
                        </a:rPr>
                        <a:t>1:00pm - 3:00pm </a:t>
                      </a:r>
                      <a:endParaRPr lang="en-US" sz="1600" dirty="0"/>
                    </a:p>
                  </a:txBody>
                  <a:tcPr/>
                </a:tc>
                <a:tc>
                  <a:txBody>
                    <a:bodyPr/>
                    <a:lstStyle/>
                    <a:p>
                      <a:r>
                        <a:rPr lang="en-US" sz="1600" dirty="0" smtClean="0">
                          <a:solidFill>
                            <a:srgbClr val="000000"/>
                          </a:solidFill>
                          <a:latin typeface="Helv"/>
                        </a:rPr>
                        <a:t>*Seller Stand and Deliver Demo –</a:t>
                      </a:r>
                      <a:r>
                        <a:rPr lang="en-US" sz="1600" baseline="0" dirty="0" smtClean="0">
                          <a:solidFill>
                            <a:srgbClr val="000000"/>
                          </a:solidFill>
                          <a:latin typeface="Helv"/>
                        </a:rPr>
                        <a:t> each rep has a 30 minute slot</a:t>
                      </a:r>
                      <a:endParaRPr lang="en-US" sz="1600" dirty="0"/>
                    </a:p>
                  </a:txBody>
                  <a:tcPr/>
                </a:tc>
                <a:tc>
                  <a:txBody>
                    <a:bodyPr/>
                    <a:lstStyle/>
                    <a:p>
                      <a:r>
                        <a:rPr lang="en-US" sz="1600" dirty="0" smtClean="0"/>
                        <a:t>FLM, with</a:t>
                      </a:r>
                      <a:r>
                        <a:rPr lang="en-US" sz="1600" baseline="0" dirty="0" smtClean="0"/>
                        <a:t> assist from SMEs</a:t>
                      </a:r>
                      <a:endParaRPr lang="en-US" sz="1600" dirty="0"/>
                    </a:p>
                  </a:txBody>
                  <a:tcPr/>
                </a:tc>
              </a:tr>
              <a:tr h="370840">
                <a:tc>
                  <a:txBody>
                    <a:bodyPr/>
                    <a:lstStyle/>
                    <a:p>
                      <a:r>
                        <a:rPr lang="en-US" sz="1600" dirty="0" smtClean="0">
                          <a:solidFill>
                            <a:srgbClr val="000000"/>
                          </a:solidFill>
                          <a:latin typeface="Helv"/>
                        </a:rPr>
                        <a:t>3:30pm - 5:00pm </a:t>
                      </a:r>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solidFill>
                            <a:srgbClr val="000000"/>
                          </a:solidFill>
                          <a:latin typeface="Helv"/>
                        </a:rPr>
                        <a:t>*Seller Stand and Deliver Demo - </a:t>
                      </a:r>
                      <a:r>
                        <a:rPr lang="en-US" sz="1600" baseline="0" dirty="0" smtClean="0">
                          <a:solidFill>
                            <a:srgbClr val="000000"/>
                          </a:solidFill>
                          <a:latin typeface="Helv"/>
                        </a:rPr>
                        <a:t>each rep has a 30 minute slot</a:t>
                      </a:r>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FLM, with</a:t>
                      </a:r>
                      <a:r>
                        <a:rPr lang="en-US" sz="1600" baseline="0" dirty="0" smtClean="0"/>
                        <a:t> assist from SMEs</a:t>
                      </a:r>
                      <a:endParaRPr lang="en-US" sz="1600" dirty="0" smtClean="0"/>
                    </a:p>
                    <a:p>
                      <a:endParaRPr lang="en-US" sz="1600" dirty="0"/>
                    </a:p>
                  </a:txBody>
                  <a:tcPr/>
                </a:tc>
              </a:tr>
            </a:tbl>
          </a:graphicData>
        </a:graphic>
      </p:graphicFrame>
    </p:spTree>
    <p:extLst>
      <p:ext uri="{BB962C8B-B14F-4D97-AF65-F5344CB8AC3E}">
        <p14:creationId xmlns:p14="http://schemas.microsoft.com/office/powerpoint/2010/main" val="3140631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ready to Stand and Deliver/Demo</a:t>
            </a:r>
            <a:endParaRPr lang="en-US" dirty="0"/>
          </a:p>
        </p:txBody>
      </p:sp>
      <p:sp>
        <p:nvSpPr>
          <p:cNvPr id="4" name="Text Placeholder 3"/>
          <p:cNvSpPr txBox="1">
            <a:spLocks noGrp="1"/>
          </p:cNvSpPr>
          <p:nvPr>
            <p:ph type="body" sz="quarter" idx="10"/>
          </p:nvPr>
        </p:nvSpPr>
        <p:spPr>
          <a:xfrm>
            <a:off x="363538" y="1162387"/>
            <a:ext cx="5890788" cy="4321183"/>
          </a:xfrm>
          <a:prstGeom prst="rect">
            <a:avLst/>
          </a:prstGeom>
          <a:noFill/>
        </p:spPr>
        <p:txBody>
          <a:bodyPr wrap="square" rtlCol="0">
            <a:spAutoFit/>
          </a:bodyPr>
          <a:lstStyle/>
          <a:p>
            <a:pPr marL="285750" indent="-285750">
              <a:buFont typeface="Wingdings" panose="05000000000000000000" pitchFamily="2" charset="2"/>
              <a:buChar char="§"/>
            </a:pPr>
            <a:r>
              <a:rPr lang="en-US" sz="1800" dirty="0" smtClean="0"/>
              <a:t>Prepare </a:t>
            </a:r>
            <a:r>
              <a:rPr lang="en-US" sz="1800" dirty="0" smtClean="0"/>
              <a:t>for your </a:t>
            </a:r>
            <a:r>
              <a:rPr lang="en-US" sz="1800" u="sng" dirty="0" smtClean="0"/>
              <a:t>10-15</a:t>
            </a:r>
            <a:r>
              <a:rPr lang="en-US" sz="1800" dirty="0" smtClean="0"/>
              <a:t> minute Bluemix conversation and demo</a:t>
            </a:r>
          </a:p>
          <a:p>
            <a:pPr marL="742950" lvl="1" indent="-285750">
              <a:buFont typeface="Symbol" panose="05050102010706020507" pitchFamily="18" charset="2"/>
              <a:buChar char="-"/>
            </a:pPr>
            <a:r>
              <a:rPr lang="en-US" dirty="0" smtClean="0"/>
              <a:t>Listen </a:t>
            </a:r>
            <a:r>
              <a:rPr lang="en-US" dirty="0" smtClean="0"/>
              <a:t>to the replay of </a:t>
            </a:r>
            <a:r>
              <a:rPr lang="en-US" dirty="0" smtClean="0">
                <a:hlinkClick r:id="rId2"/>
              </a:rPr>
              <a:t>Stand and </a:t>
            </a:r>
            <a:r>
              <a:rPr lang="en-US" dirty="0" smtClean="0">
                <a:hlinkClick r:id="rId2"/>
              </a:rPr>
              <a:t>Deliver</a:t>
            </a:r>
            <a:r>
              <a:rPr lang="en-US" dirty="0" smtClean="0"/>
              <a:t> program </a:t>
            </a:r>
            <a:endParaRPr lang="en-US" dirty="0" smtClean="0"/>
          </a:p>
          <a:p>
            <a:pPr marL="742950" lvl="1" indent="-285750">
              <a:buFont typeface="Symbol" panose="05050102010706020507" pitchFamily="18" charset="2"/>
              <a:buChar char="-"/>
            </a:pPr>
            <a:r>
              <a:rPr lang="en-US" dirty="0" smtClean="0"/>
              <a:t>Check out these videos on how to demo</a:t>
            </a:r>
          </a:p>
          <a:p>
            <a:pPr marL="912812" lvl="3" indent="0">
              <a:buNone/>
            </a:pPr>
            <a:r>
              <a:rPr lang="en-US" dirty="0" smtClean="0">
                <a:hlinkClick r:id="rId3"/>
              </a:rPr>
              <a:t>Short </a:t>
            </a:r>
            <a:r>
              <a:rPr lang="en-US" dirty="0">
                <a:hlinkClick r:id="rId3"/>
              </a:rPr>
              <a:t>Bluemix </a:t>
            </a:r>
            <a:r>
              <a:rPr lang="en-US" dirty="0" smtClean="0">
                <a:hlinkClick r:id="rId3"/>
              </a:rPr>
              <a:t>Overview</a:t>
            </a:r>
            <a:endParaRPr lang="en-US" dirty="0"/>
          </a:p>
          <a:p>
            <a:pPr marL="912812" lvl="3" indent="0">
              <a:buNone/>
            </a:pPr>
            <a:r>
              <a:rPr lang="en-US" dirty="0" smtClean="0">
                <a:hlinkClick r:id="rId4"/>
              </a:rPr>
              <a:t>How-to </a:t>
            </a:r>
            <a:r>
              <a:rPr lang="en-US" dirty="0">
                <a:hlinkClick r:id="rId4"/>
              </a:rPr>
              <a:t>Use </a:t>
            </a:r>
            <a:r>
              <a:rPr lang="en-US" dirty="0" smtClean="0">
                <a:hlinkClick r:id="rId4"/>
              </a:rPr>
              <a:t>Bluemix</a:t>
            </a:r>
            <a:endParaRPr lang="en-US" dirty="0"/>
          </a:p>
          <a:p>
            <a:pPr marL="912812" lvl="3" indent="0">
              <a:buNone/>
            </a:pPr>
            <a:r>
              <a:rPr lang="en-US" dirty="0">
                <a:hlinkClick r:id="rId5"/>
              </a:rPr>
              <a:t>Deploy Node-RED on </a:t>
            </a:r>
            <a:r>
              <a:rPr lang="en-US" dirty="0" smtClean="0">
                <a:hlinkClick r:id="rId5"/>
              </a:rPr>
              <a:t>Bluemix</a:t>
            </a:r>
            <a:r>
              <a:rPr lang="en-US" dirty="0" smtClean="0"/>
              <a:t> </a:t>
            </a:r>
            <a:r>
              <a:rPr lang="en-US" dirty="0"/>
              <a:t> </a:t>
            </a:r>
          </a:p>
          <a:p>
            <a:pPr marL="912812" lvl="3" indent="0">
              <a:buNone/>
            </a:pPr>
            <a:r>
              <a:rPr lang="en-US" dirty="0">
                <a:hlinkClick r:id="rId6"/>
              </a:rPr>
              <a:t>Use Bluemix </a:t>
            </a:r>
            <a:r>
              <a:rPr lang="en-US" dirty="0" smtClean="0">
                <a:hlinkClick r:id="rId6"/>
              </a:rPr>
              <a:t>DevOps</a:t>
            </a:r>
            <a:r>
              <a:rPr lang="en-US" dirty="0"/>
              <a:t> </a:t>
            </a:r>
            <a:endParaRPr lang="en-US" dirty="0" smtClean="0"/>
          </a:p>
          <a:p>
            <a:pPr marL="912812" lvl="3" indent="0">
              <a:buNone/>
            </a:pPr>
            <a:r>
              <a:rPr lang="en-US" dirty="0">
                <a:solidFill>
                  <a:prstClr val="black"/>
                </a:solidFill>
                <a:hlinkClick r:id="rId7"/>
              </a:rPr>
              <a:t>MQA - "your mobile app is terrible"</a:t>
            </a:r>
            <a:endParaRPr lang="en-US" dirty="0" smtClean="0"/>
          </a:p>
          <a:p>
            <a:pPr marL="285750" indent="-285750">
              <a:buFont typeface="Wingdings" panose="05000000000000000000" pitchFamily="2" charset="2"/>
              <a:buChar char="§"/>
            </a:pPr>
            <a:r>
              <a:rPr lang="en-US" sz="1800" dirty="0" smtClean="0"/>
              <a:t>Successfully present your Bluemix Stand and </a:t>
            </a:r>
            <a:r>
              <a:rPr lang="en-US" sz="1800" dirty="0" smtClean="0"/>
              <a:t>Deliver/Demo on Oct 13 </a:t>
            </a:r>
            <a:r>
              <a:rPr lang="en-US" sz="1800" dirty="0" smtClean="0"/>
              <a:t>at IBM Herndon </a:t>
            </a:r>
          </a:p>
          <a:p>
            <a:pPr marL="742950" lvl="1" indent="-285750">
              <a:buFont typeface="Symbol" panose="05050102010706020507" pitchFamily="18" charset="2"/>
              <a:buChar char="-"/>
            </a:pPr>
            <a:r>
              <a:rPr lang="en-US" dirty="0" smtClean="0"/>
              <a:t>Passing </a:t>
            </a:r>
            <a:r>
              <a:rPr lang="en-US" dirty="0" smtClean="0"/>
              <a:t>score is 70% </a:t>
            </a:r>
          </a:p>
          <a:p>
            <a:pPr marL="285750" lvl="1" indent="-285750">
              <a:buFont typeface="Wingdings" panose="05000000000000000000" pitchFamily="2" charset="2"/>
              <a:buChar char="§"/>
            </a:pPr>
            <a:r>
              <a:rPr lang="en-US" dirty="0" smtClean="0"/>
              <a:t>Make </a:t>
            </a:r>
            <a:r>
              <a:rPr lang="en-US" dirty="0" smtClean="0"/>
              <a:t>sure you have a Bluemix </a:t>
            </a:r>
            <a:r>
              <a:rPr lang="en-US" dirty="0"/>
              <a:t>account, sign up </a:t>
            </a:r>
            <a:r>
              <a:rPr lang="en-US" dirty="0">
                <a:hlinkClick r:id="rId8"/>
              </a:rPr>
              <a:t>here</a:t>
            </a:r>
            <a:r>
              <a:rPr lang="en-US" dirty="0"/>
              <a:t> </a:t>
            </a:r>
            <a:r>
              <a:rPr lang="en-US" dirty="0" smtClean="0"/>
              <a:t>if you don’t.</a:t>
            </a:r>
            <a:endParaRPr lang="en-US" dirty="0"/>
          </a:p>
          <a:p>
            <a:pPr marL="285750" indent="-285750">
              <a:buFont typeface="Wingdings" panose="05000000000000000000" pitchFamily="2" charset="2"/>
              <a:buChar char="§"/>
            </a:pPr>
            <a:endParaRPr lang="en-US" sz="1400" dirty="0"/>
          </a:p>
        </p:txBody>
      </p:sp>
      <p:sp>
        <p:nvSpPr>
          <p:cNvPr id="7" name="Rectangle 1"/>
          <p:cNvSpPr>
            <a:spLocks noChangeArrowheads="1"/>
          </p:cNvSpPr>
          <p:nvPr/>
        </p:nvSpPr>
        <p:spPr bwMode="auto">
          <a:xfrm>
            <a:off x="6254326" y="1863928"/>
            <a:ext cx="2790334" cy="461664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R="0" lvl="0" algn="ctr" defTabSz="914400" rtl="0" eaLnBrk="0" fontAlgn="base" latinLnBrk="0" hangingPunct="0">
              <a:lnSpc>
                <a:spcPct val="100000"/>
              </a:lnSpc>
              <a:spcBef>
                <a:spcPct val="0"/>
              </a:spcBef>
              <a:spcAft>
                <a:spcPct val="0"/>
              </a:spcAft>
              <a:buClrTx/>
              <a:buSzTx/>
              <a:tabLst/>
            </a:pPr>
            <a:r>
              <a:rPr lang="en-US" sz="1400" b="1" u="sng" dirty="0" smtClean="0">
                <a:solidFill>
                  <a:srgbClr val="3362B0"/>
                </a:solidFill>
                <a:latin typeface="Arial" panose="020B0604020202020204" pitchFamily="34" charset="0"/>
              </a:rPr>
              <a:t>Scoring Guide</a:t>
            </a:r>
          </a:p>
          <a:p>
            <a:pPr marR="0" lvl="0" algn="l" defTabSz="914400" rtl="0" eaLnBrk="0" fontAlgn="base" latinLnBrk="0" hangingPunct="0">
              <a:lnSpc>
                <a:spcPct val="100000"/>
              </a:lnSpc>
              <a:spcBef>
                <a:spcPct val="0"/>
              </a:spcBef>
              <a:spcAft>
                <a:spcPct val="0"/>
              </a:spcAft>
              <a:buClrTx/>
              <a:buSzTx/>
              <a:tabLst/>
            </a:pPr>
            <a:r>
              <a:rPr kumimoji="0" lang="en-US" sz="1400" b="0" i="0" u="none" strike="noStrike" cap="none" normalizeH="0" baseline="0" dirty="0" smtClean="0">
                <a:ln>
                  <a:noFill/>
                </a:ln>
                <a:solidFill>
                  <a:schemeClr val="tx1"/>
                </a:solidFill>
                <a:effectLst/>
                <a:latin typeface="Arial" panose="020B0604020202020204" pitchFamily="34" charset="0"/>
              </a:rPr>
              <a:t/>
            </a:r>
            <a:br>
              <a:rPr kumimoji="0" lang="en-US" sz="1400" b="0" i="0" u="none" strike="noStrike" cap="none" normalizeH="0" baseline="0" dirty="0" smtClean="0">
                <a:ln>
                  <a:noFill/>
                </a:ln>
                <a:solidFill>
                  <a:schemeClr val="tx1"/>
                </a:solidFill>
                <a:effectLst/>
                <a:latin typeface="Arial" panose="020B0604020202020204" pitchFamily="34" charset="0"/>
              </a:rPr>
            </a:br>
            <a:r>
              <a:rPr kumimoji="0" lang="en-US" sz="1400" b="1" i="0" u="sng" strike="noStrike" cap="none" normalizeH="0" baseline="0" dirty="0" smtClean="0">
                <a:ln>
                  <a:noFill/>
                </a:ln>
                <a:solidFill>
                  <a:schemeClr val="tx1"/>
                </a:solidFill>
                <a:effectLst/>
                <a:latin typeface="Arial" panose="020B0604020202020204" pitchFamily="34" charset="0"/>
              </a:rPr>
              <a:t>Element</a:t>
            </a:r>
            <a:r>
              <a:rPr lang="en-US" sz="1400" b="1" u="sng" dirty="0" smtClean="0">
                <a:solidFill>
                  <a:schemeClr val="tx1"/>
                </a:solidFill>
                <a:latin typeface="Arial" panose="020B0604020202020204" pitchFamily="34" charset="0"/>
              </a:rPr>
              <a:t> 1</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sz="1400" b="0" i="0" u="none" strike="noStrike" cap="none" normalizeH="0" baseline="0" dirty="0" smtClean="0">
                <a:ln>
                  <a:noFill/>
                </a:ln>
                <a:solidFill>
                  <a:schemeClr val="tx1"/>
                </a:solidFill>
                <a:effectLst/>
                <a:latin typeface="Arial" panose="020B0604020202020204" pitchFamily="34" charset="0"/>
              </a:rPr>
              <a:t>Contained a "hook" relevant to Bluemix and the client situation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sz="1400" b="0" i="0" u="none" strike="noStrike" cap="none" normalizeH="0" baseline="0" dirty="0" smtClean="0">
                <a:ln>
                  <a:noFill/>
                </a:ln>
                <a:solidFill>
                  <a:schemeClr val="tx1"/>
                </a:solidFill>
                <a:effectLst/>
                <a:latin typeface="Arial" panose="020B0604020202020204" pitchFamily="34" charset="0"/>
              </a:rPr>
              <a:t>Articulated the Bluemix value proposition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sz="1400" b="0" i="0" u="none" strike="noStrike" cap="none" normalizeH="0" baseline="0" dirty="0" smtClean="0">
                <a:ln>
                  <a:noFill/>
                </a:ln>
                <a:solidFill>
                  <a:schemeClr val="tx1"/>
                </a:solidFill>
                <a:effectLst/>
                <a:latin typeface="Arial" panose="020B0604020202020204" pitchFamily="34" charset="0"/>
              </a:rPr>
              <a:t>Gained stakeholder's commitment to move forward with Bluemix </a:t>
            </a:r>
          </a:p>
          <a:p>
            <a:pPr lvl="0" eaLnBrk="0" fontAlgn="base" hangingPunct="0">
              <a:spcBef>
                <a:spcPct val="0"/>
              </a:spcBef>
              <a:spcAft>
                <a:spcPct val="0"/>
              </a:spcAft>
            </a:pPr>
            <a:endParaRPr lang="en-US" sz="1400" dirty="0" smtClean="0">
              <a:solidFill>
                <a:schemeClr val="tx1"/>
              </a:solidFill>
              <a:latin typeface="Arial" panose="020B0604020202020204" pitchFamily="34" charset="0"/>
            </a:endParaRPr>
          </a:p>
          <a:p>
            <a:pPr lvl="0" eaLnBrk="0" fontAlgn="base" hangingPunct="0">
              <a:spcBef>
                <a:spcPct val="0"/>
              </a:spcBef>
              <a:spcAft>
                <a:spcPct val="0"/>
              </a:spcAft>
            </a:pPr>
            <a:r>
              <a:rPr lang="en-US" sz="1400" b="1" u="sng" dirty="0" smtClean="0">
                <a:solidFill>
                  <a:schemeClr val="tx1"/>
                </a:solidFill>
                <a:latin typeface="Arial" panose="020B0604020202020204" pitchFamily="34" charset="0"/>
              </a:rPr>
              <a:t>Element 2</a:t>
            </a:r>
          </a:p>
          <a:p>
            <a:pPr marL="285750" lvl="0" indent="-285750" eaLnBrk="0" fontAlgn="base" hangingPunct="0">
              <a:spcBef>
                <a:spcPct val="0"/>
              </a:spcBef>
              <a:spcAft>
                <a:spcPct val="0"/>
              </a:spcAft>
              <a:buFont typeface="Wingdings" panose="05000000000000000000" pitchFamily="2" charset="2"/>
              <a:buChar char="ü"/>
            </a:pPr>
            <a:r>
              <a:rPr lang="en-US" sz="1400" dirty="0" smtClean="0">
                <a:latin typeface="Arial" panose="020B0604020202020204" pitchFamily="34" charset="0"/>
              </a:rPr>
              <a:t>Conducted </a:t>
            </a:r>
            <a:r>
              <a:rPr lang="en-US" sz="1400" dirty="0">
                <a:latin typeface="Arial" panose="020B0604020202020204" pitchFamily="34" charset="0"/>
              </a:rPr>
              <a:t>an effective demonstration of Bluemix            </a:t>
            </a:r>
            <a:r>
              <a:rPr lang="en-US" sz="1400" dirty="0">
                <a:solidFill>
                  <a:schemeClr val="accent6">
                    <a:lumMod val="75000"/>
                  </a:schemeClr>
                </a:solidFill>
                <a:latin typeface="Arial" panose="020B0604020202020204" pitchFamily="34" charset="0"/>
              </a:rPr>
              <a:t>(worth 40% of your grade)</a:t>
            </a:r>
          </a:p>
          <a:p>
            <a:pPr marL="0" marR="0" lvl="0" indent="0" algn="l" defTabSz="914400" rtl="0" eaLnBrk="0" fontAlgn="base" latinLnBrk="0" hangingPunct="0">
              <a:lnSpc>
                <a:spcPct val="100000"/>
              </a:lnSpc>
              <a:spcBef>
                <a:spcPct val="0"/>
              </a:spcBef>
              <a:spcAft>
                <a:spcPct val="0"/>
              </a:spcAft>
              <a:buClrTx/>
              <a:buSzTx/>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sz="14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sz="14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9"/>
          <a:stretch>
            <a:fillRect/>
          </a:stretch>
        </p:blipFill>
        <p:spPr>
          <a:xfrm>
            <a:off x="6986375" y="200108"/>
            <a:ext cx="2058285" cy="1315288"/>
          </a:xfrm>
          <a:prstGeom prst="rect">
            <a:avLst/>
          </a:prstGeom>
          <a:ln w="53975">
            <a:solidFill>
              <a:srgbClr val="009EE2"/>
            </a:solidFill>
          </a:ln>
        </p:spPr>
      </p:pic>
      <p:pic>
        <p:nvPicPr>
          <p:cNvPr id="9" name="pasted-image.pdf"/>
          <p:cNvPicPr/>
          <p:nvPr/>
        </p:nvPicPr>
        <p:blipFill>
          <a:blip r:embed="rId10">
            <a:extLst/>
          </a:blip>
          <a:stretch>
            <a:fillRect/>
          </a:stretch>
        </p:blipFill>
        <p:spPr>
          <a:xfrm>
            <a:off x="7777826" y="428037"/>
            <a:ext cx="475381" cy="610538"/>
          </a:xfrm>
          <a:prstGeom prst="rect">
            <a:avLst/>
          </a:prstGeom>
          <a:ln w="12700">
            <a:noFill/>
            <a:miter lim="400000"/>
          </a:ln>
        </p:spPr>
      </p:pic>
    </p:spTree>
    <p:extLst>
      <p:ext uri="{BB962C8B-B14F-4D97-AF65-F5344CB8AC3E}">
        <p14:creationId xmlns:p14="http://schemas.microsoft.com/office/powerpoint/2010/main" val="16656498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140" y="895669"/>
            <a:ext cx="8565723" cy="644830"/>
          </a:xfrm>
        </p:spPr>
        <p:txBody>
          <a:bodyPr>
            <a:normAutofit/>
          </a:bodyPr>
          <a:lstStyle/>
          <a:p>
            <a:r>
              <a:rPr lang="en-US" sz="2800" dirty="0">
                <a:solidFill>
                  <a:srgbClr val="0000FF"/>
                </a:solidFill>
              </a:rPr>
              <a:t>The Value of </a:t>
            </a:r>
            <a:r>
              <a:rPr lang="en-US" sz="2800" dirty="0" smtClean="0">
                <a:solidFill>
                  <a:srgbClr val="0000FF"/>
                </a:solidFill>
              </a:rPr>
              <a:t>Bluemix – one page </a:t>
            </a:r>
            <a:r>
              <a:rPr lang="en-US" sz="2800" dirty="0" err="1" smtClean="0">
                <a:solidFill>
                  <a:srgbClr val="0000FF"/>
                </a:solidFill>
              </a:rPr>
              <a:t>cheatsheet</a:t>
            </a:r>
            <a:endParaRPr lang="en-US" sz="2800" dirty="0">
              <a:solidFill>
                <a:srgbClr val="0000FF"/>
              </a:solidFill>
            </a:endParaRPr>
          </a:p>
        </p:txBody>
      </p:sp>
      <p:sp>
        <p:nvSpPr>
          <p:cNvPr id="29" name="Shape 560"/>
          <p:cNvSpPr/>
          <p:nvPr/>
        </p:nvSpPr>
        <p:spPr>
          <a:xfrm>
            <a:off x="114134" y="1558614"/>
            <a:ext cx="523985" cy="336632"/>
          </a:xfrm>
          <a:prstGeom prst="rect">
            <a:avLst/>
          </a:prstGeom>
          <a:ln w="12700">
            <a:miter lim="400000"/>
          </a:ln>
          <a:extLst>
            <a:ext uri="{C572A759-6A51-4108-AA02-DFA0A04FC94B}">
              <ma14:wrappingTextBoxFlag xmlns="" xmlns:ma14="http://schemas.microsoft.com/office/mac/drawingml/2011/main" val="1"/>
            </a:ext>
          </a:extLst>
        </p:spPr>
        <p:txBody>
          <a:bodyPr wrap="none" lIns="14288" tIns="14288" rIns="14288" bIns="14288" anchor="ctr">
            <a:spAutoFit/>
          </a:bodyPr>
          <a:lstStyle/>
          <a:p>
            <a:pPr lvl="0" algn="l">
              <a:defRPr sz="1800"/>
            </a:pPr>
            <a:r>
              <a:rPr sz="1000" b="1" dirty="0">
                <a:latin typeface="Helvetica Neue"/>
                <a:ea typeface="Helvetica Neue"/>
                <a:cs typeface="Helvetica Neue"/>
                <a:sym typeface="Helvetica Neue"/>
              </a:rPr>
              <a:t>DevOps</a:t>
            </a:r>
          </a:p>
          <a:p>
            <a:pPr lvl="0" algn="l">
              <a:defRPr sz="1800"/>
            </a:pPr>
            <a:r>
              <a:rPr sz="1000" b="1" dirty="0">
                <a:latin typeface="Helvetica Neue"/>
                <a:ea typeface="Helvetica Neue"/>
                <a:cs typeface="Helvetica Neue"/>
                <a:sym typeface="Helvetica Neue"/>
              </a:rPr>
              <a:t>Tooling</a:t>
            </a:r>
          </a:p>
        </p:txBody>
      </p:sp>
      <p:sp>
        <p:nvSpPr>
          <p:cNvPr id="44" name="Shape 575"/>
          <p:cNvSpPr/>
          <p:nvPr/>
        </p:nvSpPr>
        <p:spPr>
          <a:xfrm>
            <a:off x="4736249" y="1518586"/>
            <a:ext cx="863076" cy="336632"/>
          </a:xfrm>
          <a:prstGeom prst="rect">
            <a:avLst/>
          </a:prstGeom>
          <a:ln w="12700">
            <a:miter lim="400000"/>
          </a:ln>
          <a:extLst>
            <a:ext uri="{C572A759-6A51-4108-AA02-DFA0A04FC94B}">
              <ma14:wrappingTextBoxFlag xmlns="" xmlns:ma14="http://schemas.microsoft.com/office/mac/drawingml/2011/main" val="1"/>
            </a:ext>
          </a:extLst>
        </p:spPr>
        <p:txBody>
          <a:bodyPr wrap="square" lIns="14288" tIns="14288" rIns="14288" bIns="14288" anchor="ctr">
            <a:spAutoFit/>
          </a:bodyPr>
          <a:lstStyle>
            <a:lvl1pPr algn="l">
              <a:defRPr sz="1400" b="1">
                <a:solidFill>
                  <a:srgbClr val="26475B"/>
                </a:solidFill>
                <a:latin typeface="Helvetica Neue"/>
                <a:ea typeface="Helvetica Neue"/>
                <a:cs typeface="Helvetica Neue"/>
                <a:sym typeface="Helvetica Neue"/>
              </a:defRPr>
            </a:lvl1pPr>
          </a:lstStyle>
          <a:p>
            <a:pPr lvl="0">
              <a:defRPr sz="1800" b="0">
                <a:solidFill>
                  <a:srgbClr val="000000"/>
                </a:solidFill>
              </a:defRPr>
            </a:pPr>
            <a:r>
              <a:rPr sz="1000" dirty="0"/>
              <a:t>Integration </a:t>
            </a:r>
            <a:r>
              <a:rPr lang="en-US" sz="1000" dirty="0"/>
              <a:t>&amp;</a:t>
            </a:r>
            <a:r>
              <a:rPr sz="1000" dirty="0"/>
              <a:t> </a:t>
            </a:r>
            <a:r>
              <a:rPr sz="1000" dirty="0"/>
              <a:t>API Mgmt</a:t>
            </a:r>
          </a:p>
        </p:txBody>
      </p:sp>
      <p:sp>
        <p:nvSpPr>
          <p:cNvPr id="108" name="Shape 537"/>
          <p:cNvSpPr/>
          <p:nvPr/>
        </p:nvSpPr>
        <p:spPr>
          <a:xfrm>
            <a:off x="5602147" y="1977864"/>
            <a:ext cx="3371612" cy="3444531"/>
          </a:xfrm>
          <a:prstGeom prst="rect">
            <a:avLst/>
          </a:prstGeom>
          <a:ln w="66675">
            <a:solidFill>
              <a:srgbClr val="09F519"/>
            </a:solidFill>
            <a:miter lim="400000"/>
          </a:ln>
          <a:extLst>
            <a:ext uri="{C572A759-6A51-4108-AA02-DFA0A04FC94B}">
              <ma14:wrappingTextBoxFlag xmlns="" xmlns:ma14="http://schemas.microsoft.com/office/mac/drawingml/2011/main" val="1"/>
            </a:ext>
          </a:extLst>
        </p:spPr>
        <p:txBody>
          <a:bodyPr wrap="square" lIns="34289" tIns="34289" rIns="34289" bIns="34289">
            <a:spAutoFit/>
          </a:bodyPr>
          <a:lstStyle/>
          <a:p>
            <a:pPr defTabSz="685529">
              <a:spcBef>
                <a:spcPts val="844"/>
              </a:spcBef>
              <a:defRPr sz="1800"/>
            </a:pPr>
            <a:r>
              <a:rPr lang="en-US" b="1" dirty="0">
                <a:solidFill>
                  <a:srgbClr val="0000FF"/>
                </a:solidFill>
                <a:ea typeface="Helvetica Neue Light"/>
                <a:cs typeface="Helvetica Neue Light"/>
                <a:sym typeface="Helvetica Neue Light"/>
              </a:rPr>
              <a:t>Why Bluemix?</a:t>
            </a:r>
            <a:endParaRPr lang="en-US" sz="1200" dirty="0">
              <a:ea typeface="Helvetica Neue Light"/>
              <a:cs typeface="Helvetica Neue Light"/>
              <a:sym typeface="Helvetica Neue Light"/>
            </a:endParaRPr>
          </a:p>
          <a:p>
            <a:pPr marL="228600" indent="-228600" defTabSz="685529">
              <a:spcBef>
                <a:spcPts val="844"/>
              </a:spcBef>
              <a:buFont typeface="+mj-lt"/>
              <a:buAutoNum type="arabicPeriod"/>
              <a:defRPr sz="1800"/>
            </a:pPr>
            <a:r>
              <a:rPr lang="en-US" sz="1200" b="1" dirty="0">
                <a:solidFill>
                  <a:srgbClr val="8EB4E3"/>
                </a:solidFill>
                <a:ea typeface="Helvetica Neue Light"/>
                <a:cs typeface="Helvetica Neue Light"/>
                <a:sym typeface="Helvetica Neue Light"/>
              </a:rPr>
              <a:t>Bluemix is an </a:t>
            </a:r>
            <a:r>
              <a:rPr lang="en-US" sz="1200" b="1" dirty="0">
                <a:solidFill>
                  <a:schemeClr val="tx2">
                    <a:lumMod val="40000"/>
                    <a:lumOff val="60000"/>
                  </a:schemeClr>
                </a:solidFill>
                <a:ea typeface="Helvetica Neue Light"/>
                <a:cs typeface="Helvetica Neue Light"/>
                <a:sym typeface="Helvetica Neue Light"/>
              </a:rPr>
              <a:t>‘Innovation Platform’</a:t>
            </a:r>
            <a:r>
              <a:rPr lang="en-US" sz="1200" dirty="0">
                <a:ea typeface="Helvetica Neue Light"/>
                <a:cs typeface="Helvetica Neue Light"/>
                <a:sym typeface="Helvetica Neue Light"/>
              </a:rPr>
              <a:t> </a:t>
            </a:r>
            <a:r>
              <a:rPr lang="en-US" sz="1200" dirty="0">
                <a:ea typeface="Helvetica Neue Light"/>
                <a:cs typeface="Helvetica Neue Light"/>
                <a:sym typeface="Helvetica Neue Light"/>
              </a:rPr>
              <a:t>… not just another PaaS!</a:t>
            </a:r>
          </a:p>
          <a:p>
            <a:pPr marL="228600" indent="-228600" defTabSz="685529">
              <a:spcBef>
                <a:spcPts val="844"/>
              </a:spcBef>
              <a:buFont typeface="+mj-lt"/>
              <a:buAutoNum type="arabicPeriod"/>
              <a:defRPr sz="1800"/>
            </a:pPr>
            <a:r>
              <a:rPr lang="en-US" sz="1200" b="1" dirty="0">
                <a:solidFill>
                  <a:srgbClr val="8EB4E3"/>
                </a:solidFill>
                <a:ea typeface="Helvetica Neue Light"/>
                <a:cs typeface="Helvetica Neue Light"/>
                <a:sym typeface="Helvetica Neue Light"/>
              </a:rPr>
              <a:t>Bluemix includes the entire ‘Stack’ </a:t>
            </a:r>
            <a:r>
              <a:rPr lang="en-US" sz="1200" dirty="0">
                <a:ea typeface="Helvetica Neue Light"/>
                <a:cs typeface="Helvetica Neue Light"/>
                <a:sym typeface="Helvetica Neue Light"/>
              </a:rPr>
              <a:t>… up to the clients Data and Applications!  Eliminating the ‘Stack’, frees up time to focus on Innovation!</a:t>
            </a:r>
            <a:endParaRPr lang="en-US" sz="1200" dirty="0">
              <a:ea typeface="Helvetica Neue Light"/>
              <a:cs typeface="Helvetica Neue Light"/>
              <a:sym typeface="Helvetica Neue Light"/>
            </a:endParaRPr>
          </a:p>
          <a:p>
            <a:pPr marL="228600" indent="-228600" defTabSz="685529">
              <a:spcBef>
                <a:spcPts val="844"/>
              </a:spcBef>
              <a:buFont typeface="+mj-lt"/>
              <a:buAutoNum type="arabicPeriod"/>
              <a:defRPr sz="1800"/>
            </a:pPr>
            <a:r>
              <a:rPr lang="en-US" sz="1200" b="1" dirty="0">
                <a:solidFill>
                  <a:srgbClr val="8EB4E3"/>
                </a:solidFill>
                <a:ea typeface="Helvetica Neue Light"/>
                <a:cs typeface="Helvetica Neue Light"/>
                <a:sym typeface="Helvetica Neue Light"/>
              </a:rPr>
              <a:t>Platform Services (Watson, IOT, Mobile etc.) are where the Innovation occurs!  </a:t>
            </a:r>
            <a:r>
              <a:rPr lang="en-US" sz="1200" dirty="0">
                <a:ea typeface="Helvetica Neue Light"/>
                <a:cs typeface="Helvetica Neue Light"/>
                <a:sym typeface="Helvetica Neue Light"/>
              </a:rPr>
              <a:t>Imagine how fast you can innovate when you don’t have to build these things!</a:t>
            </a:r>
          </a:p>
          <a:p>
            <a:pPr marL="228600" indent="-228600" defTabSz="685529">
              <a:spcBef>
                <a:spcPts val="844"/>
              </a:spcBef>
              <a:buFont typeface="+mj-lt"/>
              <a:buAutoNum type="arabicPeriod"/>
              <a:defRPr sz="1800"/>
            </a:pPr>
            <a:r>
              <a:rPr lang="en-US" sz="1200" b="1" dirty="0">
                <a:solidFill>
                  <a:srgbClr val="8EB4E3"/>
                </a:solidFill>
                <a:ea typeface="Helvetica Neue Light"/>
                <a:cs typeface="Helvetica Neue Light"/>
                <a:sym typeface="Helvetica Neue Light"/>
              </a:rPr>
              <a:t>Garage Services bring Innovation to life!  </a:t>
            </a:r>
            <a:r>
              <a:rPr lang="en-US" sz="1200" dirty="0">
                <a:ea typeface="Helvetica Neue Light"/>
                <a:cs typeface="Helvetica Neue Light"/>
                <a:sym typeface="Helvetica Neue Light"/>
              </a:rPr>
              <a:t>The fail fast mentality, prototyping and design thinking are the way we do this.</a:t>
            </a:r>
          </a:p>
          <a:p>
            <a:pPr marL="228600" indent="-228600" defTabSz="685529">
              <a:spcBef>
                <a:spcPts val="844"/>
              </a:spcBef>
              <a:buFont typeface="+mj-lt"/>
              <a:buAutoNum type="arabicPeriod"/>
              <a:defRPr sz="1800"/>
            </a:pPr>
            <a:endParaRPr lang="en-US" sz="1200" dirty="0">
              <a:ea typeface="Helvetica Neue Light"/>
              <a:cs typeface="Helvetica Neue Light"/>
              <a:sym typeface="Helvetica Neue Light"/>
            </a:endParaRPr>
          </a:p>
        </p:txBody>
      </p:sp>
      <p:grpSp>
        <p:nvGrpSpPr>
          <p:cNvPr id="3" name="Group 2"/>
          <p:cNvGrpSpPr/>
          <p:nvPr/>
        </p:nvGrpSpPr>
        <p:grpSpPr>
          <a:xfrm>
            <a:off x="114134" y="1536620"/>
            <a:ext cx="5272881" cy="4382158"/>
            <a:chOff x="1557621" y="1583575"/>
            <a:chExt cx="5509452" cy="3405712"/>
          </a:xfrm>
        </p:grpSpPr>
        <p:sp>
          <p:nvSpPr>
            <p:cNvPr id="7" name="Shape 535"/>
            <p:cNvSpPr/>
            <p:nvPr/>
          </p:nvSpPr>
          <p:spPr>
            <a:xfrm>
              <a:off x="2295719" y="4808117"/>
              <a:ext cx="2916795" cy="110572"/>
            </a:xfrm>
            <a:prstGeom prst="rect">
              <a:avLst/>
            </a:prstGeom>
            <a:solidFill>
              <a:srgbClr val="06B9A5"/>
            </a:solidFill>
            <a:ln w="12700">
              <a:miter lim="400000"/>
            </a:ln>
          </p:spPr>
          <p:txBody>
            <a:bodyPr lIns="0" tIns="0" rIns="0" bIns="0" anchor="ctr"/>
            <a:lstStyle/>
            <a:p>
              <a:pPr lvl="0"/>
              <a:endParaRPr sz="1160" dirty="0"/>
            </a:p>
          </p:txBody>
        </p:sp>
        <p:sp>
          <p:nvSpPr>
            <p:cNvPr id="8" name="Shape 539"/>
            <p:cNvSpPr/>
            <p:nvPr/>
          </p:nvSpPr>
          <p:spPr>
            <a:xfrm>
              <a:off x="2304593" y="3430429"/>
              <a:ext cx="1227072" cy="565199"/>
            </a:xfrm>
            <a:prstGeom prst="rect">
              <a:avLst/>
            </a:prstGeom>
            <a:ln w="25400">
              <a:solidFill>
                <a:srgbClr val="5592DA"/>
              </a:solidFill>
            </a:ln>
          </p:spPr>
          <p:txBody>
            <a:bodyPr lIns="0" tIns="0" rIns="0" bIns="0" anchor="ctr"/>
            <a:lstStyle/>
            <a:p>
              <a:pPr lvl="0"/>
              <a:endParaRPr sz="1160" dirty="0"/>
            </a:p>
          </p:txBody>
        </p:sp>
        <p:pic>
          <p:nvPicPr>
            <p:cNvPr id="9" name="i-l-cloudfoundry-2x.png"/>
            <p:cNvPicPr/>
            <p:nvPr/>
          </p:nvPicPr>
          <p:blipFill>
            <a:blip r:embed="rId3" cstate="print">
              <a:extLst>
                <a:ext uri="{28A0092B-C50C-407E-A947-70E740481C1C}">
                  <a14:useLocalDpi xmlns:a14="http://schemas.microsoft.com/office/drawing/2010/main" val="0"/>
                </a:ext>
              </a:extLst>
            </a:blip>
            <a:stretch>
              <a:fillRect/>
            </a:stretch>
          </p:blipFill>
          <p:spPr>
            <a:xfrm>
              <a:off x="2369700" y="3627330"/>
              <a:ext cx="737732" cy="265160"/>
            </a:xfrm>
            <a:prstGeom prst="rect">
              <a:avLst/>
            </a:prstGeom>
            <a:ln w="12700">
              <a:miter lim="400000"/>
            </a:ln>
          </p:spPr>
        </p:pic>
        <p:pic>
          <p:nvPicPr>
            <p:cNvPr id="10" name="i-l-docker-2x.png"/>
            <p:cNvPicPr/>
            <p:nvPr/>
          </p:nvPicPr>
          <p:blipFill>
            <a:blip r:embed="rId4" cstate="print">
              <a:extLst>
                <a:ext uri="{28A0092B-C50C-407E-A947-70E740481C1C}">
                  <a14:useLocalDpi xmlns:a14="http://schemas.microsoft.com/office/drawing/2010/main" val="0"/>
                </a:ext>
              </a:extLst>
            </a:blip>
            <a:stretch>
              <a:fillRect/>
            </a:stretch>
          </p:blipFill>
          <p:spPr>
            <a:xfrm>
              <a:off x="3605445" y="3573430"/>
              <a:ext cx="1044956" cy="375584"/>
            </a:xfrm>
            <a:prstGeom prst="rect">
              <a:avLst/>
            </a:prstGeom>
            <a:ln w="12700">
              <a:miter lim="400000"/>
            </a:ln>
          </p:spPr>
        </p:pic>
        <p:sp>
          <p:nvSpPr>
            <p:cNvPr id="11" name="Shape 542"/>
            <p:cNvSpPr/>
            <p:nvPr/>
          </p:nvSpPr>
          <p:spPr>
            <a:xfrm>
              <a:off x="3678517" y="3430429"/>
              <a:ext cx="1227072" cy="565199"/>
            </a:xfrm>
            <a:prstGeom prst="rect">
              <a:avLst/>
            </a:prstGeom>
            <a:ln w="25400">
              <a:solidFill>
                <a:srgbClr val="467AB9"/>
              </a:solidFill>
            </a:ln>
          </p:spPr>
          <p:txBody>
            <a:bodyPr lIns="0" tIns="0" rIns="0" bIns="0" anchor="ctr"/>
            <a:lstStyle/>
            <a:p>
              <a:pPr lvl="0">
                <a:defRPr>
                  <a:solidFill>
                    <a:srgbClr val="4579B7"/>
                  </a:solidFill>
                </a:defRPr>
              </a:pPr>
              <a:endParaRPr sz="1160" dirty="0"/>
            </a:p>
          </p:txBody>
        </p:sp>
        <p:sp>
          <p:nvSpPr>
            <p:cNvPr id="12" name="Shape 543"/>
            <p:cNvSpPr/>
            <p:nvPr/>
          </p:nvSpPr>
          <p:spPr>
            <a:xfrm>
              <a:off x="5054847" y="3439253"/>
              <a:ext cx="1227073" cy="565199"/>
            </a:xfrm>
            <a:prstGeom prst="rect">
              <a:avLst/>
            </a:prstGeom>
            <a:ln w="25400">
              <a:solidFill>
                <a:srgbClr val="39669B"/>
              </a:solidFill>
            </a:ln>
          </p:spPr>
          <p:txBody>
            <a:bodyPr lIns="0" tIns="0" rIns="0" bIns="0" anchor="ctr"/>
            <a:lstStyle/>
            <a:p>
              <a:pPr lvl="0"/>
              <a:endParaRPr sz="1160" dirty="0"/>
            </a:p>
          </p:txBody>
        </p:sp>
        <p:pic>
          <p:nvPicPr>
            <p:cNvPr id="13" name="i-l-openstack-2x.png"/>
            <p:cNvPicPr/>
            <p:nvPr/>
          </p:nvPicPr>
          <p:blipFill>
            <a:blip r:embed="rId5" cstate="print">
              <a:extLst>
                <a:ext uri="{28A0092B-C50C-407E-A947-70E740481C1C}">
                  <a14:useLocalDpi xmlns:a14="http://schemas.microsoft.com/office/drawing/2010/main" val="0"/>
                </a:ext>
              </a:extLst>
            </a:blip>
            <a:srcRect/>
            <a:stretch>
              <a:fillRect/>
            </a:stretch>
          </p:blipFill>
          <p:spPr>
            <a:xfrm>
              <a:off x="4990622" y="3593642"/>
              <a:ext cx="1077313" cy="375687"/>
            </a:xfrm>
            <a:prstGeom prst="rect">
              <a:avLst/>
            </a:prstGeom>
            <a:ln w="12700">
              <a:miter lim="400000"/>
            </a:ln>
          </p:spPr>
        </p:pic>
        <p:sp>
          <p:nvSpPr>
            <p:cNvPr id="14" name="Shape 545"/>
            <p:cNvSpPr/>
            <p:nvPr/>
          </p:nvSpPr>
          <p:spPr>
            <a:xfrm>
              <a:off x="2295663" y="4337754"/>
              <a:ext cx="2898013" cy="436781"/>
            </a:xfrm>
            <a:prstGeom prst="rect">
              <a:avLst/>
            </a:prstGeom>
            <a:ln w="25400">
              <a:solidFill>
                <a:srgbClr val="06B9A5"/>
              </a:solidFill>
            </a:ln>
          </p:spPr>
          <p:txBody>
            <a:bodyPr lIns="0" tIns="0" rIns="0" bIns="0" anchor="ctr"/>
            <a:lstStyle/>
            <a:p>
              <a:pPr lvl="0"/>
              <a:endParaRPr sz="1160" dirty="0"/>
            </a:p>
          </p:txBody>
        </p:sp>
        <p:pic>
          <p:nvPicPr>
            <p:cNvPr id="15" name="hybridpagev6-filtered.jpeg"/>
            <p:cNvPicPr/>
            <p:nvPr/>
          </p:nvPicPr>
          <p:blipFill>
            <a:blip r:embed="rId6" cstate="print">
              <a:extLst>
                <a:ext uri="{28A0092B-C50C-407E-A947-70E740481C1C}">
                  <a14:useLocalDpi xmlns:a14="http://schemas.microsoft.com/office/drawing/2010/main" val="0"/>
                </a:ext>
              </a:extLst>
            </a:blip>
            <a:srcRect/>
            <a:stretch>
              <a:fillRect/>
            </a:stretch>
          </p:blipFill>
          <p:spPr>
            <a:xfrm>
              <a:off x="3060405" y="4415040"/>
              <a:ext cx="414900" cy="306004"/>
            </a:xfrm>
            <a:prstGeom prst="rect">
              <a:avLst/>
            </a:prstGeom>
            <a:ln w="12700">
              <a:miter lim="400000"/>
            </a:ln>
          </p:spPr>
        </p:pic>
        <p:pic>
          <p:nvPicPr>
            <p:cNvPr id="16" name="hybridpagev6-filtered.jpeg"/>
            <p:cNvPicPr/>
            <p:nvPr/>
          </p:nvPicPr>
          <p:blipFill>
            <a:blip r:embed="rId7" cstate="print">
              <a:extLst>
                <a:ext uri="{28A0092B-C50C-407E-A947-70E740481C1C}">
                  <a14:useLocalDpi xmlns:a14="http://schemas.microsoft.com/office/drawing/2010/main" val="0"/>
                </a:ext>
              </a:extLst>
            </a:blip>
            <a:srcRect/>
            <a:stretch>
              <a:fillRect/>
            </a:stretch>
          </p:blipFill>
          <p:spPr>
            <a:xfrm>
              <a:off x="4588102" y="4380209"/>
              <a:ext cx="327562" cy="332516"/>
            </a:xfrm>
            <a:prstGeom prst="rect">
              <a:avLst/>
            </a:prstGeom>
            <a:ln w="12700">
              <a:miter lim="400000"/>
            </a:ln>
          </p:spPr>
        </p:pic>
        <p:sp>
          <p:nvSpPr>
            <p:cNvPr id="17" name="Shape 548"/>
            <p:cNvSpPr/>
            <p:nvPr/>
          </p:nvSpPr>
          <p:spPr>
            <a:xfrm>
              <a:off x="5272099" y="4337754"/>
              <a:ext cx="1007791" cy="436781"/>
            </a:xfrm>
            <a:prstGeom prst="rect">
              <a:avLst/>
            </a:prstGeom>
            <a:ln w="25400">
              <a:solidFill>
                <a:srgbClr val="019B8A"/>
              </a:solidFill>
            </a:ln>
          </p:spPr>
          <p:txBody>
            <a:bodyPr lIns="0" tIns="0" rIns="0" bIns="0" anchor="ctr"/>
            <a:lstStyle/>
            <a:p>
              <a:pPr lvl="0"/>
              <a:endParaRPr sz="1160" dirty="0"/>
            </a:p>
          </p:txBody>
        </p:sp>
        <p:pic>
          <p:nvPicPr>
            <p:cNvPr id="18" name="hybridpagev6-filtered.jpeg"/>
            <p:cNvPicPr/>
            <p:nvPr/>
          </p:nvPicPr>
          <p:blipFill>
            <a:blip r:embed="rId8" cstate="print">
              <a:extLst>
                <a:ext uri="{28A0092B-C50C-407E-A947-70E740481C1C}">
                  <a14:useLocalDpi xmlns:a14="http://schemas.microsoft.com/office/drawing/2010/main" val="0"/>
                </a:ext>
              </a:extLst>
            </a:blip>
            <a:srcRect/>
            <a:stretch>
              <a:fillRect/>
            </a:stretch>
          </p:blipFill>
          <p:spPr>
            <a:xfrm>
              <a:off x="5898977" y="4378702"/>
              <a:ext cx="318707" cy="332516"/>
            </a:xfrm>
            <a:prstGeom prst="rect">
              <a:avLst/>
            </a:prstGeom>
            <a:ln w="12700">
              <a:miter lim="400000"/>
            </a:ln>
          </p:spPr>
        </p:pic>
        <p:sp>
          <p:nvSpPr>
            <p:cNvPr id="19" name="Shape 550"/>
            <p:cNvSpPr/>
            <p:nvPr/>
          </p:nvSpPr>
          <p:spPr>
            <a:xfrm>
              <a:off x="2288468" y="3280137"/>
              <a:ext cx="3165605" cy="148004"/>
            </a:xfrm>
            <a:prstGeom prst="rect">
              <a:avLst/>
            </a:prstGeom>
            <a:ln w="12700">
              <a:miter lim="400000"/>
            </a:ln>
            <a:extLst>
              <a:ext uri="{C572A759-6A51-4108-AA02-DFA0A04FC94B}">
                <ma14:wrappingTextBoxFlag xmlns="" xmlns:ma14="http://schemas.microsoft.com/office/mac/drawingml/2011/main" val="1"/>
              </a:ext>
            </a:extLst>
          </p:spPr>
          <p:txBody>
            <a:bodyPr wrap="none" lIns="14288" tIns="14288" rIns="14288" bIns="14288" anchor="ctr">
              <a:spAutoFit/>
            </a:bodyPr>
            <a:lstStyle>
              <a:lvl1pPr algn="l">
                <a:defRPr sz="1300" b="1">
                  <a:solidFill>
                    <a:srgbClr val="5592DA"/>
                  </a:solidFill>
                  <a:latin typeface="Helvetica Neue"/>
                  <a:ea typeface="Helvetica Neue"/>
                  <a:cs typeface="Helvetica Neue"/>
                  <a:sym typeface="Helvetica Neue"/>
                </a:defRPr>
              </a:lvl1pPr>
            </a:lstStyle>
            <a:p>
              <a:pPr lvl="0">
                <a:defRPr sz="1800" b="0">
                  <a:solidFill>
                    <a:srgbClr val="000000"/>
                  </a:solidFill>
                </a:defRPr>
              </a:pPr>
              <a:r>
                <a:rPr sz="1050" dirty="0"/>
                <a:t>Flexible Compute Options to Run Apps / Services</a:t>
              </a:r>
            </a:p>
          </p:txBody>
        </p:sp>
        <p:sp>
          <p:nvSpPr>
            <p:cNvPr id="20" name="Shape 551"/>
            <p:cNvSpPr/>
            <p:nvPr/>
          </p:nvSpPr>
          <p:spPr>
            <a:xfrm>
              <a:off x="2329328" y="3455517"/>
              <a:ext cx="616372" cy="91792"/>
            </a:xfrm>
            <a:prstGeom prst="rect">
              <a:avLst/>
            </a:prstGeom>
            <a:ln w="12700">
              <a:miter lim="400000"/>
            </a:ln>
            <a:extLst>
              <a:ext uri="{C572A759-6A51-4108-AA02-DFA0A04FC94B}">
                <ma14:wrappingTextBoxFlag xmlns="" xmlns:ma14="http://schemas.microsoft.com/office/mac/drawingml/2011/main" val="1"/>
              </a:ext>
            </a:extLst>
          </p:spPr>
          <p:txBody>
            <a:bodyPr wrap="none" lIns="14288" tIns="14288" rIns="14288" bIns="14288" anchor="ctr">
              <a:spAutoFit/>
            </a:bodyPr>
            <a:lstStyle>
              <a:lvl1pPr algn="l">
                <a:defRPr sz="1100">
                  <a:solidFill>
                    <a:srgbClr val="5592DA"/>
                  </a:solidFill>
                  <a:latin typeface="Helvetica Neue Medium"/>
                  <a:ea typeface="Helvetica Neue Medium"/>
                  <a:cs typeface="Helvetica Neue Medium"/>
                  <a:sym typeface="Helvetica Neue Medium"/>
                </a:defRPr>
              </a:lvl1pPr>
            </a:lstStyle>
            <a:p>
              <a:pPr lvl="0">
                <a:defRPr sz="1800">
                  <a:solidFill>
                    <a:srgbClr val="000000"/>
                  </a:solidFill>
                </a:defRPr>
              </a:pPr>
              <a:r>
                <a:rPr sz="580" dirty="0"/>
                <a:t>Instant Runtimes</a:t>
              </a:r>
            </a:p>
          </p:txBody>
        </p:sp>
        <p:sp>
          <p:nvSpPr>
            <p:cNvPr id="21" name="Shape 552"/>
            <p:cNvSpPr/>
            <p:nvPr/>
          </p:nvSpPr>
          <p:spPr>
            <a:xfrm>
              <a:off x="3705514" y="3455517"/>
              <a:ext cx="407008" cy="91792"/>
            </a:xfrm>
            <a:prstGeom prst="rect">
              <a:avLst/>
            </a:prstGeom>
            <a:ln w="12700">
              <a:miter lim="400000"/>
            </a:ln>
            <a:extLst>
              <a:ext uri="{C572A759-6A51-4108-AA02-DFA0A04FC94B}">
                <ma14:wrappingTextBoxFlag xmlns="" xmlns:ma14="http://schemas.microsoft.com/office/mac/drawingml/2011/main" val="1"/>
              </a:ext>
            </a:extLst>
          </p:spPr>
          <p:txBody>
            <a:bodyPr wrap="none" lIns="14288" tIns="14288" rIns="14288" bIns="14288" anchor="ctr">
              <a:spAutoFit/>
            </a:bodyPr>
            <a:lstStyle>
              <a:lvl1pPr algn="l">
                <a:defRPr sz="1100">
                  <a:solidFill>
                    <a:srgbClr val="39669B"/>
                  </a:solidFill>
                  <a:latin typeface="Helvetica Neue Medium"/>
                  <a:ea typeface="Helvetica Neue Medium"/>
                  <a:cs typeface="Helvetica Neue Medium"/>
                  <a:sym typeface="Helvetica Neue Medium"/>
                </a:defRPr>
              </a:lvl1pPr>
            </a:lstStyle>
            <a:p>
              <a:pPr lvl="0">
                <a:defRPr sz="1800">
                  <a:solidFill>
                    <a:srgbClr val="000000"/>
                  </a:solidFill>
                </a:defRPr>
              </a:pPr>
              <a:r>
                <a:rPr sz="580" dirty="0"/>
                <a:t>Containers</a:t>
              </a:r>
            </a:p>
          </p:txBody>
        </p:sp>
        <p:sp>
          <p:nvSpPr>
            <p:cNvPr id="22" name="Shape 553"/>
            <p:cNvSpPr/>
            <p:nvPr/>
          </p:nvSpPr>
          <p:spPr>
            <a:xfrm>
              <a:off x="5075706" y="3464342"/>
              <a:ext cx="604649" cy="91792"/>
            </a:xfrm>
            <a:prstGeom prst="rect">
              <a:avLst/>
            </a:prstGeom>
            <a:ln w="12700">
              <a:miter lim="400000"/>
            </a:ln>
            <a:extLst>
              <a:ext uri="{C572A759-6A51-4108-AA02-DFA0A04FC94B}">
                <ma14:wrappingTextBoxFlag xmlns="" xmlns:ma14="http://schemas.microsoft.com/office/mac/drawingml/2011/main" val="1"/>
              </a:ext>
            </a:extLst>
          </p:spPr>
          <p:txBody>
            <a:bodyPr wrap="none" lIns="14288" tIns="14288" rIns="14288" bIns="14288" anchor="ctr">
              <a:spAutoFit/>
            </a:bodyPr>
            <a:lstStyle>
              <a:lvl1pPr algn="l">
                <a:defRPr sz="1100">
                  <a:solidFill>
                    <a:srgbClr val="39669B"/>
                  </a:solidFill>
                  <a:latin typeface="Helvetica Neue Medium"/>
                  <a:ea typeface="Helvetica Neue Medium"/>
                  <a:cs typeface="Helvetica Neue Medium"/>
                  <a:sym typeface="Helvetica Neue Medium"/>
                </a:defRPr>
              </a:lvl1pPr>
            </a:lstStyle>
            <a:p>
              <a:pPr lvl="0">
                <a:defRPr sz="1800">
                  <a:solidFill>
                    <a:srgbClr val="000000"/>
                  </a:solidFill>
                </a:defRPr>
              </a:pPr>
              <a:r>
                <a:rPr sz="580" dirty="0"/>
                <a:t>Virtual Machines</a:t>
              </a:r>
            </a:p>
          </p:txBody>
        </p:sp>
        <p:sp>
          <p:nvSpPr>
            <p:cNvPr id="23" name="Shape 554"/>
            <p:cNvSpPr/>
            <p:nvPr/>
          </p:nvSpPr>
          <p:spPr>
            <a:xfrm>
              <a:off x="2154841" y="4185110"/>
              <a:ext cx="4291153" cy="148004"/>
            </a:xfrm>
            <a:prstGeom prst="rect">
              <a:avLst/>
            </a:prstGeom>
            <a:ln w="12700">
              <a:miter lim="400000"/>
            </a:ln>
            <a:extLst>
              <a:ext uri="{C572A759-6A51-4108-AA02-DFA0A04FC94B}">
                <ma14:wrappingTextBoxFlag xmlns="" xmlns:ma14="http://schemas.microsoft.com/office/mac/drawingml/2011/main" val="1"/>
              </a:ext>
            </a:extLst>
          </p:spPr>
          <p:txBody>
            <a:bodyPr wrap="none" lIns="14288" tIns="14288" rIns="14288" bIns="14288" anchor="ctr">
              <a:spAutoFit/>
            </a:bodyPr>
            <a:lstStyle>
              <a:lvl1pPr algn="l">
                <a:defRPr sz="1300" b="1">
                  <a:solidFill>
                    <a:srgbClr val="06B9A5"/>
                  </a:solidFill>
                  <a:latin typeface="Helvetica Neue"/>
                  <a:ea typeface="Helvetica Neue"/>
                  <a:cs typeface="Helvetica Neue"/>
                  <a:sym typeface="Helvetica Neue"/>
                </a:defRPr>
              </a:lvl1pPr>
            </a:lstStyle>
            <a:p>
              <a:pPr lvl="0">
                <a:defRPr sz="1800" b="0">
                  <a:solidFill>
                    <a:srgbClr val="000000"/>
                  </a:solidFill>
                </a:defRPr>
              </a:pPr>
              <a:r>
                <a:rPr sz="1050" dirty="0"/>
                <a:t>Platform Deployment Options </a:t>
              </a:r>
              <a:r>
                <a:rPr sz="1050" dirty="0"/>
                <a:t>t</a:t>
              </a:r>
              <a:r>
                <a:rPr lang="en-US" sz="1050" dirty="0"/>
                <a:t>o</a:t>
              </a:r>
              <a:r>
                <a:rPr sz="1050" dirty="0"/>
                <a:t> </a:t>
              </a:r>
              <a:r>
                <a:rPr sz="1050" dirty="0"/>
                <a:t>Meet Your Workload Requirements </a:t>
              </a:r>
            </a:p>
          </p:txBody>
        </p:sp>
        <p:sp>
          <p:nvSpPr>
            <p:cNvPr id="24" name="Shape 555"/>
            <p:cNvSpPr/>
            <p:nvPr/>
          </p:nvSpPr>
          <p:spPr>
            <a:xfrm>
              <a:off x="2347007" y="4435287"/>
              <a:ext cx="532627" cy="236706"/>
            </a:xfrm>
            <a:prstGeom prst="rect">
              <a:avLst/>
            </a:prstGeom>
            <a:ln w="12700">
              <a:miter lim="400000"/>
            </a:ln>
            <a:extLst>
              <a:ext uri="{C572A759-6A51-4108-AA02-DFA0A04FC94B}">
                <ma14:wrappingTextBoxFlag xmlns="" xmlns:ma14="http://schemas.microsoft.com/office/mac/drawingml/2011/main" val="1"/>
              </a:ext>
            </a:extLst>
          </p:spPr>
          <p:txBody>
            <a:bodyPr wrap="none" lIns="14288" tIns="14288" rIns="14288" bIns="14288" anchor="ctr">
              <a:spAutoFit/>
            </a:bodyPr>
            <a:lstStyle/>
            <a:p>
              <a:pPr lvl="0" algn="l">
                <a:defRPr sz="1800"/>
              </a:pPr>
              <a:r>
                <a:rPr sz="896" b="1" dirty="0">
                  <a:solidFill>
                    <a:srgbClr val="06B9A5"/>
                  </a:solidFill>
                  <a:latin typeface="Helvetica Neue"/>
                  <a:ea typeface="Helvetica Neue"/>
                  <a:cs typeface="Helvetica Neue"/>
                  <a:sym typeface="Helvetica Neue"/>
                </a:rPr>
                <a:t>Bluemix</a:t>
              </a:r>
              <a:r>
                <a:rPr sz="896" dirty="0">
                  <a:solidFill>
                    <a:srgbClr val="06B9A5"/>
                  </a:solidFill>
                  <a:latin typeface="Helvetica Neue Medium"/>
                  <a:ea typeface="Helvetica Neue Medium"/>
                  <a:cs typeface="Helvetica Neue Medium"/>
                  <a:sym typeface="Helvetica Neue Medium"/>
                </a:rPr>
                <a:t> </a:t>
              </a:r>
            </a:p>
            <a:p>
              <a:pPr lvl="0" algn="l">
                <a:defRPr sz="1800"/>
              </a:pPr>
              <a:r>
                <a:rPr sz="896" dirty="0">
                  <a:solidFill>
                    <a:srgbClr val="06B9A5"/>
                  </a:solidFill>
                  <a:latin typeface="Helvetica Neue Medium"/>
                  <a:ea typeface="Helvetica Neue Medium"/>
                  <a:cs typeface="Helvetica Neue Medium"/>
                  <a:sym typeface="Helvetica Neue Medium"/>
                </a:rPr>
                <a:t>Public</a:t>
              </a:r>
            </a:p>
          </p:txBody>
        </p:sp>
        <p:sp>
          <p:nvSpPr>
            <p:cNvPr id="25" name="Shape 556"/>
            <p:cNvSpPr/>
            <p:nvPr/>
          </p:nvSpPr>
          <p:spPr>
            <a:xfrm>
              <a:off x="3890847" y="4428199"/>
              <a:ext cx="572825" cy="236706"/>
            </a:xfrm>
            <a:prstGeom prst="rect">
              <a:avLst/>
            </a:prstGeom>
            <a:ln w="12700">
              <a:miter lim="400000"/>
            </a:ln>
            <a:extLst>
              <a:ext uri="{C572A759-6A51-4108-AA02-DFA0A04FC94B}">
                <ma14:wrappingTextBoxFlag xmlns="" xmlns:ma14="http://schemas.microsoft.com/office/mac/drawingml/2011/main" val="1"/>
              </a:ext>
            </a:extLst>
          </p:spPr>
          <p:txBody>
            <a:bodyPr wrap="none" lIns="14288" tIns="14288" rIns="14288" bIns="14288" anchor="ctr">
              <a:spAutoFit/>
            </a:bodyPr>
            <a:lstStyle/>
            <a:p>
              <a:pPr lvl="0" algn="l">
                <a:defRPr sz="1800"/>
              </a:pPr>
              <a:r>
                <a:rPr sz="896" b="1" dirty="0">
                  <a:solidFill>
                    <a:srgbClr val="06B9A5"/>
                  </a:solidFill>
                  <a:latin typeface="Helvetica Neue"/>
                  <a:ea typeface="Helvetica Neue"/>
                  <a:cs typeface="Helvetica Neue"/>
                  <a:sym typeface="Helvetica Neue"/>
                </a:rPr>
                <a:t>Bluemix</a:t>
              </a:r>
              <a:r>
                <a:rPr sz="896" dirty="0">
                  <a:solidFill>
                    <a:srgbClr val="06B9A5"/>
                  </a:solidFill>
                  <a:latin typeface="Helvetica Neue Medium"/>
                  <a:ea typeface="Helvetica Neue Medium"/>
                  <a:cs typeface="Helvetica Neue Medium"/>
                  <a:sym typeface="Helvetica Neue Medium"/>
                </a:rPr>
                <a:t> </a:t>
              </a:r>
            </a:p>
            <a:p>
              <a:pPr lvl="0" algn="l">
                <a:defRPr sz="1800"/>
              </a:pPr>
              <a:r>
                <a:rPr sz="896" dirty="0">
                  <a:solidFill>
                    <a:srgbClr val="06B9A5"/>
                  </a:solidFill>
                  <a:latin typeface="Helvetica Neue Medium"/>
                  <a:ea typeface="Helvetica Neue Medium"/>
                  <a:cs typeface="Helvetica Neue Medium"/>
                  <a:sym typeface="Helvetica Neue Medium"/>
                </a:rPr>
                <a:t>Dedicated</a:t>
              </a:r>
            </a:p>
          </p:txBody>
        </p:sp>
        <p:sp>
          <p:nvSpPr>
            <p:cNvPr id="26" name="Shape 557"/>
            <p:cNvSpPr/>
            <p:nvPr/>
          </p:nvSpPr>
          <p:spPr>
            <a:xfrm>
              <a:off x="5345948" y="4415772"/>
              <a:ext cx="532627" cy="236706"/>
            </a:xfrm>
            <a:prstGeom prst="rect">
              <a:avLst/>
            </a:prstGeom>
            <a:ln w="12700">
              <a:miter lim="400000"/>
            </a:ln>
            <a:extLst>
              <a:ext uri="{C572A759-6A51-4108-AA02-DFA0A04FC94B}">
                <ma14:wrappingTextBoxFlag xmlns="" xmlns:ma14="http://schemas.microsoft.com/office/mac/drawingml/2011/main" val="1"/>
              </a:ext>
            </a:extLst>
          </p:spPr>
          <p:txBody>
            <a:bodyPr wrap="none" lIns="14288" tIns="14288" rIns="14288" bIns="14288" anchor="ctr">
              <a:spAutoFit/>
            </a:bodyPr>
            <a:lstStyle/>
            <a:p>
              <a:pPr lvl="0" algn="l">
                <a:defRPr sz="1800"/>
              </a:pPr>
              <a:r>
                <a:rPr sz="896" b="1" dirty="0">
                  <a:solidFill>
                    <a:srgbClr val="009B8A"/>
                  </a:solidFill>
                  <a:latin typeface="Helvetica Neue"/>
                  <a:ea typeface="Helvetica Neue"/>
                  <a:cs typeface="Helvetica Neue"/>
                  <a:sym typeface="Helvetica Neue"/>
                </a:rPr>
                <a:t>Bluemix</a:t>
              </a:r>
              <a:r>
                <a:rPr sz="896" dirty="0">
                  <a:solidFill>
                    <a:srgbClr val="009B8A"/>
                  </a:solidFill>
                  <a:latin typeface="Helvetica Neue Medium"/>
                  <a:ea typeface="Helvetica Neue Medium"/>
                  <a:cs typeface="Helvetica Neue Medium"/>
                  <a:sym typeface="Helvetica Neue Medium"/>
                </a:rPr>
                <a:t> </a:t>
              </a:r>
            </a:p>
            <a:p>
              <a:pPr lvl="0" algn="l">
                <a:defRPr sz="1800"/>
              </a:pPr>
              <a:r>
                <a:rPr sz="896" dirty="0">
                  <a:solidFill>
                    <a:srgbClr val="009B8A"/>
                  </a:solidFill>
                  <a:latin typeface="Helvetica Neue Medium"/>
                  <a:ea typeface="Helvetica Neue Medium"/>
                  <a:cs typeface="Helvetica Neue Medium"/>
                  <a:sym typeface="Helvetica Neue Medium"/>
                </a:rPr>
                <a:t>Local*</a:t>
              </a:r>
            </a:p>
          </p:txBody>
        </p:sp>
        <p:sp>
          <p:nvSpPr>
            <p:cNvPr id="27" name="Shape 558"/>
            <p:cNvSpPr/>
            <p:nvPr/>
          </p:nvSpPr>
          <p:spPr>
            <a:xfrm flipV="1">
              <a:off x="3732583" y="4385870"/>
              <a:ext cx="1" cy="326855"/>
            </a:xfrm>
            <a:prstGeom prst="line">
              <a:avLst/>
            </a:prstGeom>
            <a:ln w="25400">
              <a:solidFill>
                <a:srgbClr val="06B9A5">
                  <a:alpha val="36235"/>
                </a:srgbClr>
              </a:solidFill>
              <a:miter lim="400000"/>
            </a:ln>
          </p:spPr>
          <p:txBody>
            <a:bodyPr lIns="0" tIns="0" rIns="0" bIns="0" anchor="ctr"/>
            <a:lstStyle/>
            <a:p>
              <a:pPr defTabSz="241093">
                <a:defRPr sz="1200">
                  <a:latin typeface="Helvetica"/>
                  <a:ea typeface="Helvetica"/>
                  <a:cs typeface="Helvetica"/>
                  <a:sym typeface="Helvetica"/>
                </a:defRPr>
              </a:pPr>
              <a:endParaRPr sz="633" dirty="0"/>
            </a:p>
          </p:txBody>
        </p:sp>
        <p:sp>
          <p:nvSpPr>
            <p:cNvPr id="28" name="Shape 559"/>
            <p:cNvSpPr/>
            <p:nvPr/>
          </p:nvSpPr>
          <p:spPr>
            <a:xfrm>
              <a:off x="1564477" y="1884643"/>
              <a:ext cx="555402" cy="3104644"/>
            </a:xfrm>
            <a:prstGeom prst="rect">
              <a:avLst/>
            </a:prstGeom>
            <a:ln w="25400">
              <a:solidFill>
                <a:srgbClr val="AE6DE8"/>
              </a:solidFill>
            </a:ln>
          </p:spPr>
          <p:txBody>
            <a:bodyPr lIns="0" tIns="0" rIns="0" bIns="0" anchor="ctr"/>
            <a:lstStyle/>
            <a:p>
              <a:pPr lvl="0"/>
              <a:endParaRPr sz="1160" dirty="0"/>
            </a:p>
          </p:txBody>
        </p:sp>
        <p:grpSp>
          <p:nvGrpSpPr>
            <p:cNvPr id="30" name="Group 565"/>
            <p:cNvGrpSpPr/>
            <p:nvPr/>
          </p:nvGrpSpPr>
          <p:grpSpPr>
            <a:xfrm>
              <a:off x="2322436" y="1583575"/>
              <a:ext cx="3990852" cy="549882"/>
              <a:chOff x="0" y="-20509"/>
              <a:chExt cx="7241017" cy="1042738"/>
            </a:xfrm>
          </p:grpSpPr>
          <p:pic>
            <p:nvPicPr>
              <p:cNvPr id="31" name="CloudBluemixDiagramV2-01.png"/>
              <p:cNvPicPr/>
              <p:nvPr/>
            </p:nvPicPr>
            <p:blipFill>
              <a:blip r:embed="rId9" cstate="print">
                <a:extLst>
                  <a:ext uri="{28A0092B-C50C-407E-A947-70E740481C1C}">
                    <a14:useLocalDpi xmlns:a14="http://schemas.microsoft.com/office/drawing/2010/main" val="0"/>
                  </a:ext>
                </a:extLst>
              </a:blip>
              <a:srcRect/>
              <a:stretch>
                <a:fillRect/>
              </a:stretch>
            </p:blipFill>
            <p:spPr>
              <a:xfrm>
                <a:off x="398674" y="308510"/>
                <a:ext cx="3645566" cy="626616"/>
              </a:xfrm>
              <a:prstGeom prst="rect">
                <a:avLst/>
              </a:prstGeom>
              <a:ln w="12700" cap="flat">
                <a:noFill/>
                <a:miter lim="400000"/>
              </a:ln>
              <a:effectLst/>
            </p:spPr>
          </p:pic>
          <p:sp>
            <p:nvSpPr>
              <p:cNvPr id="32" name="Shape 562"/>
              <p:cNvSpPr/>
              <p:nvPr/>
            </p:nvSpPr>
            <p:spPr>
              <a:xfrm>
                <a:off x="895" y="257885"/>
                <a:ext cx="7240122" cy="764344"/>
              </a:xfrm>
              <a:prstGeom prst="rect">
                <a:avLst/>
              </a:prstGeom>
              <a:noFill/>
              <a:ln w="25400" cap="flat">
                <a:solidFill>
                  <a:srgbClr val="D44008"/>
                </a:solidFill>
                <a:prstDash val="solid"/>
                <a:bevel/>
              </a:ln>
              <a:effectLst/>
            </p:spPr>
            <p:txBody>
              <a:bodyPr wrap="square" lIns="0" tIns="0" rIns="0" bIns="0" numCol="1" anchor="ctr">
                <a:noAutofit/>
              </a:bodyPr>
              <a:lstStyle/>
              <a:p>
                <a:pPr lvl="0">
                  <a:defRPr sz="2500">
                    <a:latin typeface="Helvetica Neue"/>
                    <a:ea typeface="Helvetica Neue"/>
                    <a:cs typeface="Helvetica Neue"/>
                    <a:sym typeface="Helvetica Neue"/>
                  </a:defRPr>
                </a:pPr>
                <a:endParaRPr sz="1319" dirty="0"/>
              </a:p>
            </p:txBody>
          </p:sp>
          <p:sp>
            <p:nvSpPr>
              <p:cNvPr id="33" name="Shape 563"/>
              <p:cNvSpPr/>
              <p:nvPr/>
            </p:nvSpPr>
            <p:spPr>
              <a:xfrm>
                <a:off x="0" y="-20509"/>
                <a:ext cx="4168664" cy="28065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14288" tIns="14288" rIns="14288" bIns="14288" numCol="1" anchor="ctr">
                <a:spAutoFit/>
              </a:bodyPr>
              <a:lstStyle>
                <a:lvl1pPr algn="l">
                  <a:defRPr sz="1300" b="1">
                    <a:solidFill>
                      <a:srgbClr val="D44008"/>
                    </a:solidFill>
                    <a:latin typeface="Helvetica Neue"/>
                    <a:ea typeface="Helvetica Neue"/>
                    <a:cs typeface="Helvetica Neue"/>
                    <a:sym typeface="Helvetica Neue"/>
                  </a:defRPr>
                </a:lvl1pPr>
              </a:lstStyle>
              <a:p>
                <a:pPr lvl="0">
                  <a:defRPr sz="1800" b="0">
                    <a:solidFill>
                      <a:srgbClr val="000000"/>
                    </a:solidFill>
                  </a:defRPr>
                </a:pPr>
                <a:r>
                  <a:rPr sz="1050" dirty="0"/>
                  <a:t>Your Own Hosted Apps / Services</a:t>
                </a:r>
              </a:p>
            </p:txBody>
          </p:sp>
          <p:pic>
            <p:nvPicPr>
              <p:cNvPr id="34" name="CloudBluemixDiagramV2-01.png"/>
              <p:cNvPicPr/>
              <p:nvPr/>
            </p:nvPicPr>
            <p:blipFill>
              <a:blip r:embed="rId10" cstate="print">
                <a:extLst>
                  <a:ext uri="{28A0092B-C50C-407E-A947-70E740481C1C}">
                    <a14:useLocalDpi xmlns:a14="http://schemas.microsoft.com/office/drawing/2010/main" val="0"/>
                  </a:ext>
                </a:extLst>
              </a:blip>
              <a:srcRect/>
              <a:stretch>
                <a:fillRect/>
              </a:stretch>
            </p:blipFill>
            <p:spPr>
              <a:xfrm>
                <a:off x="4278122" y="324677"/>
                <a:ext cx="2753907" cy="626615"/>
              </a:xfrm>
              <a:prstGeom prst="rect">
                <a:avLst/>
              </a:prstGeom>
              <a:ln w="12700" cap="flat">
                <a:noFill/>
                <a:miter lim="400000"/>
              </a:ln>
              <a:effectLst/>
            </p:spPr>
          </p:pic>
        </p:grpSp>
        <p:pic>
          <p:nvPicPr>
            <p:cNvPr id="35" name="image93-filtered.png"/>
            <p:cNvPicPr/>
            <p:nvPr/>
          </p:nvPicPr>
          <p:blipFill>
            <a:blip r:embed="rId11" cstate="print">
              <a:extLst>
                <a:ext uri="{28A0092B-C50C-407E-A947-70E740481C1C}">
                  <a14:useLocalDpi xmlns:a14="http://schemas.microsoft.com/office/drawing/2010/main" val="0"/>
                </a:ext>
              </a:extLst>
            </a:blip>
            <a:stretch>
              <a:fillRect/>
            </a:stretch>
          </p:blipFill>
          <p:spPr>
            <a:xfrm>
              <a:off x="1750409" y="1996424"/>
              <a:ext cx="200843" cy="200918"/>
            </a:xfrm>
            <a:prstGeom prst="rect">
              <a:avLst/>
            </a:prstGeom>
            <a:ln w="12700">
              <a:miter lim="400000"/>
            </a:ln>
          </p:spPr>
        </p:pic>
        <p:pic>
          <p:nvPicPr>
            <p:cNvPr id="36" name="Unknown-filtered.jpeg"/>
            <p:cNvPicPr/>
            <p:nvPr/>
          </p:nvPicPr>
          <p:blipFill>
            <a:blip r:embed="rId12" cstate="print">
              <a:extLst>
                <a:ext uri="{28A0092B-C50C-407E-A947-70E740481C1C}">
                  <a14:useLocalDpi xmlns:a14="http://schemas.microsoft.com/office/drawing/2010/main" val="0"/>
                </a:ext>
              </a:extLst>
            </a:blip>
            <a:stretch>
              <a:fillRect/>
            </a:stretch>
          </p:blipFill>
          <p:spPr>
            <a:xfrm>
              <a:off x="1710814" y="2973290"/>
              <a:ext cx="280033" cy="280033"/>
            </a:xfrm>
            <a:prstGeom prst="rect">
              <a:avLst/>
            </a:prstGeom>
            <a:ln w="12700">
              <a:miter lim="400000"/>
            </a:ln>
          </p:spPr>
        </p:pic>
        <p:pic>
          <p:nvPicPr>
            <p:cNvPr id="37" name="Sublime_Text_Logo-filtered.png"/>
            <p:cNvPicPr/>
            <p:nvPr/>
          </p:nvPicPr>
          <p:blipFill>
            <a:blip r:embed="rId13" cstate="print">
              <a:extLst>
                <a:ext uri="{28A0092B-C50C-407E-A947-70E740481C1C}">
                  <a14:useLocalDpi xmlns:a14="http://schemas.microsoft.com/office/drawing/2010/main" val="0"/>
                </a:ext>
              </a:extLst>
            </a:blip>
            <a:stretch>
              <a:fillRect/>
            </a:stretch>
          </p:blipFill>
          <p:spPr>
            <a:xfrm>
              <a:off x="1710138" y="2633807"/>
              <a:ext cx="281384" cy="281384"/>
            </a:xfrm>
            <a:prstGeom prst="rect">
              <a:avLst/>
            </a:prstGeom>
            <a:ln w="12700">
              <a:miter lim="400000"/>
            </a:ln>
          </p:spPr>
        </p:pic>
        <p:pic>
          <p:nvPicPr>
            <p:cNvPr id="38" name="image92-filtered.png"/>
            <p:cNvPicPr/>
            <p:nvPr/>
          </p:nvPicPr>
          <p:blipFill>
            <a:blip r:embed="rId14">
              <a:extLst>
                <a:ext uri="{28A0092B-C50C-407E-A947-70E740481C1C}">
                  <a14:useLocalDpi xmlns:a14="http://schemas.microsoft.com/office/drawing/2010/main" val="0"/>
                </a:ext>
              </a:extLst>
            </a:blip>
            <a:stretch>
              <a:fillRect/>
            </a:stretch>
          </p:blipFill>
          <p:spPr>
            <a:xfrm>
              <a:off x="1708161" y="2293324"/>
              <a:ext cx="285338" cy="284734"/>
            </a:xfrm>
            <a:prstGeom prst="rect">
              <a:avLst/>
            </a:prstGeom>
            <a:ln w="12700">
              <a:miter lim="400000"/>
            </a:ln>
          </p:spPr>
        </p:pic>
        <p:pic>
          <p:nvPicPr>
            <p:cNvPr id="39" name="Unknown-1-filtered.jpeg"/>
            <p:cNvPicPr/>
            <p:nvPr/>
          </p:nvPicPr>
          <p:blipFill>
            <a:blip r:embed="rId15" cstate="print">
              <a:extLst>
                <a:ext uri="{28A0092B-C50C-407E-A947-70E740481C1C}">
                  <a14:useLocalDpi xmlns:a14="http://schemas.microsoft.com/office/drawing/2010/main" val="0"/>
                </a:ext>
              </a:extLst>
            </a:blip>
            <a:stretch>
              <a:fillRect/>
            </a:stretch>
          </p:blipFill>
          <p:spPr>
            <a:xfrm>
              <a:off x="1681411" y="3310947"/>
              <a:ext cx="338783" cy="282320"/>
            </a:xfrm>
            <a:prstGeom prst="rect">
              <a:avLst/>
            </a:prstGeom>
            <a:ln w="12700">
              <a:miter lim="400000"/>
            </a:ln>
          </p:spPr>
        </p:pic>
        <p:pic>
          <p:nvPicPr>
            <p:cNvPr id="40" name="image65-filtered.png"/>
            <p:cNvPicPr/>
            <p:nvPr/>
          </p:nvPicPr>
          <p:blipFill>
            <a:blip r:embed="rId16" cstate="print">
              <a:extLst>
                <a:ext uri="{28A0092B-C50C-407E-A947-70E740481C1C}">
                  <a14:useLocalDpi xmlns:a14="http://schemas.microsoft.com/office/drawing/2010/main" val="0"/>
                </a:ext>
              </a:extLst>
            </a:blip>
            <a:stretch>
              <a:fillRect/>
            </a:stretch>
          </p:blipFill>
          <p:spPr>
            <a:xfrm>
              <a:off x="1730695" y="3670740"/>
              <a:ext cx="240272" cy="240363"/>
            </a:xfrm>
            <a:prstGeom prst="rect">
              <a:avLst/>
            </a:prstGeom>
            <a:ln w="12700">
              <a:miter lim="400000"/>
            </a:ln>
          </p:spPr>
        </p:pic>
        <p:pic>
          <p:nvPicPr>
            <p:cNvPr id="41" name="image90-filtered.png"/>
            <p:cNvPicPr/>
            <p:nvPr/>
          </p:nvPicPr>
          <p:blipFill>
            <a:blip r:embed="rId17" cstate="print">
              <a:extLst>
                <a:ext uri="{28A0092B-C50C-407E-A947-70E740481C1C}">
                  <a14:useLocalDpi xmlns:a14="http://schemas.microsoft.com/office/drawing/2010/main" val="0"/>
                </a:ext>
              </a:extLst>
            </a:blip>
            <a:stretch>
              <a:fillRect/>
            </a:stretch>
          </p:blipFill>
          <p:spPr>
            <a:xfrm>
              <a:off x="1730386" y="4009548"/>
              <a:ext cx="240874" cy="240363"/>
            </a:xfrm>
            <a:prstGeom prst="rect">
              <a:avLst/>
            </a:prstGeom>
            <a:ln w="12700">
              <a:miter lim="400000"/>
            </a:ln>
          </p:spPr>
        </p:pic>
        <p:pic>
          <p:nvPicPr>
            <p:cNvPr id="42" name="image113-filtered.jpeg"/>
            <p:cNvPicPr/>
            <p:nvPr/>
          </p:nvPicPr>
          <p:blipFill>
            <a:blip r:embed="rId18" cstate="print">
              <a:extLst>
                <a:ext uri="{28A0092B-C50C-407E-A947-70E740481C1C}">
                  <a14:useLocalDpi xmlns:a14="http://schemas.microsoft.com/office/drawing/2010/main" val="0"/>
                </a:ext>
              </a:extLst>
            </a:blip>
            <a:stretch>
              <a:fillRect/>
            </a:stretch>
          </p:blipFill>
          <p:spPr>
            <a:xfrm>
              <a:off x="1651586" y="4411819"/>
              <a:ext cx="398439" cy="113484"/>
            </a:xfrm>
            <a:prstGeom prst="rect">
              <a:avLst/>
            </a:prstGeom>
            <a:ln w="12700">
              <a:miter lim="400000"/>
            </a:ln>
          </p:spPr>
        </p:pic>
        <p:sp>
          <p:nvSpPr>
            <p:cNvPr id="43" name="Shape 574"/>
            <p:cNvSpPr/>
            <p:nvPr/>
          </p:nvSpPr>
          <p:spPr>
            <a:xfrm>
              <a:off x="6500410" y="1875097"/>
              <a:ext cx="555402" cy="3104644"/>
            </a:xfrm>
            <a:prstGeom prst="rect">
              <a:avLst/>
            </a:prstGeom>
            <a:ln w="25400">
              <a:solidFill>
                <a:srgbClr val="26475B"/>
              </a:solidFill>
            </a:ln>
          </p:spPr>
          <p:txBody>
            <a:bodyPr lIns="0" tIns="0" rIns="0" bIns="0" anchor="ctr"/>
            <a:lstStyle/>
            <a:p>
              <a:pPr lvl="0"/>
              <a:endParaRPr sz="1160" dirty="0"/>
            </a:p>
          </p:txBody>
        </p:sp>
        <p:pic>
          <p:nvPicPr>
            <p:cNvPr id="45" name="pasted-image.tif"/>
            <p:cNvPicPr/>
            <p:nvPr/>
          </p:nvPicPr>
          <p:blipFill>
            <a:blip r:embed="rId19" cstate="print">
              <a:extLst>
                <a:ext uri="{28A0092B-C50C-407E-A947-70E740481C1C}">
                  <a14:useLocalDpi xmlns:a14="http://schemas.microsoft.com/office/drawing/2010/main" val="0"/>
                </a:ext>
              </a:extLst>
            </a:blip>
            <a:stretch>
              <a:fillRect/>
            </a:stretch>
          </p:blipFill>
          <p:spPr>
            <a:xfrm>
              <a:off x="6615735" y="3093577"/>
              <a:ext cx="334864" cy="334864"/>
            </a:xfrm>
            <a:prstGeom prst="rect">
              <a:avLst/>
            </a:prstGeom>
            <a:ln w="12700">
              <a:miter lim="400000"/>
            </a:ln>
          </p:spPr>
        </p:pic>
        <p:pic>
          <p:nvPicPr>
            <p:cNvPr id="46" name="pasted-image.tif"/>
            <p:cNvPicPr/>
            <p:nvPr/>
          </p:nvPicPr>
          <p:blipFill>
            <a:blip r:embed="rId20" cstate="print">
              <a:extLst>
                <a:ext uri="{28A0092B-C50C-407E-A947-70E740481C1C}">
                  <a14:useLocalDpi xmlns:a14="http://schemas.microsoft.com/office/drawing/2010/main" val="0"/>
                </a:ext>
              </a:extLst>
            </a:blip>
            <a:stretch>
              <a:fillRect/>
            </a:stretch>
          </p:blipFill>
          <p:spPr>
            <a:xfrm>
              <a:off x="6614396" y="2559832"/>
              <a:ext cx="337543" cy="334864"/>
            </a:xfrm>
            <a:prstGeom prst="rect">
              <a:avLst/>
            </a:prstGeom>
            <a:ln w="12700">
              <a:miter lim="400000"/>
            </a:ln>
          </p:spPr>
        </p:pic>
        <p:pic>
          <p:nvPicPr>
            <p:cNvPr id="47" name="pasted-image.tif"/>
            <p:cNvPicPr/>
            <p:nvPr/>
          </p:nvPicPr>
          <p:blipFill>
            <a:blip r:embed="rId21" cstate="print">
              <a:extLst>
                <a:ext uri="{28A0092B-C50C-407E-A947-70E740481C1C}">
                  <a14:useLocalDpi xmlns:a14="http://schemas.microsoft.com/office/drawing/2010/main" val="0"/>
                </a:ext>
              </a:extLst>
            </a:blip>
            <a:stretch>
              <a:fillRect/>
            </a:stretch>
          </p:blipFill>
          <p:spPr>
            <a:xfrm>
              <a:off x="6615735" y="3627322"/>
              <a:ext cx="334864" cy="334864"/>
            </a:xfrm>
            <a:prstGeom prst="rect">
              <a:avLst/>
            </a:prstGeom>
            <a:ln w="12700">
              <a:miter lim="400000"/>
            </a:ln>
          </p:spPr>
        </p:pic>
        <p:pic>
          <p:nvPicPr>
            <p:cNvPr id="48" name="pasted-image.tif"/>
            <p:cNvPicPr/>
            <p:nvPr/>
          </p:nvPicPr>
          <p:blipFill>
            <a:blip r:embed="rId22" cstate="print">
              <a:extLst>
                <a:ext uri="{28A0092B-C50C-407E-A947-70E740481C1C}">
                  <a14:useLocalDpi xmlns:a14="http://schemas.microsoft.com/office/drawing/2010/main" val="0"/>
                </a:ext>
              </a:extLst>
            </a:blip>
            <a:stretch>
              <a:fillRect/>
            </a:stretch>
          </p:blipFill>
          <p:spPr>
            <a:xfrm>
              <a:off x="6615735" y="4161067"/>
              <a:ext cx="334864" cy="334864"/>
            </a:xfrm>
            <a:prstGeom prst="rect">
              <a:avLst/>
            </a:prstGeom>
            <a:ln w="12700">
              <a:miter lim="400000"/>
            </a:ln>
          </p:spPr>
        </p:pic>
        <p:pic>
          <p:nvPicPr>
            <p:cNvPr id="49" name="pasted-image.tif"/>
            <p:cNvPicPr/>
            <p:nvPr/>
          </p:nvPicPr>
          <p:blipFill>
            <a:blip r:embed="rId23" cstate="print">
              <a:extLst>
                <a:ext uri="{28A0092B-C50C-407E-A947-70E740481C1C}">
                  <a14:useLocalDpi xmlns:a14="http://schemas.microsoft.com/office/drawing/2010/main" val="0"/>
                </a:ext>
              </a:extLst>
            </a:blip>
            <a:stretch>
              <a:fillRect/>
            </a:stretch>
          </p:blipFill>
          <p:spPr>
            <a:xfrm>
              <a:off x="6614396" y="2026087"/>
              <a:ext cx="337543" cy="334864"/>
            </a:xfrm>
            <a:prstGeom prst="rect">
              <a:avLst/>
            </a:prstGeom>
            <a:ln w="12700">
              <a:miter lim="400000"/>
            </a:ln>
          </p:spPr>
        </p:pic>
        <p:sp>
          <p:nvSpPr>
            <p:cNvPr id="50" name="Shape 581"/>
            <p:cNvSpPr/>
            <p:nvPr/>
          </p:nvSpPr>
          <p:spPr>
            <a:xfrm>
              <a:off x="2317235" y="4818510"/>
              <a:ext cx="958057" cy="91792"/>
            </a:xfrm>
            <a:prstGeom prst="rect">
              <a:avLst/>
            </a:prstGeom>
            <a:ln w="12700">
              <a:miter lim="400000"/>
            </a:ln>
            <a:extLst>
              <a:ext uri="{C572A759-6A51-4108-AA02-DFA0A04FC94B}">
                <ma14:wrappingTextBoxFlag xmlns="" xmlns:ma14="http://schemas.microsoft.com/office/mac/drawingml/2011/main" val="1"/>
              </a:ext>
            </a:extLst>
          </p:spPr>
          <p:txBody>
            <a:bodyPr wrap="none" lIns="14288" tIns="14288" rIns="14288" bIns="14288" anchor="ctr">
              <a:spAutoFit/>
            </a:bodyPr>
            <a:lstStyle>
              <a:lvl1pPr algn="l">
                <a:defRPr sz="11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580" dirty="0"/>
                <a:t>Powered by IBM SoftLayer</a:t>
              </a:r>
            </a:p>
          </p:txBody>
        </p:sp>
        <p:sp>
          <p:nvSpPr>
            <p:cNvPr id="51" name="Shape 582"/>
            <p:cNvSpPr/>
            <p:nvPr/>
          </p:nvSpPr>
          <p:spPr>
            <a:xfrm>
              <a:off x="5272034" y="4803709"/>
              <a:ext cx="1016055" cy="121721"/>
            </a:xfrm>
            <a:prstGeom prst="rect">
              <a:avLst/>
            </a:prstGeom>
            <a:solidFill>
              <a:srgbClr val="009B8A"/>
            </a:solidFill>
            <a:ln w="12700">
              <a:miter lim="400000"/>
            </a:ln>
          </p:spPr>
          <p:txBody>
            <a:bodyPr lIns="0" tIns="0" rIns="0" bIns="0" anchor="ctr"/>
            <a:lstStyle/>
            <a:p>
              <a:pPr lvl="0"/>
              <a:endParaRPr sz="1160" dirty="0"/>
            </a:p>
          </p:txBody>
        </p:sp>
        <p:sp>
          <p:nvSpPr>
            <p:cNvPr id="52" name="Shape 583"/>
            <p:cNvSpPr/>
            <p:nvPr/>
          </p:nvSpPr>
          <p:spPr>
            <a:xfrm>
              <a:off x="5311791" y="4814046"/>
              <a:ext cx="723031" cy="91792"/>
            </a:xfrm>
            <a:prstGeom prst="rect">
              <a:avLst/>
            </a:prstGeom>
            <a:ln w="12700">
              <a:miter lim="400000"/>
            </a:ln>
            <a:extLst>
              <a:ext uri="{C572A759-6A51-4108-AA02-DFA0A04FC94B}">
                <ma14:wrappingTextBoxFlag xmlns="" xmlns:ma14="http://schemas.microsoft.com/office/mac/drawingml/2011/main" val="1"/>
              </a:ext>
            </a:extLst>
          </p:spPr>
          <p:txBody>
            <a:bodyPr wrap="square" lIns="14288" tIns="14288" rIns="14288" bIns="14288" anchor="ctr">
              <a:spAutoFit/>
            </a:bodyPr>
            <a:lstStyle>
              <a:lvl1pPr algn="l">
                <a:defRPr sz="11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580" dirty="0"/>
                <a:t>In Your Data Center</a:t>
              </a:r>
            </a:p>
          </p:txBody>
        </p:sp>
        <p:sp>
          <p:nvSpPr>
            <p:cNvPr id="53" name="Shape 584"/>
            <p:cNvSpPr/>
            <p:nvPr/>
          </p:nvSpPr>
          <p:spPr>
            <a:xfrm>
              <a:off x="5928209" y="3429689"/>
              <a:ext cx="349802" cy="573884"/>
            </a:xfrm>
            <a:prstGeom prst="rect">
              <a:avLst/>
            </a:prstGeom>
            <a:solidFill>
              <a:srgbClr val="5592DA">
                <a:alpha val="7746"/>
              </a:srgbClr>
            </a:solidFill>
            <a:ln w="12700">
              <a:miter lim="400000"/>
            </a:ln>
          </p:spPr>
          <p:txBody>
            <a:bodyPr lIns="0" tIns="0" rIns="0" bIns="0" anchor="ctr"/>
            <a:lstStyle/>
            <a:p>
              <a:pPr lvl="0">
                <a:defRPr>
                  <a:solidFill>
                    <a:srgbClr val="3C3E3E"/>
                  </a:solidFill>
                </a:defRPr>
              </a:pPr>
              <a:endParaRPr sz="1160" dirty="0"/>
            </a:p>
          </p:txBody>
        </p:sp>
        <p:sp>
          <p:nvSpPr>
            <p:cNvPr id="54" name="Shape 585"/>
            <p:cNvSpPr/>
            <p:nvPr/>
          </p:nvSpPr>
          <p:spPr>
            <a:xfrm>
              <a:off x="4563602" y="3428441"/>
              <a:ext cx="349802" cy="573884"/>
            </a:xfrm>
            <a:prstGeom prst="rect">
              <a:avLst/>
            </a:prstGeom>
            <a:solidFill>
              <a:srgbClr val="5592DA">
                <a:alpha val="7746"/>
              </a:srgbClr>
            </a:solidFill>
            <a:ln w="12700">
              <a:miter lim="400000"/>
            </a:ln>
          </p:spPr>
          <p:txBody>
            <a:bodyPr lIns="0" tIns="0" rIns="0" bIns="0" anchor="ctr"/>
            <a:lstStyle/>
            <a:p>
              <a:pPr lvl="0">
                <a:defRPr>
                  <a:solidFill>
                    <a:srgbClr val="3C3E3E"/>
                  </a:solidFill>
                </a:defRPr>
              </a:pPr>
              <a:endParaRPr sz="1160" dirty="0"/>
            </a:p>
          </p:txBody>
        </p:sp>
        <p:sp>
          <p:nvSpPr>
            <p:cNvPr id="55" name="Shape 586"/>
            <p:cNvSpPr/>
            <p:nvPr/>
          </p:nvSpPr>
          <p:spPr>
            <a:xfrm>
              <a:off x="3194971" y="3432701"/>
              <a:ext cx="349801" cy="573885"/>
            </a:xfrm>
            <a:prstGeom prst="rect">
              <a:avLst/>
            </a:prstGeom>
            <a:solidFill>
              <a:srgbClr val="5592DA">
                <a:alpha val="7746"/>
              </a:srgbClr>
            </a:solidFill>
            <a:ln w="12700">
              <a:miter lim="400000"/>
            </a:ln>
          </p:spPr>
          <p:txBody>
            <a:bodyPr lIns="0" tIns="0" rIns="0" bIns="0" anchor="ctr"/>
            <a:lstStyle/>
            <a:p>
              <a:pPr lvl="0">
                <a:defRPr>
                  <a:solidFill>
                    <a:srgbClr val="3C3E3E"/>
                  </a:solidFill>
                </a:defRPr>
              </a:pPr>
              <a:endParaRPr sz="1160" dirty="0"/>
            </a:p>
          </p:txBody>
        </p:sp>
        <p:sp>
          <p:nvSpPr>
            <p:cNvPr id="56" name="Shape 587"/>
            <p:cNvSpPr/>
            <p:nvPr/>
          </p:nvSpPr>
          <p:spPr>
            <a:xfrm>
              <a:off x="3261066" y="3521363"/>
              <a:ext cx="222346" cy="294299"/>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lvl1pPr algn="l">
                <a:defRPr sz="4000" b="1">
                  <a:solidFill>
                    <a:srgbClr val="5592DA"/>
                  </a:solidFill>
                  <a:latin typeface="Helvetica Neue"/>
                  <a:ea typeface="Helvetica Neue"/>
                  <a:cs typeface="Helvetica Neue"/>
                  <a:sym typeface="Helvetica Neue"/>
                </a:defRPr>
              </a:lvl1pPr>
            </a:lstStyle>
            <a:p>
              <a:pPr lvl="0">
                <a:defRPr sz="1800" b="0">
                  <a:solidFill>
                    <a:srgbClr val="000000"/>
                  </a:solidFill>
                </a:defRPr>
              </a:pPr>
              <a:r>
                <a:rPr sz="2109" dirty="0"/>
                <a:t>+</a:t>
              </a:r>
            </a:p>
          </p:txBody>
        </p:sp>
        <p:sp>
          <p:nvSpPr>
            <p:cNvPr id="57" name="Shape 588"/>
            <p:cNvSpPr/>
            <p:nvPr/>
          </p:nvSpPr>
          <p:spPr>
            <a:xfrm>
              <a:off x="4630782" y="3521363"/>
              <a:ext cx="222346" cy="294299"/>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lvl1pPr algn="l">
                <a:defRPr sz="4000" b="1">
                  <a:solidFill>
                    <a:srgbClr val="5592DA"/>
                  </a:solidFill>
                  <a:latin typeface="Helvetica Neue"/>
                  <a:ea typeface="Helvetica Neue"/>
                  <a:cs typeface="Helvetica Neue"/>
                  <a:sym typeface="Helvetica Neue"/>
                </a:defRPr>
              </a:lvl1pPr>
            </a:lstStyle>
            <a:p>
              <a:pPr lvl="0">
                <a:defRPr sz="1800" b="0">
                  <a:solidFill>
                    <a:srgbClr val="000000"/>
                  </a:solidFill>
                </a:defRPr>
              </a:pPr>
              <a:r>
                <a:rPr sz="2109" dirty="0"/>
                <a:t>+</a:t>
              </a:r>
            </a:p>
          </p:txBody>
        </p:sp>
        <p:sp>
          <p:nvSpPr>
            <p:cNvPr id="58" name="Shape 589"/>
            <p:cNvSpPr/>
            <p:nvPr/>
          </p:nvSpPr>
          <p:spPr>
            <a:xfrm>
              <a:off x="6001112" y="3540321"/>
              <a:ext cx="222346" cy="294299"/>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lvl1pPr algn="l">
                <a:defRPr sz="4000" b="1">
                  <a:solidFill>
                    <a:srgbClr val="5592DA"/>
                  </a:solidFill>
                  <a:latin typeface="Helvetica Neue"/>
                  <a:ea typeface="Helvetica Neue"/>
                  <a:cs typeface="Helvetica Neue"/>
                  <a:sym typeface="Helvetica Neue"/>
                </a:defRPr>
              </a:lvl1pPr>
            </a:lstStyle>
            <a:p>
              <a:pPr lvl="0">
                <a:defRPr sz="1800" b="0">
                  <a:solidFill>
                    <a:srgbClr val="000000"/>
                  </a:solidFill>
                </a:defRPr>
              </a:pPr>
              <a:r>
                <a:rPr sz="2109" dirty="0"/>
                <a:t>+</a:t>
              </a:r>
            </a:p>
          </p:txBody>
        </p:sp>
        <p:sp>
          <p:nvSpPr>
            <p:cNvPr id="59" name="Shape 590"/>
            <p:cNvSpPr/>
            <p:nvPr/>
          </p:nvSpPr>
          <p:spPr>
            <a:xfrm>
              <a:off x="1557621" y="4635684"/>
              <a:ext cx="570827" cy="346061"/>
            </a:xfrm>
            <a:prstGeom prst="rect">
              <a:avLst/>
            </a:prstGeom>
            <a:solidFill>
              <a:srgbClr val="AE6DE8">
                <a:alpha val="7746"/>
              </a:srgbClr>
            </a:solidFill>
            <a:ln w="12700">
              <a:miter lim="400000"/>
            </a:ln>
          </p:spPr>
          <p:txBody>
            <a:bodyPr lIns="0" tIns="0" rIns="0" bIns="0" anchor="ctr"/>
            <a:lstStyle/>
            <a:p>
              <a:pPr lvl="0">
                <a:defRPr>
                  <a:solidFill>
                    <a:srgbClr val="3C3E3E"/>
                  </a:solidFill>
                </a:defRPr>
              </a:pPr>
              <a:endParaRPr sz="1160" dirty="0"/>
            </a:p>
          </p:txBody>
        </p:sp>
        <p:sp>
          <p:nvSpPr>
            <p:cNvPr id="60" name="Shape 591"/>
            <p:cNvSpPr/>
            <p:nvPr/>
          </p:nvSpPr>
          <p:spPr>
            <a:xfrm>
              <a:off x="1731347" y="4630933"/>
              <a:ext cx="222346" cy="294299"/>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lvl1pPr algn="l">
                <a:defRPr sz="4000" b="1">
                  <a:solidFill>
                    <a:srgbClr val="AE6DE8"/>
                  </a:solidFill>
                  <a:latin typeface="Helvetica Neue"/>
                  <a:ea typeface="Helvetica Neue"/>
                  <a:cs typeface="Helvetica Neue"/>
                  <a:sym typeface="Helvetica Neue"/>
                </a:defRPr>
              </a:lvl1pPr>
            </a:lstStyle>
            <a:p>
              <a:pPr lvl="0">
                <a:defRPr sz="1800" b="0">
                  <a:solidFill>
                    <a:srgbClr val="000000"/>
                  </a:solidFill>
                </a:defRPr>
              </a:pPr>
              <a:r>
                <a:rPr sz="2109" dirty="0"/>
                <a:t>+</a:t>
              </a:r>
            </a:p>
          </p:txBody>
        </p:sp>
        <p:sp>
          <p:nvSpPr>
            <p:cNvPr id="61" name="Shape 592"/>
            <p:cNvSpPr/>
            <p:nvPr/>
          </p:nvSpPr>
          <p:spPr>
            <a:xfrm>
              <a:off x="6496246" y="4640990"/>
              <a:ext cx="570827" cy="346061"/>
            </a:xfrm>
            <a:prstGeom prst="rect">
              <a:avLst/>
            </a:prstGeom>
            <a:solidFill>
              <a:srgbClr val="26475B">
                <a:alpha val="7746"/>
              </a:srgbClr>
            </a:solidFill>
            <a:ln w="12700">
              <a:miter lim="400000"/>
            </a:ln>
          </p:spPr>
          <p:txBody>
            <a:bodyPr lIns="0" tIns="0" rIns="0" bIns="0" anchor="ctr"/>
            <a:lstStyle/>
            <a:p>
              <a:pPr lvl="0">
                <a:defRPr>
                  <a:solidFill>
                    <a:srgbClr val="3C3E3E"/>
                  </a:solidFill>
                </a:defRPr>
              </a:pPr>
              <a:endParaRPr sz="1160" dirty="0"/>
            </a:p>
          </p:txBody>
        </p:sp>
        <p:sp>
          <p:nvSpPr>
            <p:cNvPr id="62" name="Shape 593"/>
            <p:cNvSpPr/>
            <p:nvPr/>
          </p:nvSpPr>
          <p:spPr>
            <a:xfrm>
              <a:off x="6669972" y="4636239"/>
              <a:ext cx="222346" cy="294299"/>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lvl1pPr algn="l">
                <a:defRPr sz="4000" b="1">
                  <a:solidFill>
                    <a:srgbClr val="26475B"/>
                  </a:solidFill>
                  <a:latin typeface="Helvetica Neue"/>
                  <a:ea typeface="Helvetica Neue"/>
                  <a:cs typeface="Helvetica Neue"/>
                  <a:sym typeface="Helvetica Neue"/>
                </a:defRPr>
              </a:lvl1pPr>
            </a:lstStyle>
            <a:p>
              <a:pPr lvl="0">
                <a:defRPr sz="1800" b="0">
                  <a:solidFill>
                    <a:srgbClr val="000000"/>
                  </a:solidFill>
                </a:defRPr>
              </a:pPr>
              <a:r>
                <a:rPr sz="2109" dirty="0"/>
                <a:t>+</a:t>
              </a:r>
            </a:p>
          </p:txBody>
        </p:sp>
        <p:grpSp>
          <p:nvGrpSpPr>
            <p:cNvPr id="63" name="Group 640"/>
            <p:cNvGrpSpPr/>
            <p:nvPr/>
          </p:nvGrpSpPr>
          <p:grpSpPr>
            <a:xfrm>
              <a:off x="2291548" y="2213555"/>
              <a:ext cx="4014636" cy="917520"/>
              <a:chOff x="0" y="-6979"/>
              <a:chExt cx="7292130" cy="1739888"/>
            </a:xfrm>
          </p:grpSpPr>
          <p:sp>
            <p:nvSpPr>
              <p:cNvPr id="64" name="Shape 596"/>
              <p:cNvSpPr/>
              <p:nvPr/>
            </p:nvSpPr>
            <p:spPr>
              <a:xfrm>
                <a:off x="6577950" y="299999"/>
                <a:ext cx="708474" cy="1427204"/>
              </a:xfrm>
              <a:prstGeom prst="rect">
                <a:avLst/>
              </a:prstGeom>
              <a:solidFill>
                <a:srgbClr val="3C3E3E">
                  <a:alpha val="4384"/>
                </a:srgbClr>
              </a:solidFill>
              <a:ln w="12700" cap="flat">
                <a:noFill/>
                <a:miter lim="400000"/>
              </a:ln>
              <a:effectLst/>
            </p:spPr>
            <p:txBody>
              <a:bodyPr wrap="square" lIns="0" tIns="0" rIns="0" bIns="0" numCol="1" anchor="ctr">
                <a:noAutofit/>
              </a:bodyPr>
              <a:lstStyle/>
              <a:p>
                <a:pPr lvl="0">
                  <a:defRPr>
                    <a:solidFill>
                      <a:srgbClr val="3C3E3E"/>
                    </a:solidFill>
                  </a:defRPr>
                </a:pPr>
                <a:endParaRPr sz="1160" dirty="0"/>
              </a:p>
            </p:txBody>
          </p:sp>
          <p:sp>
            <p:nvSpPr>
              <p:cNvPr id="65" name="Shape 597"/>
              <p:cNvSpPr/>
              <p:nvPr/>
            </p:nvSpPr>
            <p:spPr>
              <a:xfrm>
                <a:off x="29127" y="305706"/>
                <a:ext cx="7263003" cy="1427203"/>
              </a:xfrm>
              <a:prstGeom prst="rect">
                <a:avLst/>
              </a:prstGeom>
              <a:noFill/>
              <a:ln w="25400" cap="flat">
                <a:solidFill>
                  <a:srgbClr val="5F6E75"/>
                </a:solidFill>
                <a:prstDash val="solid"/>
                <a:bevel/>
              </a:ln>
              <a:effectLst/>
            </p:spPr>
            <p:txBody>
              <a:bodyPr wrap="square" lIns="0" tIns="0" rIns="0" bIns="0" numCol="1" anchor="ctr">
                <a:noAutofit/>
              </a:bodyPr>
              <a:lstStyle/>
              <a:p>
                <a:pPr lvl="0">
                  <a:defRPr>
                    <a:solidFill>
                      <a:srgbClr val="3C3E3E"/>
                    </a:solidFill>
                  </a:defRPr>
                </a:pPr>
                <a:endParaRPr sz="1160" dirty="0"/>
              </a:p>
            </p:txBody>
          </p:sp>
          <p:sp>
            <p:nvSpPr>
              <p:cNvPr id="66" name="Shape 598"/>
              <p:cNvSpPr/>
              <p:nvPr/>
            </p:nvSpPr>
            <p:spPr>
              <a:xfrm>
                <a:off x="0" y="-6979"/>
                <a:ext cx="5944670" cy="28065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14288" tIns="14288" rIns="14288" bIns="14288" numCol="1" anchor="ctr">
                <a:spAutoFit/>
              </a:bodyPr>
              <a:lstStyle>
                <a:lvl1pPr algn="l">
                  <a:defRPr sz="1400" b="1">
                    <a:solidFill>
                      <a:srgbClr val="5F6E75"/>
                    </a:solidFill>
                    <a:latin typeface="Helvetica Neue"/>
                    <a:ea typeface="Helvetica Neue"/>
                    <a:cs typeface="Helvetica Neue"/>
                    <a:sym typeface="Helvetica Neue"/>
                  </a:defRPr>
                </a:lvl1pPr>
              </a:lstStyle>
              <a:p>
                <a:pPr lvl="0">
                  <a:defRPr sz="1800" b="0">
                    <a:solidFill>
                      <a:srgbClr val="000000"/>
                    </a:solidFill>
                  </a:defRPr>
                </a:pPr>
                <a:r>
                  <a:rPr sz="1050" dirty="0"/>
                  <a:t>Catalog of Services that Extend Apps’ Functionality</a:t>
                </a:r>
              </a:p>
            </p:txBody>
          </p:sp>
          <p:grpSp>
            <p:nvGrpSpPr>
              <p:cNvPr id="67" name="Group 603"/>
              <p:cNvGrpSpPr/>
              <p:nvPr/>
            </p:nvGrpSpPr>
            <p:grpSpPr>
              <a:xfrm>
                <a:off x="259867" y="586721"/>
                <a:ext cx="694474" cy="926619"/>
                <a:chOff x="0" y="0"/>
                <a:chExt cx="694473" cy="926618"/>
              </a:xfrm>
            </p:grpSpPr>
            <p:grpSp>
              <p:nvGrpSpPr>
                <p:cNvPr id="104" name="Group 601"/>
                <p:cNvGrpSpPr/>
                <p:nvPr/>
              </p:nvGrpSpPr>
              <p:grpSpPr>
                <a:xfrm>
                  <a:off x="0" y="0"/>
                  <a:ext cx="694473" cy="615105"/>
                  <a:chOff x="0" y="0"/>
                  <a:chExt cx="694472" cy="615104"/>
                </a:xfrm>
              </p:grpSpPr>
              <p:pic>
                <p:nvPicPr>
                  <p:cNvPr id="106" name="image71.png"/>
                  <p:cNvPicPr/>
                  <p:nvPr/>
                </p:nvPicPr>
                <p:blipFill>
                  <a:blip r:embed="rId24" cstate="print">
                    <a:extLst>
                      <a:ext uri="{28A0092B-C50C-407E-A947-70E740481C1C}">
                        <a14:useLocalDpi xmlns:a14="http://schemas.microsoft.com/office/drawing/2010/main" val="0"/>
                      </a:ext>
                    </a:extLst>
                  </a:blip>
                  <a:stretch>
                    <a:fillRect/>
                  </a:stretch>
                </p:blipFill>
                <p:spPr>
                  <a:xfrm>
                    <a:off x="173217" y="134866"/>
                    <a:ext cx="332151" cy="332397"/>
                  </a:xfrm>
                  <a:prstGeom prst="rect">
                    <a:avLst/>
                  </a:prstGeom>
                  <a:ln w="12700" cap="flat">
                    <a:noFill/>
                    <a:miter lim="400000"/>
                  </a:ln>
                  <a:effectLst/>
                </p:spPr>
              </p:pic>
              <p:pic>
                <p:nvPicPr>
                  <p:cNvPr id="107" name="hexagon-filtered.png"/>
                  <p:cNvPicPr/>
                  <p:nvPr/>
                </p:nvPicPr>
                <p:blipFill>
                  <a:blip r:embed="rId25" cstate="print">
                    <a:extLst>
                      <a:ext uri="{28A0092B-C50C-407E-A947-70E740481C1C}">
                        <a14:useLocalDpi xmlns:a14="http://schemas.microsoft.com/office/drawing/2010/main" val="0"/>
                      </a:ext>
                    </a:extLst>
                  </a:blip>
                  <a:srcRect/>
                  <a:stretch>
                    <a:fillRect/>
                  </a:stretch>
                </p:blipFill>
                <p:spPr>
                  <a:xfrm>
                    <a:off x="0" y="0"/>
                    <a:ext cx="694473" cy="615105"/>
                  </a:xfrm>
                  <a:prstGeom prst="rect">
                    <a:avLst/>
                  </a:prstGeom>
                  <a:ln w="12700" cap="flat">
                    <a:noFill/>
                    <a:miter lim="400000"/>
                  </a:ln>
                  <a:effectLst/>
                </p:spPr>
              </p:pic>
            </p:grpSp>
            <p:sp>
              <p:nvSpPr>
                <p:cNvPr id="105" name="Shape 602"/>
                <p:cNvSpPr/>
                <p:nvPr/>
              </p:nvSpPr>
              <p:spPr>
                <a:xfrm>
                  <a:off x="114165" y="665451"/>
                  <a:ext cx="504262" cy="26116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lgn="l">
                    <a:defRPr sz="1100">
                      <a:solidFill>
                        <a:srgbClr val="3C3E3E"/>
                      </a:solidFill>
                      <a:latin typeface="Helvetica Neue Medium"/>
                      <a:ea typeface="Helvetica Neue Medium"/>
                      <a:cs typeface="Helvetica Neue Medium"/>
                      <a:sym typeface="Helvetica Neue Medium"/>
                    </a:defRPr>
                  </a:lvl1pPr>
                </a:lstStyle>
                <a:p>
                  <a:pPr lvl="0">
                    <a:defRPr sz="1800">
                      <a:solidFill>
                        <a:srgbClr val="000000"/>
                      </a:solidFill>
                    </a:defRPr>
                  </a:pPr>
                  <a:r>
                    <a:rPr sz="800" dirty="0"/>
                    <a:t>Web</a:t>
                  </a:r>
                  <a:endParaRPr sz="580" dirty="0"/>
                </a:p>
              </p:txBody>
            </p:sp>
          </p:grpSp>
          <p:grpSp>
            <p:nvGrpSpPr>
              <p:cNvPr id="68" name="Group 608"/>
              <p:cNvGrpSpPr/>
              <p:nvPr/>
            </p:nvGrpSpPr>
            <p:grpSpPr>
              <a:xfrm>
                <a:off x="1052192" y="586721"/>
                <a:ext cx="694475" cy="926619"/>
                <a:chOff x="0" y="0"/>
                <a:chExt cx="694473" cy="926618"/>
              </a:xfrm>
            </p:grpSpPr>
            <p:grpSp>
              <p:nvGrpSpPr>
                <p:cNvPr id="100" name="Group 606"/>
                <p:cNvGrpSpPr/>
                <p:nvPr/>
              </p:nvGrpSpPr>
              <p:grpSpPr>
                <a:xfrm>
                  <a:off x="0" y="0"/>
                  <a:ext cx="694473" cy="615105"/>
                  <a:chOff x="0" y="0"/>
                  <a:chExt cx="694472" cy="615104"/>
                </a:xfrm>
              </p:grpSpPr>
              <p:pic>
                <p:nvPicPr>
                  <p:cNvPr id="102" name="image84.png"/>
                  <p:cNvPicPr/>
                  <p:nvPr/>
                </p:nvPicPr>
                <p:blipFill>
                  <a:blip r:embed="rId26" cstate="print">
                    <a:extLst>
                      <a:ext uri="{28A0092B-C50C-407E-A947-70E740481C1C}">
                        <a14:useLocalDpi xmlns:a14="http://schemas.microsoft.com/office/drawing/2010/main" val="0"/>
                      </a:ext>
                    </a:extLst>
                  </a:blip>
                  <a:stretch>
                    <a:fillRect/>
                  </a:stretch>
                </p:blipFill>
                <p:spPr>
                  <a:xfrm>
                    <a:off x="156555" y="117275"/>
                    <a:ext cx="381362" cy="380554"/>
                  </a:xfrm>
                  <a:prstGeom prst="rect">
                    <a:avLst/>
                  </a:prstGeom>
                  <a:ln w="12700" cap="flat">
                    <a:noFill/>
                    <a:miter lim="400000"/>
                  </a:ln>
                  <a:effectLst/>
                </p:spPr>
              </p:pic>
              <p:pic>
                <p:nvPicPr>
                  <p:cNvPr id="103" name="hexagon-filtered.png"/>
                  <p:cNvPicPr/>
                  <p:nvPr/>
                </p:nvPicPr>
                <p:blipFill>
                  <a:blip r:embed="rId25" cstate="print">
                    <a:extLst>
                      <a:ext uri="{28A0092B-C50C-407E-A947-70E740481C1C}">
                        <a14:useLocalDpi xmlns:a14="http://schemas.microsoft.com/office/drawing/2010/main" val="0"/>
                      </a:ext>
                    </a:extLst>
                  </a:blip>
                  <a:srcRect/>
                  <a:stretch>
                    <a:fillRect/>
                  </a:stretch>
                </p:blipFill>
                <p:spPr>
                  <a:xfrm>
                    <a:off x="0" y="0"/>
                    <a:ext cx="694473" cy="615105"/>
                  </a:xfrm>
                  <a:prstGeom prst="rect">
                    <a:avLst/>
                  </a:prstGeom>
                  <a:ln w="12700" cap="flat">
                    <a:noFill/>
                    <a:miter lim="400000"/>
                  </a:ln>
                  <a:effectLst/>
                </p:spPr>
              </p:pic>
            </p:grpSp>
            <p:sp>
              <p:nvSpPr>
                <p:cNvPr id="101" name="Shape 607"/>
                <p:cNvSpPr/>
                <p:nvPr/>
              </p:nvSpPr>
              <p:spPr>
                <a:xfrm>
                  <a:off x="130638" y="665451"/>
                  <a:ext cx="516430" cy="26116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lgn="l">
                    <a:defRPr sz="1100">
                      <a:solidFill>
                        <a:srgbClr val="3C3E3E"/>
                      </a:solidFill>
                      <a:latin typeface="Helvetica Neue Medium"/>
                      <a:ea typeface="Helvetica Neue Medium"/>
                      <a:cs typeface="Helvetica Neue Medium"/>
                      <a:sym typeface="Helvetica Neue Medium"/>
                    </a:defRPr>
                  </a:lvl1pPr>
                </a:lstStyle>
                <a:p>
                  <a:pPr lvl="0">
                    <a:defRPr sz="1800">
                      <a:solidFill>
                        <a:srgbClr val="000000"/>
                      </a:solidFill>
                    </a:defRPr>
                  </a:pPr>
                  <a:r>
                    <a:rPr sz="800" dirty="0"/>
                    <a:t>Data</a:t>
                  </a:r>
                </a:p>
              </p:txBody>
            </p:sp>
          </p:grpSp>
          <p:grpSp>
            <p:nvGrpSpPr>
              <p:cNvPr id="69" name="Group 613"/>
              <p:cNvGrpSpPr/>
              <p:nvPr/>
            </p:nvGrpSpPr>
            <p:grpSpPr>
              <a:xfrm>
                <a:off x="1844518" y="586721"/>
                <a:ext cx="745302" cy="926619"/>
                <a:chOff x="0" y="0"/>
                <a:chExt cx="745301" cy="926618"/>
              </a:xfrm>
            </p:grpSpPr>
            <p:grpSp>
              <p:nvGrpSpPr>
                <p:cNvPr id="96" name="Group 611"/>
                <p:cNvGrpSpPr/>
                <p:nvPr/>
              </p:nvGrpSpPr>
              <p:grpSpPr>
                <a:xfrm>
                  <a:off x="0" y="0"/>
                  <a:ext cx="694473" cy="615105"/>
                  <a:chOff x="0" y="0"/>
                  <a:chExt cx="694472" cy="615104"/>
                </a:xfrm>
              </p:grpSpPr>
              <p:pic>
                <p:nvPicPr>
                  <p:cNvPr id="98" name="image74.png"/>
                  <p:cNvPicPr/>
                  <p:nvPr/>
                </p:nvPicPr>
                <p:blipFill>
                  <a:blip r:embed="rId27" cstate="print">
                    <a:extLst>
                      <a:ext uri="{28A0092B-C50C-407E-A947-70E740481C1C}">
                        <a14:useLocalDpi xmlns:a14="http://schemas.microsoft.com/office/drawing/2010/main" val="0"/>
                      </a:ext>
                    </a:extLst>
                  </a:blip>
                  <a:stretch>
                    <a:fillRect/>
                  </a:stretch>
                </p:blipFill>
                <p:spPr>
                  <a:xfrm>
                    <a:off x="149327" y="107334"/>
                    <a:ext cx="381362" cy="380554"/>
                  </a:xfrm>
                  <a:prstGeom prst="rect">
                    <a:avLst/>
                  </a:prstGeom>
                  <a:ln w="12700" cap="flat">
                    <a:noFill/>
                    <a:miter lim="400000"/>
                  </a:ln>
                  <a:effectLst/>
                </p:spPr>
              </p:pic>
              <p:pic>
                <p:nvPicPr>
                  <p:cNvPr id="99" name="hexagon-filtered.png"/>
                  <p:cNvPicPr/>
                  <p:nvPr/>
                </p:nvPicPr>
                <p:blipFill>
                  <a:blip r:embed="rId25" cstate="print">
                    <a:extLst>
                      <a:ext uri="{28A0092B-C50C-407E-A947-70E740481C1C}">
                        <a14:useLocalDpi xmlns:a14="http://schemas.microsoft.com/office/drawing/2010/main" val="0"/>
                      </a:ext>
                    </a:extLst>
                  </a:blip>
                  <a:srcRect/>
                  <a:stretch>
                    <a:fillRect/>
                  </a:stretch>
                </p:blipFill>
                <p:spPr>
                  <a:xfrm>
                    <a:off x="0" y="0"/>
                    <a:ext cx="694473" cy="615105"/>
                  </a:xfrm>
                  <a:prstGeom prst="rect">
                    <a:avLst/>
                  </a:prstGeom>
                  <a:ln w="12700" cap="flat">
                    <a:noFill/>
                    <a:miter lim="400000"/>
                  </a:ln>
                  <a:effectLst/>
                </p:spPr>
              </p:pic>
            </p:grpSp>
            <p:sp>
              <p:nvSpPr>
                <p:cNvPr id="97" name="Shape 612"/>
                <p:cNvSpPr/>
                <p:nvPr/>
              </p:nvSpPr>
              <p:spPr>
                <a:xfrm>
                  <a:off x="67629" y="665451"/>
                  <a:ext cx="677672" cy="26116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lgn="l">
                    <a:defRPr sz="1100">
                      <a:solidFill>
                        <a:srgbClr val="3C3E3E"/>
                      </a:solidFill>
                      <a:latin typeface="Helvetica Neue Medium"/>
                      <a:ea typeface="Helvetica Neue Medium"/>
                      <a:cs typeface="Helvetica Neue Medium"/>
                      <a:sym typeface="Helvetica Neue Medium"/>
                    </a:defRPr>
                  </a:lvl1pPr>
                </a:lstStyle>
                <a:p>
                  <a:pPr lvl="0">
                    <a:defRPr sz="1800">
                      <a:solidFill>
                        <a:srgbClr val="000000"/>
                      </a:solidFill>
                    </a:defRPr>
                  </a:pPr>
                  <a:r>
                    <a:rPr sz="800" dirty="0"/>
                    <a:t>Mobile</a:t>
                  </a:r>
                </a:p>
              </p:txBody>
            </p:sp>
          </p:grpSp>
          <p:grpSp>
            <p:nvGrpSpPr>
              <p:cNvPr id="70" name="Group 617"/>
              <p:cNvGrpSpPr/>
              <p:nvPr/>
            </p:nvGrpSpPr>
            <p:grpSpPr>
              <a:xfrm>
                <a:off x="3425467" y="586721"/>
                <a:ext cx="781111" cy="915277"/>
                <a:chOff x="0" y="0"/>
                <a:chExt cx="781110" cy="915276"/>
              </a:xfrm>
            </p:grpSpPr>
            <p:pic>
              <p:nvPicPr>
                <p:cNvPr id="93" name="image7.png"/>
                <p:cNvPicPr/>
                <p:nvPr/>
              </p:nvPicPr>
              <p:blipFill>
                <a:blip r:embed="rId28" cstate="print">
                  <a:extLst>
                    <a:ext uri="{28A0092B-C50C-407E-A947-70E740481C1C}">
                      <a14:useLocalDpi xmlns:a14="http://schemas.microsoft.com/office/drawing/2010/main" val="0"/>
                    </a:ext>
                  </a:extLst>
                </a:blip>
                <a:srcRect/>
                <a:stretch>
                  <a:fillRect/>
                </a:stretch>
              </p:blipFill>
              <p:spPr>
                <a:xfrm>
                  <a:off x="150035" y="118217"/>
                  <a:ext cx="366878" cy="382232"/>
                </a:xfrm>
                <a:prstGeom prst="rect">
                  <a:avLst/>
                </a:prstGeom>
                <a:ln w="12700" cap="flat">
                  <a:noFill/>
                  <a:miter lim="400000"/>
                </a:ln>
                <a:effectLst/>
              </p:spPr>
            </p:pic>
            <p:pic>
              <p:nvPicPr>
                <p:cNvPr id="94" name="hexagon-filtered.png"/>
                <p:cNvPicPr/>
                <p:nvPr/>
              </p:nvPicPr>
              <p:blipFill>
                <a:blip r:embed="rId25" cstate="print">
                  <a:extLst>
                    <a:ext uri="{28A0092B-C50C-407E-A947-70E740481C1C}">
                      <a14:useLocalDpi xmlns:a14="http://schemas.microsoft.com/office/drawing/2010/main" val="0"/>
                    </a:ext>
                  </a:extLst>
                </a:blip>
                <a:stretch>
                  <a:fillRect/>
                </a:stretch>
              </p:blipFill>
              <p:spPr>
                <a:xfrm>
                  <a:off x="2994" y="0"/>
                  <a:ext cx="694474" cy="615105"/>
                </a:xfrm>
                <a:prstGeom prst="rect">
                  <a:avLst/>
                </a:prstGeom>
                <a:ln w="12700" cap="flat">
                  <a:noFill/>
                  <a:miter lim="400000"/>
                </a:ln>
                <a:effectLst/>
              </p:spPr>
            </p:pic>
            <p:sp>
              <p:nvSpPr>
                <p:cNvPr id="95" name="Shape 616"/>
                <p:cNvSpPr/>
                <p:nvPr/>
              </p:nvSpPr>
              <p:spPr>
                <a:xfrm>
                  <a:off x="0" y="676789"/>
                  <a:ext cx="781110" cy="23848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lgn="l">
                    <a:defRPr sz="1100">
                      <a:solidFill>
                        <a:srgbClr val="3C3E3E"/>
                      </a:solidFill>
                      <a:latin typeface="Helvetica Neue Medium"/>
                      <a:ea typeface="Helvetica Neue Medium"/>
                      <a:cs typeface="Helvetica Neue Medium"/>
                      <a:sym typeface="Helvetica Neue Medium"/>
                    </a:defRPr>
                  </a:lvl1pPr>
                </a:lstStyle>
                <a:p>
                  <a:pPr lvl="0">
                    <a:defRPr sz="1800">
                      <a:solidFill>
                        <a:srgbClr val="000000"/>
                      </a:solidFill>
                    </a:defRPr>
                  </a:pPr>
                  <a:r>
                    <a:rPr sz="700" dirty="0"/>
                    <a:t>Analytics</a:t>
                  </a:r>
                </a:p>
              </p:txBody>
            </p:sp>
          </p:grpSp>
          <p:grpSp>
            <p:nvGrpSpPr>
              <p:cNvPr id="71" name="Group 622"/>
              <p:cNvGrpSpPr/>
              <p:nvPr/>
            </p:nvGrpSpPr>
            <p:grpSpPr>
              <a:xfrm>
                <a:off x="2521930" y="586721"/>
                <a:ext cx="918015" cy="926619"/>
                <a:chOff x="-99616" y="0"/>
                <a:chExt cx="918013" cy="926618"/>
              </a:xfrm>
            </p:grpSpPr>
            <p:sp>
              <p:nvSpPr>
                <p:cNvPr id="89" name="Shape 618"/>
                <p:cNvSpPr/>
                <p:nvPr/>
              </p:nvSpPr>
              <p:spPr>
                <a:xfrm>
                  <a:off x="-99616" y="665451"/>
                  <a:ext cx="918013" cy="26116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lgn="l">
                    <a:defRPr sz="1100">
                      <a:solidFill>
                        <a:srgbClr val="3C3E3E"/>
                      </a:solidFill>
                      <a:latin typeface="Helvetica Neue Medium"/>
                      <a:ea typeface="Helvetica Neue Medium"/>
                      <a:cs typeface="Helvetica Neue Medium"/>
                      <a:sym typeface="Helvetica Neue Medium"/>
                    </a:defRPr>
                  </a:lvl1pPr>
                </a:lstStyle>
                <a:p>
                  <a:pPr lvl="0">
                    <a:defRPr sz="1800">
                      <a:solidFill>
                        <a:srgbClr val="000000"/>
                      </a:solidFill>
                    </a:defRPr>
                  </a:pPr>
                  <a:r>
                    <a:rPr sz="800" dirty="0"/>
                    <a:t>Cognitive</a:t>
                  </a:r>
                </a:p>
              </p:txBody>
            </p:sp>
            <p:grpSp>
              <p:nvGrpSpPr>
                <p:cNvPr id="90" name="Group 621"/>
                <p:cNvGrpSpPr/>
                <p:nvPr/>
              </p:nvGrpSpPr>
              <p:grpSpPr>
                <a:xfrm>
                  <a:off x="21884" y="0"/>
                  <a:ext cx="694474" cy="615105"/>
                  <a:chOff x="0" y="0"/>
                  <a:chExt cx="694472" cy="615104"/>
                </a:xfrm>
              </p:grpSpPr>
              <p:pic>
                <p:nvPicPr>
                  <p:cNvPr id="91" name="image86.png"/>
                  <p:cNvPicPr/>
                  <p:nvPr/>
                </p:nvPicPr>
                <p:blipFill>
                  <a:blip r:embed="rId29" cstate="print">
                    <a:extLst>
                      <a:ext uri="{28A0092B-C50C-407E-A947-70E740481C1C}">
                        <a14:useLocalDpi xmlns:a14="http://schemas.microsoft.com/office/drawing/2010/main" val="0"/>
                      </a:ext>
                    </a:extLst>
                  </a:blip>
                  <a:stretch>
                    <a:fillRect/>
                  </a:stretch>
                </p:blipFill>
                <p:spPr>
                  <a:xfrm>
                    <a:off x="151730" y="108668"/>
                    <a:ext cx="381362" cy="381504"/>
                  </a:xfrm>
                  <a:prstGeom prst="rect">
                    <a:avLst/>
                  </a:prstGeom>
                  <a:ln w="12700" cap="flat">
                    <a:noFill/>
                    <a:miter lim="400000"/>
                  </a:ln>
                  <a:effectLst/>
                </p:spPr>
              </p:pic>
              <p:pic>
                <p:nvPicPr>
                  <p:cNvPr id="92" name="hexagon-filtered.png"/>
                  <p:cNvPicPr/>
                  <p:nvPr/>
                </p:nvPicPr>
                <p:blipFill>
                  <a:blip r:embed="rId25" cstate="print">
                    <a:extLst>
                      <a:ext uri="{28A0092B-C50C-407E-A947-70E740481C1C}">
                        <a14:useLocalDpi xmlns:a14="http://schemas.microsoft.com/office/drawing/2010/main" val="0"/>
                      </a:ext>
                    </a:extLst>
                  </a:blip>
                  <a:stretch>
                    <a:fillRect/>
                  </a:stretch>
                </p:blipFill>
                <p:spPr>
                  <a:xfrm>
                    <a:off x="0" y="0"/>
                    <a:ext cx="694473" cy="615105"/>
                  </a:xfrm>
                  <a:prstGeom prst="rect">
                    <a:avLst/>
                  </a:prstGeom>
                  <a:ln w="12700" cap="flat">
                    <a:noFill/>
                    <a:miter lim="400000"/>
                  </a:ln>
                  <a:effectLst/>
                </p:spPr>
              </p:pic>
            </p:grpSp>
          </p:grpSp>
          <p:grpSp>
            <p:nvGrpSpPr>
              <p:cNvPr id="72" name="Group 626"/>
              <p:cNvGrpSpPr/>
              <p:nvPr/>
            </p:nvGrpSpPr>
            <p:grpSpPr>
              <a:xfrm>
                <a:off x="4221496" y="586721"/>
                <a:ext cx="694474" cy="926619"/>
                <a:chOff x="0" y="0"/>
                <a:chExt cx="694473" cy="926618"/>
              </a:xfrm>
            </p:grpSpPr>
            <p:pic>
              <p:nvPicPr>
                <p:cNvPr id="86" name="image11.png"/>
                <p:cNvPicPr/>
                <p:nvPr/>
              </p:nvPicPr>
              <p:blipFill>
                <a:blip r:embed="rId30" cstate="print">
                  <a:extLst>
                    <a:ext uri="{28A0092B-C50C-407E-A947-70E740481C1C}">
                      <a14:useLocalDpi xmlns:a14="http://schemas.microsoft.com/office/drawing/2010/main" val="0"/>
                    </a:ext>
                  </a:extLst>
                </a:blip>
                <a:srcRect/>
                <a:stretch>
                  <a:fillRect/>
                </a:stretch>
              </p:blipFill>
              <p:spPr>
                <a:xfrm>
                  <a:off x="148112" y="93481"/>
                  <a:ext cx="349718" cy="381109"/>
                </a:xfrm>
                <a:prstGeom prst="rect">
                  <a:avLst/>
                </a:prstGeom>
                <a:ln w="12700" cap="flat">
                  <a:noFill/>
                  <a:miter lim="400000"/>
                </a:ln>
                <a:effectLst/>
              </p:spPr>
            </p:pic>
            <p:sp>
              <p:nvSpPr>
                <p:cNvPr id="87" name="Shape 624"/>
                <p:cNvSpPr/>
                <p:nvPr/>
              </p:nvSpPr>
              <p:spPr>
                <a:xfrm>
                  <a:off x="185090" y="665451"/>
                  <a:ext cx="385613" cy="26116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lgn="l">
                    <a:defRPr sz="1100">
                      <a:solidFill>
                        <a:srgbClr val="3C3E3E"/>
                      </a:solidFill>
                      <a:latin typeface="Helvetica Neue Medium"/>
                      <a:ea typeface="Helvetica Neue Medium"/>
                      <a:cs typeface="Helvetica Neue Medium"/>
                      <a:sym typeface="Helvetica Neue Medium"/>
                    </a:defRPr>
                  </a:lvl1pPr>
                </a:lstStyle>
                <a:p>
                  <a:pPr lvl="0">
                    <a:defRPr sz="1800">
                      <a:solidFill>
                        <a:srgbClr val="000000"/>
                      </a:solidFill>
                    </a:defRPr>
                  </a:pPr>
                  <a:r>
                    <a:rPr sz="800" dirty="0"/>
                    <a:t>IoT</a:t>
                  </a:r>
                </a:p>
              </p:txBody>
            </p:sp>
            <p:pic>
              <p:nvPicPr>
                <p:cNvPr id="88" name="hexagon-filtered.png"/>
                <p:cNvPicPr/>
                <p:nvPr/>
              </p:nvPicPr>
              <p:blipFill>
                <a:blip r:embed="rId25" cstate="print">
                  <a:extLst>
                    <a:ext uri="{28A0092B-C50C-407E-A947-70E740481C1C}">
                      <a14:useLocalDpi xmlns:a14="http://schemas.microsoft.com/office/drawing/2010/main" val="0"/>
                    </a:ext>
                  </a:extLst>
                </a:blip>
                <a:stretch>
                  <a:fillRect/>
                </a:stretch>
              </p:blipFill>
              <p:spPr>
                <a:xfrm>
                  <a:off x="0" y="0"/>
                  <a:ext cx="694473" cy="615105"/>
                </a:xfrm>
                <a:prstGeom prst="rect">
                  <a:avLst/>
                </a:prstGeom>
                <a:ln w="12700" cap="flat">
                  <a:noFill/>
                  <a:miter lim="400000"/>
                </a:ln>
                <a:effectLst/>
              </p:spPr>
            </p:pic>
          </p:grpSp>
          <p:grpSp>
            <p:nvGrpSpPr>
              <p:cNvPr id="73" name="Group 631"/>
              <p:cNvGrpSpPr/>
              <p:nvPr/>
            </p:nvGrpSpPr>
            <p:grpSpPr>
              <a:xfrm>
                <a:off x="5013822" y="586721"/>
                <a:ext cx="826628" cy="926619"/>
                <a:chOff x="0" y="0"/>
                <a:chExt cx="826626" cy="926618"/>
              </a:xfrm>
            </p:grpSpPr>
            <p:sp>
              <p:nvSpPr>
                <p:cNvPr id="82" name="Shape 627"/>
                <p:cNvSpPr/>
                <p:nvPr/>
              </p:nvSpPr>
              <p:spPr>
                <a:xfrm>
                  <a:off x="18134" y="665451"/>
                  <a:ext cx="808492" cy="26116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lgn="l">
                    <a:defRPr sz="1100">
                      <a:solidFill>
                        <a:srgbClr val="3C3E3E"/>
                      </a:solidFill>
                      <a:latin typeface="Helvetica Neue Medium"/>
                      <a:ea typeface="Helvetica Neue Medium"/>
                      <a:cs typeface="Helvetica Neue Medium"/>
                      <a:sym typeface="Helvetica Neue Medium"/>
                    </a:defRPr>
                  </a:lvl1pPr>
                </a:lstStyle>
                <a:p>
                  <a:pPr lvl="0">
                    <a:defRPr sz="1800">
                      <a:solidFill>
                        <a:srgbClr val="000000"/>
                      </a:solidFill>
                    </a:defRPr>
                  </a:pPr>
                  <a:r>
                    <a:rPr sz="800" dirty="0"/>
                    <a:t>Security</a:t>
                  </a:r>
                </a:p>
              </p:txBody>
            </p:sp>
            <p:grpSp>
              <p:nvGrpSpPr>
                <p:cNvPr id="83" name="Group 630"/>
                <p:cNvGrpSpPr/>
                <p:nvPr/>
              </p:nvGrpSpPr>
              <p:grpSpPr>
                <a:xfrm>
                  <a:off x="0" y="0"/>
                  <a:ext cx="694473" cy="615105"/>
                  <a:chOff x="0" y="0"/>
                  <a:chExt cx="694472" cy="615104"/>
                </a:xfrm>
              </p:grpSpPr>
              <p:pic>
                <p:nvPicPr>
                  <p:cNvPr id="84" name="image65.png"/>
                  <p:cNvPicPr/>
                  <p:nvPr/>
                </p:nvPicPr>
                <p:blipFill>
                  <a:blip r:embed="rId31" cstate="print">
                    <a:extLst>
                      <a:ext uri="{28A0092B-C50C-407E-A947-70E740481C1C}">
                        <a14:useLocalDpi xmlns:a14="http://schemas.microsoft.com/office/drawing/2010/main" val="0"/>
                      </a:ext>
                    </a:extLst>
                  </a:blip>
                  <a:stretch>
                    <a:fillRect/>
                  </a:stretch>
                </p:blipFill>
                <p:spPr>
                  <a:xfrm>
                    <a:off x="148877" y="106803"/>
                    <a:ext cx="381361" cy="381505"/>
                  </a:xfrm>
                  <a:prstGeom prst="rect">
                    <a:avLst/>
                  </a:prstGeom>
                  <a:ln w="12700" cap="flat">
                    <a:noFill/>
                    <a:miter lim="400000"/>
                  </a:ln>
                  <a:effectLst/>
                </p:spPr>
              </p:pic>
              <p:pic>
                <p:nvPicPr>
                  <p:cNvPr id="85" name="hexagon-filtered.png"/>
                  <p:cNvPicPr/>
                  <p:nvPr/>
                </p:nvPicPr>
                <p:blipFill>
                  <a:blip r:embed="rId25" cstate="print">
                    <a:extLst>
                      <a:ext uri="{28A0092B-C50C-407E-A947-70E740481C1C}">
                        <a14:useLocalDpi xmlns:a14="http://schemas.microsoft.com/office/drawing/2010/main" val="0"/>
                      </a:ext>
                    </a:extLst>
                  </a:blip>
                  <a:stretch>
                    <a:fillRect/>
                  </a:stretch>
                </p:blipFill>
                <p:spPr>
                  <a:xfrm>
                    <a:off x="0" y="0"/>
                    <a:ext cx="694473" cy="615105"/>
                  </a:xfrm>
                  <a:prstGeom prst="rect">
                    <a:avLst/>
                  </a:prstGeom>
                  <a:ln w="12700" cap="flat">
                    <a:noFill/>
                    <a:miter lim="400000"/>
                  </a:ln>
                  <a:effectLst/>
                </p:spPr>
              </p:pic>
            </p:grpSp>
          </p:grpSp>
          <p:grpSp>
            <p:nvGrpSpPr>
              <p:cNvPr id="74" name="Group 637"/>
              <p:cNvGrpSpPr/>
              <p:nvPr/>
            </p:nvGrpSpPr>
            <p:grpSpPr>
              <a:xfrm>
                <a:off x="5827675" y="751356"/>
                <a:ext cx="841959" cy="761985"/>
                <a:chOff x="-77106" y="0"/>
                <a:chExt cx="841958" cy="761983"/>
              </a:xfrm>
            </p:grpSpPr>
            <p:sp>
              <p:nvSpPr>
                <p:cNvPr id="77" name="Shape 632"/>
                <p:cNvSpPr/>
                <p:nvPr/>
              </p:nvSpPr>
              <p:spPr>
                <a:xfrm>
                  <a:off x="-77106" y="500816"/>
                  <a:ext cx="841958" cy="26116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lgn="l">
                    <a:defRPr sz="1100">
                      <a:solidFill>
                        <a:srgbClr val="FFA574"/>
                      </a:solidFill>
                      <a:latin typeface="Helvetica Neue Medium"/>
                      <a:ea typeface="Helvetica Neue Medium"/>
                      <a:cs typeface="Helvetica Neue Medium"/>
                      <a:sym typeface="Helvetica Neue Medium"/>
                    </a:defRPr>
                  </a:lvl1pPr>
                </a:lstStyle>
                <a:p>
                  <a:pPr lvl="0">
                    <a:defRPr sz="1800">
                      <a:solidFill>
                        <a:srgbClr val="000000"/>
                      </a:solidFill>
                    </a:defRPr>
                  </a:pPr>
                  <a:r>
                    <a:rPr lang="en-US" sz="800" dirty="0"/>
                    <a:t>Weather</a:t>
                  </a:r>
                  <a:endParaRPr sz="800" dirty="0"/>
                </a:p>
              </p:txBody>
            </p:sp>
            <p:grpSp>
              <p:nvGrpSpPr>
                <p:cNvPr id="78" name="Group 636"/>
                <p:cNvGrpSpPr/>
                <p:nvPr/>
              </p:nvGrpSpPr>
              <p:grpSpPr>
                <a:xfrm>
                  <a:off x="85952" y="0"/>
                  <a:ext cx="260559" cy="260013"/>
                  <a:chOff x="0" y="0"/>
                  <a:chExt cx="260558" cy="260012"/>
                </a:xfrm>
              </p:grpSpPr>
              <p:sp>
                <p:nvSpPr>
                  <p:cNvPr id="79" name="Shape 633"/>
                  <p:cNvSpPr/>
                  <p:nvPr/>
                </p:nvSpPr>
                <p:spPr>
                  <a:xfrm>
                    <a:off x="112951" y="0"/>
                    <a:ext cx="144328" cy="126394"/>
                  </a:xfrm>
                  <a:custGeom>
                    <a:avLst/>
                    <a:gdLst/>
                    <a:ahLst/>
                    <a:cxnLst>
                      <a:cxn ang="0">
                        <a:pos x="wd2" y="hd2"/>
                      </a:cxn>
                      <a:cxn ang="5400000">
                        <a:pos x="wd2" y="hd2"/>
                      </a:cxn>
                      <a:cxn ang="10800000">
                        <a:pos x="wd2" y="hd2"/>
                      </a:cxn>
                      <a:cxn ang="16200000">
                        <a:pos x="wd2" y="hd2"/>
                      </a:cxn>
                    </a:cxnLst>
                    <a:rect l="0" t="0" r="r" b="b"/>
                    <a:pathLst>
                      <a:path w="21600" h="21600" extrusionOk="0">
                        <a:moveTo>
                          <a:pt x="5470" y="0"/>
                        </a:moveTo>
                        <a:lnTo>
                          <a:pt x="16161" y="0"/>
                        </a:lnTo>
                        <a:lnTo>
                          <a:pt x="21600" y="10787"/>
                        </a:lnTo>
                        <a:lnTo>
                          <a:pt x="16197" y="21600"/>
                        </a:lnTo>
                        <a:lnTo>
                          <a:pt x="5389" y="21600"/>
                        </a:lnTo>
                        <a:lnTo>
                          <a:pt x="0" y="11176"/>
                        </a:lnTo>
                        <a:lnTo>
                          <a:pt x="5470" y="0"/>
                        </a:lnTo>
                        <a:close/>
                      </a:path>
                    </a:pathLst>
                  </a:custGeom>
                  <a:solidFill>
                    <a:srgbClr val="9BD4D8"/>
                  </a:solidFill>
                  <a:ln w="12700" cap="flat">
                    <a:noFill/>
                    <a:miter lim="400000"/>
                  </a:ln>
                  <a:effectLst/>
                </p:spPr>
                <p:txBody>
                  <a:bodyPr wrap="square" lIns="0" tIns="0" rIns="0" bIns="0" numCol="1" anchor="ctr">
                    <a:noAutofit/>
                  </a:bodyPr>
                  <a:lstStyle/>
                  <a:p>
                    <a:pPr defTabSz="241093">
                      <a:defRPr sz="1200">
                        <a:latin typeface="Helvetica"/>
                        <a:ea typeface="Helvetica"/>
                        <a:cs typeface="Helvetica"/>
                        <a:sym typeface="Helvetica"/>
                      </a:defRPr>
                    </a:pPr>
                    <a:endParaRPr sz="633" dirty="0"/>
                  </a:p>
                </p:txBody>
              </p:sp>
              <p:sp>
                <p:nvSpPr>
                  <p:cNvPr id="80" name="Shape 634"/>
                  <p:cNvSpPr/>
                  <p:nvPr/>
                </p:nvSpPr>
                <p:spPr>
                  <a:xfrm>
                    <a:off x="0" y="71667"/>
                    <a:ext cx="144327" cy="126395"/>
                  </a:xfrm>
                  <a:custGeom>
                    <a:avLst/>
                    <a:gdLst/>
                    <a:ahLst/>
                    <a:cxnLst>
                      <a:cxn ang="0">
                        <a:pos x="wd2" y="hd2"/>
                      </a:cxn>
                      <a:cxn ang="5400000">
                        <a:pos x="wd2" y="hd2"/>
                      </a:cxn>
                      <a:cxn ang="10800000">
                        <a:pos x="wd2" y="hd2"/>
                      </a:cxn>
                      <a:cxn ang="16200000">
                        <a:pos x="wd2" y="hd2"/>
                      </a:cxn>
                    </a:cxnLst>
                    <a:rect l="0" t="0" r="r" b="b"/>
                    <a:pathLst>
                      <a:path w="21600" h="21600" extrusionOk="0">
                        <a:moveTo>
                          <a:pt x="5470" y="0"/>
                        </a:moveTo>
                        <a:lnTo>
                          <a:pt x="16161" y="0"/>
                        </a:lnTo>
                        <a:lnTo>
                          <a:pt x="21600" y="10787"/>
                        </a:lnTo>
                        <a:lnTo>
                          <a:pt x="16197" y="21600"/>
                        </a:lnTo>
                        <a:lnTo>
                          <a:pt x="5389" y="21600"/>
                        </a:lnTo>
                        <a:lnTo>
                          <a:pt x="0" y="11176"/>
                        </a:lnTo>
                        <a:lnTo>
                          <a:pt x="5470" y="0"/>
                        </a:lnTo>
                        <a:close/>
                      </a:path>
                    </a:pathLst>
                  </a:custGeom>
                  <a:solidFill>
                    <a:srgbClr val="1F7B8D"/>
                  </a:solidFill>
                  <a:ln w="12700" cap="flat">
                    <a:noFill/>
                    <a:miter lim="400000"/>
                  </a:ln>
                  <a:effectLst/>
                </p:spPr>
                <p:txBody>
                  <a:bodyPr wrap="square" lIns="0" tIns="0" rIns="0" bIns="0" numCol="1" anchor="ctr">
                    <a:noAutofit/>
                  </a:bodyPr>
                  <a:lstStyle/>
                  <a:p>
                    <a:pPr defTabSz="241093">
                      <a:defRPr sz="1200">
                        <a:latin typeface="Helvetica"/>
                        <a:ea typeface="Helvetica"/>
                        <a:cs typeface="Helvetica"/>
                        <a:sym typeface="Helvetica"/>
                      </a:defRPr>
                    </a:pPr>
                    <a:endParaRPr sz="633" dirty="0"/>
                  </a:p>
                </p:txBody>
              </p:sp>
              <p:sp>
                <p:nvSpPr>
                  <p:cNvPr id="81" name="Shape 635"/>
                  <p:cNvSpPr/>
                  <p:nvPr/>
                </p:nvSpPr>
                <p:spPr>
                  <a:xfrm>
                    <a:off x="116231" y="133618"/>
                    <a:ext cx="144328" cy="126395"/>
                  </a:xfrm>
                  <a:custGeom>
                    <a:avLst/>
                    <a:gdLst/>
                    <a:ahLst/>
                    <a:cxnLst>
                      <a:cxn ang="0">
                        <a:pos x="wd2" y="hd2"/>
                      </a:cxn>
                      <a:cxn ang="5400000">
                        <a:pos x="wd2" y="hd2"/>
                      </a:cxn>
                      <a:cxn ang="10800000">
                        <a:pos x="wd2" y="hd2"/>
                      </a:cxn>
                      <a:cxn ang="16200000">
                        <a:pos x="wd2" y="hd2"/>
                      </a:cxn>
                    </a:cxnLst>
                    <a:rect l="0" t="0" r="r" b="b"/>
                    <a:pathLst>
                      <a:path w="21600" h="21600" extrusionOk="0">
                        <a:moveTo>
                          <a:pt x="5470" y="0"/>
                        </a:moveTo>
                        <a:lnTo>
                          <a:pt x="16161" y="0"/>
                        </a:lnTo>
                        <a:lnTo>
                          <a:pt x="21600" y="10787"/>
                        </a:lnTo>
                        <a:lnTo>
                          <a:pt x="16197" y="21600"/>
                        </a:lnTo>
                        <a:lnTo>
                          <a:pt x="5389" y="21600"/>
                        </a:lnTo>
                        <a:lnTo>
                          <a:pt x="0" y="11176"/>
                        </a:lnTo>
                        <a:lnTo>
                          <a:pt x="5470" y="0"/>
                        </a:lnTo>
                        <a:close/>
                      </a:path>
                    </a:pathLst>
                  </a:custGeom>
                  <a:solidFill>
                    <a:srgbClr val="2EA3BB"/>
                  </a:solidFill>
                  <a:ln w="12700" cap="flat">
                    <a:noFill/>
                    <a:miter lim="400000"/>
                  </a:ln>
                  <a:effectLst/>
                </p:spPr>
                <p:txBody>
                  <a:bodyPr wrap="square" lIns="0" tIns="0" rIns="0" bIns="0" numCol="1" anchor="ctr">
                    <a:noAutofit/>
                  </a:bodyPr>
                  <a:lstStyle/>
                  <a:p>
                    <a:pPr defTabSz="241093">
                      <a:defRPr sz="1200">
                        <a:latin typeface="Helvetica"/>
                        <a:ea typeface="Helvetica"/>
                        <a:cs typeface="Helvetica"/>
                        <a:sym typeface="Helvetica"/>
                      </a:defRPr>
                    </a:pPr>
                    <a:endParaRPr sz="633" dirty="0"/>
                  </a:p>
                </p:txBody>
              </p:sp>
            </p:grpSp>
          </p:grpSp>
          <p:sp>
            <p:nvSpPr>
              <p:cNvPr id="75" name="Shape 638"/>
              <p:cNvSpPr/>
              <p:nvPr/>
            </p:nvSpPr>
            <p:spPr>
              <a:xfrm>
                <a:off x="6711515" y="671258"/>
                <a:ext cx="403867" cy="5580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lgn="l">
                  <a:defRPr sz="4000" b="1">
                    <a:solidFill>
                      <a:srgbClr val="5F6E75"/>
                    </a:solidFill>
                    <a:latin typeface="Helvetica Neue"/>
                    <a:ea typeface="Helvetica Neue"/>
                    <a:cs typeface="Helvetica Neue"/>
                    <a:sym typeface="Helvetica Neue"/>
                  </a:defRPr>
                </a:lvl1pPr>
              </a:lstStyle>
              <a:p>
                <a:pPr lvl="0">
                  <a:defRPr sz="1800" b="0">
                    <a:solidFill>
                      <a:srgbClr val="000000"/>
                    </a:solidFill>
                  </a:defRPr>
                </a:pPr>
                <a:r>
                  <a:rPr sz="2109" dirty="0"/>
                  <a:t>+</a:t>
                </a:r>
              </a:p>
            </p:txBody>
          </p:sp>
          <p:sp>
            <p:nvSpPr>
              <p:cNvPr id="76" name="Shape 639"/>
              <p:cNvSpPr/>
              <p:nvPr/>
            </p:nvSpPr>
            <p:spPr>
              <a:xfrm>
                <a:off x="5837740" y="612344"/>
                <a:ext cx="610742" cy="535770"/>
              </a:xfrm>
              <a:custGeom>
                <a:avLst/>
                <a:gdLst/>
                <a:ahLst/>
                <a:cxnLst>
                  <a:cxn ang="0">
                    <a:pos x="wd2" y="hd2"/>
                  </a:cxn>
                  <a:cxn ang="5400000">
                    <a:pos x="wd2" y="hd2"/>
                  </a:cxn>
                  <a:cxn ang="10800000">
                    <a:pos x="wd2" y="hd2"/>
                  </a:cxn>
                  <a:cxn ang="16200000">
                    <a:pos x="wd2" y="hd2"/>
                  </a:cxn>
                </a:cxnLst>
                <a:rect l="0" t="0" r="r" b="b"/>
                <a:pathLst>
                  <a:path w="21600" h="21600" extrusionOk="0">
                    <a:moveTo>
                      <a:pt x="5456" y="0"/>
                    </a:moveTo>
                    <a:lnTo>
                      <a:pt x="16176" y="0"/>
                    </a:lnTo>
                    <a:lnTo>
                      <a:pt x="21600" y="11165"/>
                    </a:lnTo>
                    <a:lnTo>
                      <a:pt x="16038" y="21600"/>
                    </a:lnTo>
                    <a:lnTo>
                      <a:pt x="5434" y="21600"/>
                    </a:lnTo>
                    <a:lnTo>
                      <a:pt x="0" y="11312"/>
                    </a:lnTo>
                    <a:lnTo>
                      <a:pt x="5456" y="0"/>
                    </a:lnTo>
                    <a:close/>
                  </a:path>
                </a:pathLst>
              </a:custGeom>
              <a:noFill/>
              <a:ln w="19050" cap="flat">
                <a:solidFill>
                  <a:srgbClr val="FFA574"/>
                </a:solidFill>
                <a:prstDash val="solid"/>
                <a:miter lim="400000"/>
              </a:ln>
              <a:effectLst/>
            </p:spPr>
            <p:txBody>
              <a:bodyPr wrap="square" lIns="0" tIns="0" rIns="0" bIns="0" numCol="1" anchor="ctr">
                <a:noAutofit/>
              </a:bodyPr>
              <a:lstStyle/>
              <a:p>
                <a:pPr defTabSz="241093">
                  <a:defRPr sz="1200">
                    <a:latin typeface="Helvetica"/>
                    <a:ea typeface="Helvetica"/>
                    <a:cs typeface="Helvetica"/>
                    <a:sym typeface="Helvetica"/>
                  </a:defRPr>
                </a:pPr>
                <a:endParaRPr sz="633" dirty="0"/>
              </a:p>
            </p:txBody>
          </p:sp>
        </p:grpSp>
      </p:grpSp>
    </p:spTree>
    <p:extLst>
      <p:ext uri="{BB962C8B-B14F-4D97-AF65-F5344CB8AC3E}">
        <p14:creationId xmlns:p14="http://schemas.microsoft.com/office/powerpoint/2010/main" val="973917416"/>
      </p:ext>
    </p:extLst>
  </p:cSld>
  <p:clrMapOvr>
    <a:masterClrMapping/>
  </p:clrMapOvr>
  <p:timing>
    <p:tnLst>
      <p:par>
        <p:cTn id="1" dur="indefinite" restart="never" nodeType="tmRoot"/>
      </p:par>
    </p:tnLst>
  </p:timing>
</p:sld>
</file>

<file path=ppt/theme/theme1.xml><?xml version="1.0" encoding="utf-8"?>
<a:theme xmlns:a="http://schemas.openxmlformats.org/drawingml/2006/main" name="IBM Cloud 2015">
  <a:themeElements>
    <a:clrScheme name="Cloud_Palette">
      <a:dk1>
        <a:sysClr val="windowText" lastClr="000000"/>
      </a:dk1>
      <a:lt1>
        <a:sysClr val="window" lastClr="FFFFFF"/>
      </a:lt1>
      <a:dk2>
        <a:srgbClr val="085571"/>
      </a:dk2>
      <a:lt2>
        <a:srgbClr val="83D1F5"/>
      </a:lt2>
      <a:accent1>
        <a:srgbClr val="00B0DA"/>
      </a:accent1>
      <a:accent2>
        <a:srgbClr val="008ABF"/>
      </a:accent2>
      <a:accent3>
        <a:srgbClr val="00A6A0"/>
      </a:accent3>
      <a:accent4>
        <a:srgbClr val="007670"/>
      </a:accent4>
      <a:accent5>
        <a:srgbClr val="7F1C7D"/>
      </a:accent5>
      <a:accent6>
        <a:srgbClr val="3B0256"/>
      </a:accent6>
      <a:hlink>
        <a:srgbClr val="002060"/>
      </a:hlink>
      <a:folHlink>
        <a:srgbClr val="800080"/>
      </a:folHlink>
    </a:clrScheme>
    <a:fontScheme name="IBM Cloud 201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ln>
          <a:noFill/>
        </a:ln>
      </a:spPr>
      <a:bodyPr wrap="square" lIns="0" tIns="0" rIns="0" bIns="0" rtlCol="0">
        <a:spAutoFit/>
      </a:bodyPr>
      <a:lstStyle>
        <a:defPPr>
          <a:defRPr sz="2100" kern="0" spc="-30" dirty="0" err="1" smtClean="0">
            <a:latin typeface="Arial"/>
            <a:cs typeface="Aria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17489</TotalTime>
  <Words>505</Words>
  <Application>Microsoft Office PowerPoint</Application>
  <PresentationFormat>On-screen Show (4:3)</PresentationFormat>
  <Paragraphs>93</Paragraphs>
  <Slides>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Arial</vt:lpstr>
      <vt:lpstr>Calibri</vt:lpstr>
      <vt:lpstr>Helv</vt:lpstr>
      <vt:lpstr>Helvetica</vt:lpstr>
      <vt:lpstr>Helvetica Neue</vt:lpstr>
      <vt:lpstr>Helvetica Neue Light</vt:lpstr>
      <vt:lpstr>Helvetica Neue Medium</vt:lpstr>
      <vt:lpstr>Symbol</vt:lpstr>
      <vt:lpstr>Wingdings</vt:lpstr>
      <vt:lpstr>IBM Cloud 2015</vt:lpstr>
      <vt:lpstr>Federal Bluemix Day Agenda Oct 13 – IBM Herndon</vt:lpstr>
      <vt:lpstr>Get ready to Stand and Deliver/Demo</vt:lpstr>
      <vt:lpstr>The Value of Bluemix – one page cheatsheet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goforit</dc:creator>
  <cp:lastModifiedBy>Michele Jordan</cp:lastModifiedBy>
  <cp:revision>937</cp:revision>
  <dcterms:created xsi:type="dcterms:W3CDTF">2015-04-04T16:51:36Z</dcterms:created>
  <dcterms:modified xsi:type="dcterms:W3CDTF">2016-09-29T18:34:52Z</dcterms:modified>
</cp:coreProperties>
</file>