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46" r:id="rId2"/>
    <p:sldId id="547" r:id="rId3"/>
    <p:sldId id="543" r:id="rId4"/>
    <p:sldId id="54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2060"/>
    <a:srgbClr val="009EE2"/>
    <a:srgbClr val="001919"/>
    <a:srgbClr val="F0F9FE"/>
    <a:srgbClr val="006600"/>
    <a:srgbClr val="00B0DA"/>
    <a:srgbClr val="CBE4F1"/>
    <a:srgbClr val="3B0256"/>
    <a:srgbClr val="7F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251" autoAdjust="0"/>
  </p:normalViewPr>
  <p:slideViewPr>
    <p:cSldViewPr snapToGrid="0">
      <p:cViewPr varScale="1">
        <p:scale>
          <a:sx n="98" d="100"/>
          <a:sy n="98" d="100"/>
        </p:scale>
        <p:origin x="1576" y="192"/>
      </p:cViewPr>
      <p:guideLst>
        <p:guide orient="horz" pos="3514"/>
        <p:guide pos="285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10/3/16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10/3/16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999AD-79EC-4F02-84A9-EEA7F0527E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1101" y="3886200"/>
            <a:ext cx="502920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Enter Presentation Title</a:t>
            </a:r>
            <a:endParaRPr lang="en-US" dirty="0"/>
          </a:p>
        </p:txBody>
      </p:sp>
      <p:pic>
        <p:nvPicPr>
          <p:cNvPr id="11" name="Picture 10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0960" y="6456890"/>
            <a:ext cx="906236" cy="151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31" y="1433615"/>
            <a:ext cx="2917767" cy="24688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29400" y="4937760"/>
            <a:ext cx="1737360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0" dirty="0" smtClean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5212080"/>
            <a:ext cx="2377440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Full Name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5486400"/>
            <a:ext cx="2377440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9144000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48640"/>
            <a:ext cx="8778240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344031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48640"/>
            <a:ext cx="306550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" y="0"/>
            <a:ext cx="3440317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48640"/>
            <a:ext cx="306550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rgbClr val="085571"/>
          </a:solidFill>
        </p:grpSpPr>
        <p:sp>
          <p:nvSpPr>
            <p:cNvPr id="25" name="Rectangle 24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344031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548640"/>
            <a:ext cx="306550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3" name="Group 23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flipV="1">
            <a:off x="5739916" y="0"/>
            <a:ext cx="3404084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8016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459" y="1423266"/>
            <a:ext cx="4255171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439459" y="1005840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60699" y="2011680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2377440"/>
            <a:ext cx="5143500" cy="333425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720" y="1508760"/>
            <a:ext cx="5620492" cy="55143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8950" y="2661719"/>
            <a:ext cx="3395050" cy="376624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720" y="1508760"/>
            <a:ext cx="5620492" cy="55143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8950" y="2661719"/>
            <a:ext cx="3395050" cy="376624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309360" y="0"/>
            <a:ext cx="283464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719" y="1508760"/>
            <a:ext cx="5638599" cy="55143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300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95360" y="0"/>
            <a:ext cx="54864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8950" y="2661719"/>
            <a:ext cx="3395050" cy="376624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194560" y="3931920"/>
            <a:ext cx="6949440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590" y="1433615"/>
            <a:ext cx="2917767" cy="246888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bg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13266" y="1185333"/>
            <a:ext cx="71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spc="-30" dirty="0" smtClean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068" y="1498600"/>
            <a:ext cx="8509000" cy="146809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13266" y="1185333"/>
            <a:ext cx="71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spc="-30" dirty="0" smtClean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068" y="1498600"/>
            <a:ext cx="8509000" cy="146809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8" name="Rectangle 7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6033860"/>
            <a:ext cx="871804" cy="83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3537" y="1701800"/>
            <a:ext cx="4056063" cy="1468094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0533" y="1693863"/>
            <a:ext cx="4056064" cy="146809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3537" y="1701800"/>
            <a:ext cx="4056063" cy="146809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0533" y="1693863"/>
            <a:ext cx="4056064" cy="1468094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3044952" y="1371600"/>
            <a:ext cx="3054096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71600"/>
            <a:ext cx="3044952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6099048" y="1371600"/>
            <a:ext cx="3044952" cy="5486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Click icon below to insert picture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9476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478524" y="2148840"/>
            <a:ext cx="2286000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48640"/>
            <a:ext cx="8778240" cy="369332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440316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236896" y="6205574"/>
            <a:ext cx="597936" cy="44824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548640"/>
            <a:ext cx="3074557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69752" y="268817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548640"/>
            <a:ext cx="8778240" cy="369332"/>
          </a:xfrm>
          <a:prstGeom prst="rect">
            <a:avLst/>
          </a:prstGeom>
        </p:spPr>
        <p:txBody>
          <a:bodyPr vert="horz" wrap="square" lIns="0" tIns="0" rIns="822960" bIns="0" rtlCol="0" anchor="t" anchorCtr="0">
            <a:sp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00613"/>
            <a:ext cx="8497583" cy="1468094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4617" y="6572045"/>
            <a:ext cx="822960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en-US" sz="800" kern="0" spc="-30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6442" y="6572045"/>
            <a:ext cx="33190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200"/>
            <a:fld id="{9B56CEAA-430B-E444-BEC6-7F9CF6806FD6}" type="slidenum">
              <a:rPr lang="en-US" sz="800" kern="0" spc="-30">
                <a:solidFill>
                  <a:schemeClr val="tx1"/>
                </a:solidFill>
                <a:cs typeface="Arial"/>
              </a:rPr>
              <a:pPr algn="l" defTabSz="457200"/>
              <a:t>‹#›</a:t>
            </a:fld>
            <a:endParaRPr lang="en-US" sz="800" kern="0" spc="-3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0" spc="-30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ct val="20000"/>
        </a:spcBef>
        <a:buFont typeface="Arial" pitchFamily="34" charset="0"/>
        <a:buChar char="–"/>
        <a:defRPr sz="2100" kern="0" spc="-30">
          <a:solidFill>
            <a:schemeClr val="tx1"/>
          </a:solidFill>
          <a:latin typeface="Arial"/>
          <a:ea typeface="+mn-ea"/>
          <a:cs typeface="+mn-cs"/>
        </a:defRPr>
      </a:lvl1pPr>
      <a:lvl2pPr marL="515938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800" kern="0" spc="-30">
          <a:solidFill>
            <a:schemeClr val="tx1"/>
          </a:solidFill>
          <a:latin typeface="Arial"/>
          <a:ea typeface="+mn-ea"/>
          <a:cs typeface="+mn-cs"/>
        </a:defRPr>
      </a:lvl2pPr>
      <a:lvl3pPr marL="860425" indent="-173038" algn="l" defTabSz="457200" rtl="0" eaLnBrk="1" latinLnBrk="0" hangingPunct="1">
        <a:spcBef>
          <a:spcPct val="20000"/>
        </a:spcBef>
        <a:buFont typeface="Arial" pitchFamily="34" charset="0"/>
        <a:buChar char="–"/>
        <a:defRPr sz="1600" kern="0" spc="-30">
          <a:solidFill>
            <a:schemeClr val="tx1"/>
          </a:solidFill>
          <a:latin typeface="Arial"/>
          <a:ea typeface="+mn-ea"/>
          <a:cs typeface="+mn-cs"/>
        </a:defRPr>
      </a:lvl3pPr>
      <a:lvl4pPr marL="1085850" indent="-117475" algn="l" defTabSz="457200" rtl="0" eaLnBrk="1" latinLnBrk="0" hangingPunct="1">
        <a:spcBef>
          <a:spcPct val="20000"/>
        </a:spcBef>
        <a:buFont typeface="Arial" pitchFamily="34" charset="0"/>
        <a:buChar char="•"/>
        <a:defRPr sz="1400" kern="0" spc="-30">
          <a:solidFill>
            <a:schemeClr val="tx1"/>
          </a:solidFill>
          <a:latin typeface="Arial"/>
          <a:ea typeface="+mn-ea"/>
          <a:cs typeface="+mn-cs"/>
        </a:defRPr>
      </a:lvl4pPr>
      <a:lvl5pPr marL="1484313" indent="-171450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0" spc="-3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OpPaz33KdA" TargetMode="External"/><Relationship Id="rId4" Type="http://schemas.openxmlformats.org/officeDocument/2006/relationships/hyperlink" Target="https://youtu.be/M5zpJy6hMvQ" TargetMode="External"/><Relationship Id="rId5" Type="http://schemas.openxmlformats.org/officeDocument/2006/relationships/hyperlink" Target="https://youtu.be/f5o4tIz2Zzc" TargetMode="External"/><Relationship Id="rId6" Type="http://schemas.openxmlformats.org/officeDocument/2006/relationships/hyperlink" Target="https://youtu.be/wNUlCkjvS84" TargetMode="External"/><Relationship Id="rId7" Type="http://schemas.openxmlformats.org/officeDocument/2006/relationships/hyperlink" Target="http://w3.tap.ibm.com/medialibrary/media_view?id=342542&amp;" TargetMode="External"/><Relationship Id="rId8" Type="http://schemas.openxmlformats.org/officeDocument/2006/relationships/hyperlink" Target="https://console.ng.bluemix.net/registration/" TargetMode="External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hyperlink" Target="https://w3-connections.ibm.com/wikis/home?lang=en-us#!/wiki/W397d2af6ccd7_40f2_9c50_07567cae0d07/page/Bluemix%20Stand%20and%20Deliver/ed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.tap.ibm.com/medialibrary/media_view?id=38263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23272" y="3979505"/>
            <a:ext cx="5764070" cy="457200"/>
          </a:xfrm>
        </p:spPr>
        <p:txBody>
          <a:bodyPr/>
          <a:lstStyle/>
          <a:p>
            <a:r>
              <a:rPr lang="en-US" dirty="0" smtClean="0"/>
              <a:t>Bluemix Stand and Deliver/Demo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October 2016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970" y="5212080"/>
            <a:ext cx="187452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kern="0" spc="-30" dirty="0" smtClean="0">
                <a:solidFill>
                  <a:schemeClr val="bg1"/>
                </a:solidFill>
                <a:latin typeface="Arial"/>
                <a:cs typeface="Arial"/>
              </a:rPr>
              <a:t>Michele Jordan</a:t>
            </a:r>
          </a:p>
        </p:txBody>
      </p:sp>
    </p:spTree>
    <p:extLst>
      <p:ext uri="{BB962C8B-B14F-4D97-AF65-F5344CB8AC3E}">
        <p14:creationId xmlns:p14="http://schemas.microsoft.com/office/powerpoint/2010/main" val="21747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9112" y="1421176"/>
            <a:ext cx="4264227" cy="4718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Hybrid </a:t>
            </a:r>
            <a:r>
              <a:rPr lang="en-US" sz="1600" b="1" dirty="0"/>
              <a:t>Cloud Portfolio Sellers </a:t>
            </a:r>
            <a:r>
              <a:rPr lang="en-US" sz="1600" dirty="0" smtClean="0"/>
              <a:t>(due </a:t>
            </a:r>
            <a:r>
              <a:rPr lang="en-US" sz="1600" dirty="0"/>
              <a:t>Sept </a:t>
            </a:r>
            <a:r>
              <a:rPr lang="en-US" sz="1600" dirty="0" smtClean="0"/>
              <a:t>23)</a:t>
            </a:r>
            <a:endParaRPr lang="en-US" sz="16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 smtClean="0"/>
              <a:t>164* </a:t>
            </a:r>
            <a:r>
              <a:rPr lang="en-US" sz="1600" dirty="0"/>
              <a:t>Hybrid Cloud Sellers / </a:t>
            </a:r>
            <a:r>
              <a:rPr lang="en-US" sz="1600" b="1" dirty="0" smtClean="0">
                <a:solidFill>
                  <a:srgbClr val="00B050"/>
                </a:solidFill>
              </a:rPr>
              <a:t>157 </a:t>
            </a:r>
            <a:r>
              <a:rPr lang="en-US" sz="1600" b="1" dirty="0">
                <a:solidFill>
                  <a:srgbClr val="00B050"/>
                </a:solidFill>
              </a:rPr>
              <a:t>completions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b="1" dirty="0" smtClean="0"/>
              <a:t>96% </a:t>
            </a:r>
            <a:r>
              <a:rPr lang="en-US" sz="1600" dirty="0" smtClean="0"/>
              <a:t>completion rate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 smtClean="0"/>
              <a:t>40 Federal sellers</a:t>
            </a:r>
            <a:r>
              <a:rPr lang="en-US" sz="1600" baseline="30000" dirty="0"/>
              <a:t> </a:t>
            </a:r>
            <a:r>
              <a:rPr lang="en-US" sz="1600" baseline="30000" dirty="0" smtClean="0"/>
              <a:t>*</a:t>
            </a:r>
            <a:r>
              <a:rPr lang="en-US" sz="1600" dirty="0" smtClean="0"/>
              <a:t> scheduled for 10/13 Herndon</a:t>
            </a:r>
          </a:p>
          <a:p>
            <a:pPr lvl="1">
              <a:buFont typeface="Symbol" panose="05050102010706020507" pitchFamily="18" charset="2"/>
              <a:buChar char="-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Hybrid </a:t>
            </a:r>
            <a:r>
              <a:rPr lang="en-US" sz="1600" b="1" dirty="0"/>
              <a:t>Cloud FLMs </a:t>
            </a:r>
            <a:endParaRPr lang="en-US" sz="1600" b="1" dirty="0" smtClean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 smtClean="0"/>
              <a:t>26</a:t>
            </a:r>
            <a:r>
              <a:rPr lang="en-US" sz="1600" baseline="30000" dirty="0" smtClean="0"/>
              <a:t>*</a:t>
            </a:r>
            <a:r>
              <a:rPr lang="en-US" sz="1600" dirty="0" smtClean="0"/>
              <a:t> FLMS / </a:t>
            </a:r>
            <a:r>
              <a:rPr lang="en-US" sz="1600" b="1" dirty="0" smtClean="0">
                <a:solidFill>
                  <a:srgbClr val="00B050"/>
                </a:solidFill>
              </a:rPr>
              <a:t>26 completions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b="1" dirty="0" smtClean="0"/>
              <a:t>100</a:t>
            </a:r>
            <a:r>
              <a:rPr lang="en-US" sz="2000" b="1" dirty="0"/>
              <a:t>%</a:t>
            </a:r>
            <a:r>
              <a:rPr lang="en-US" sz="1600" dirty="0"/>
              <a:t> completion rate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 smtClean="0"/>
              <a:t> 5 Federal FLMs* scheduled 10/13 - Herndon</a:t>
            </a:r>
            <a:endParaRPr lang="en-US" sz="1600" dirty="0"/>
          </a:p>
          <a:p>
            <a:pPr lvl="1">
              <a:buFont typeface="Symbol" panose="05050102010706020507" pitchFamily="18" charset="2"/>
              <a:buChar char="-"/>
            </a:pPr>
            <a:endParaRPr lang="en-US" sz="1400" b="1" dirty="0" smtClean="0">
              <a:solidFill>
                <a:srgbClr val="0066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endParaRPr lang="en-US" sz="1400" b="1" dirty="0" smtClean="0">
              <a:solidFill>
                <a:srgbClr val="0066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endParaRPr lang="en-US" sz="1200" b="1" u="sng" dirty="0" smtClean="0">
              <a:solidFill>
                <a:srgbClr val="009EE2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89112" y="441271"/>
            <a:ext cx="8778240" cy="369332"/>
          </a:xfrm>
        </p:spPr>
        <p:txBody>
          <a:bodyPr/>
          <a:lstStyle/>
          <a:p>
            <a:r>
              <a:rPr lang="en-US" dirty="0" smtClean="0"/>
              <a:t>Bluemix Stand and Deliver Demo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0225" y="1745049"/>
            <a:ext cx="216039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kern="0" spc="-30" dirty="0" smtClean="0">
                <a:latin typeface="Arial"/>
                <a:cs typeface="Arial"/>
              </a:rPr>
              <a:t>Results as of 9/29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22" y="2105725"/>
            <a:ext cx="4168501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55003"/>
            <a:ext cx="8778240" cy="369332"/>
          </a:xfrm>
        </p:spPr>
        <p:txBody>
          <a:bodyPr/>
          <a:lstStyle/>
          <a:p>
            <a:r>
              <a:rPr lang="en-US" dirty="0" smtClean="0"/>
              <a:t>Get ready to Stand and Deliver/Demo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quarter" idx="10"/>
          </p:nvPr>
        </p:nvSpPr>
        <p:spPr>
          <a:xfrm>
            <a:off x="309837" y="831911"/>
            <a:ext cx="5886568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Prepare for your </a:t>
            </a:r>
            <a:r>
              <a:rPr lang="en-US" sz="1600" u="sng" dirty="0" smtClean="0"/>
              <a:t>15-20</a:t>
            </a:r>
            <a:r>
              <a:rPr lang="en-US" sz="1600" dirty="0" smtClean="0"/>
              <a:t> minute Bluemix role play and demo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 smtClean="0"/>
              <a:t>Listen to the replay of </a:t>
            </a:r>
            <a:r>
              <a:rPr lang="en-US" sz="1600" dirty="0" smtClean="0">
                <a:hlinkClick r:id="rId2"/>
              </a:rPr>
              <a:t>Stand and Deliver</a:t>
            </a:r>
            <a:r>
              <a:rPr lang="en-US" sz="1600" dirty="0" smtClean="0"/>
              <a:t> program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 smtClean="0"/>
              <a:t>Download the </a:t>
            </a:r>
            <a:r>
              <a:rPr lang="en-US" sz="1600" dirty="0" smtClean="0">
                <a:hlinkClick r:id="rId2"/>
              </a:rPr>
              <a:t>1-pager Bluemix Stand and Deliver Cheatsheet</a:t>
            </a:r>
            <a:endParaRPr lang="en-US" sz="1600" dirty="0" smtClean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 smtClean="0"/>
              <a:t>Check out these videos on how to demo</a:t>
            </a:r>
          </a:p>
          <a:p>
            <a:pPr marL="912812" lvl="3" indent="0">
              <a:buNone/>
            </a:pPr>
            <a:r>
              <a:rPr lang="en-US" sz="1200" dirty="0" smtClean="0">
                <a:hlinkClick r:id="rId3"/>
              </a:rPr>
              <a:t>Short </a:t>
            </a:r>
            <a:r>
              <a:rPr lang="en-US" sz="1200" dirty="0">
                <a:hlinkClick r:id="rId3"/>
              </a:rPr>
              <a:t>Bluemix </a:t>
            </a:r>
            <a:r>
              <a:rPr lang="en-US" sz="1200" dirty="0" smtClean="0">
                <a:hlinkClick r:id="rId3"/>
              </a:rPr>
              <a:t>Overview</a:t>
            </a:r>
            <a:endParaRPr lang="en-US" sz="1200" dirty="0"/>
          </a:p>
          <a:p>
            <a:pPr marL="912812" lvl="3" indent="0">
              <a:buNone/>
            </a:pPr>
            <a:r>
              <a:rPr lang="en-US" sz="1200" dirty="0" smtClean="0">
                <a:hlinkClick r:id="rId4"/>
              </a:rPr>
              <a:t>How-to </a:t>
            </a:r>
            <a:r>
              <a:rPr lang="en-US" sz="1200" dirty="0">
                <a:hlinkClick r:id="rId4"/>
              </a:rPr>
              <a:t>Use </a:t>
            </a:r>
            <a:r>
              <a:rPr lang="en-US" sz="1200" dirty="0" smtClean="0">
                <a:hlinkClick r:id="rId4"/>
              </a:rPr>
              <a:t>Bluemix</a:t>
            </a:r>
            <a:endParaRPr lang="en-US" sz="1200" dirty="0"/>
          </a:p>
          <a:p>
            <a:pPr marL="912812" lvl="3" indent="0">
              <a:buNone/>
            </a:pPr>
            <a:r>
              <a:rPr lang="en-US" sz="1200" dirty="0">
                <a:hlinkClick r:id="rId5"/>
              </a:rPr>
              <a:t>Deploy Node-RED on </a:t>
            </a:r>
            <a:r>
              <a:rPr lang="en-US" sz="1200" dirty="0" smtClean="0">
                <a:hlinkClick r:id="rId5"/>
              </a:rPr>
              <a:t>Bluemix</a:t>
            </a:r>
            <a:r>
              <a:rPr lang="en-US" sz="1200" dirty="0" smtClean="0"/>
              <a:t> </a:t>
            </a:r>
            <a:r>
              <a:rPr lang="en-US" sz="1200" dirty="0"/>
              <a:t> </a:t>
            </a:r>
          </a:p>
          <a:p>
            <a:pPr marL="912812" lvl="3" indent="0">
              <a:buNone/>
            </a:pPr>
            <a:r>
              <a:rPr lang="en-US" sz="1200" dirty="0">
                <a:hlinkClick r:id="rId6"/>
              </a:rPr>
              <a:t>Use Bluemix </a:t>
            </a:r>
            <a:r>
              <a:rPr lang="en-US" sz="1200" dirty="0" smtClean="0">
                <a:hlinkClick r:id="rId6"/>
              </a:rPr>
              <a:t>DevOps</a:t>
            </a:r>
            <a:r>
              <a:rPr lang="en-US" sz="1200" dirty="0"/>
              <a:t> </a:t>
            </a:r>
            <a:endParaRPr lang="en-US" sz="1200" dirty="0" smtClean="0"/>
          </a:p>
          <a:p>
            <a:pPr marL="912812" lvl="3" indent="0">
              <a:buNone/>
            </a:pPr>
            <a:r>
              <a:rPr lang="en-US" sz="1200" dirty="0">
                <a:solidFill>
                  <a:prstClr val="black"/>
                </a:solidFill>
                <a:hlinkClick r:id="rId7"/>
              </a:rPr>
              <a:t>MQA - "your mobile app is terrible"</a:t>
            </a:r>
            <a:endParaRPr lang="en-US" sz="1200" dirty="0" smtClean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Make sure you have a Bluemix </a:t>
            </a:r>
            <a:r>
              <a:rPr lang="en-US" sz="1600" dirty="0"/>
              <a:t>account, sign up </a:t>
            </a:r>
            <a:r>
              <a:rPr lang="en-US" sz="1600" dirty="0">
                <a:hlinkClick r:id="rId8"/>
              </a:rPr>
              <a:t>here</a:t>
            </a:r>
            <a:r>
              <a:rPr lang="en-US" sz="1600" dirty="0"/>
              <a:t> </a:t>
            </a:r>
            <a:r>
              <a:rPr lang="en-US" sz="1600" dirty="0" smtClean="0"/>
              <a:t>if you don’t.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Successfully present your Bluemix Stand and Deliver/Demo on Oct 13 at IBM </a:t>
            </a:r>
            <a:r>
              <a:rPr lang="en-US" sz="1600" dirty="0" smtClean="0"/>
              <a:t>Herndon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Recommended timing:</a:t>
            </a:r>
          </a:p>
          <a:p>
            <a:pPr marL="630237" lvl="2" indent="-285750">
              <a:buFont typeface="Symbol" panose="05050102010706020507" pitchFamily="18" charset="2"/>
              <a:buChar char="-"/>
            </a:pPr>
            <a:r>
              <a:rPr lang="en-US" sz="1400" dirty="0" smtClean="0"/>
              <a:t>3-5 </a:t>
            </a:r>
            <a:r>
              <a:rPr lang="en-US" sz="1400" dirty="0"/>
              <a:t>minutes to provide context of role play </a:t>
            </a:r>
            <a:r>
              <a:rPr lang="en-US" sz="1400" dirty="0" smtClean="0"/>
              <a:t>scenario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10 </a:t>
            </a:r>
            <a:r>
              <a:rPr lang="en-US" sz="1400" dirty="0"/>
              <a:t>minutes for role play exercise - be sure to meet all 3 requirements of above Element 1 Scoring </a:t>
            </a:r>
            <a:r>
              <a:rPr lang="en-US" sz="1400" dirty="0" smtClean="0"/>
              <a:t>Guide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10 </a:t>
            </a:r>
            <a:r>
              <a:rPr lang="en-US" sz="1400" dirty="0"/>
              <a:t>minutes to demonstrate the value of Bluemix via </a:t>
            </a:r>
            <a:r>
              <a:rPr lang="en-US" sz="1400" dirty="0" smtClean="0"/>
              <a:t>Bluemix.net</a:t>
            </a:r>
            <a:endParaRPr lang="en-US" sz="1400" dirty="0"/>
          </a:p>
          <a:p>
            <a:pPr marL="344488" lvl="1" indent="0">
              <a:buNone/>
            </a:pPr>
            <a:r>
              <a:rPr lang="en-US" sz="1400" b="1" dirty="0"/>
              <a:t>Note:</a:t>
            </a:r>
            <a:r>
              <a:rPr lang="en-US" sz="1400" dirty="0"/>
              <a:t> the demo is not expected to be part of the role play conversation. But for those who thrive on overachieving you could incorporate the demo into your role play</a:t>
            </a:r>
            <a:r>
              <a:rPr lang="en-US" sz="1400" dirty="0" smtClean="0"/>
              <a:t>!</a:t>
            </a:r>
            <a:endParaRPr lang="en-US" sz="14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1400" dirty="0" smtClean="0"/>
              <a:t> 7-10 </a:t>
            </a:r>
            <a:r>
              <a:rPr lang="en-US" sz="1400" dirty="0"/>
              <a:t>minutes for </a:t>
            </a:r>
            <a:r>
              <a:rPr lang="en-US" sz="1400" dirty="0" smtClean="0"/>
              <a:t>coaching/feedback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173" y="516367"/>
            <a:ext cx="3089667" cy="2606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636" y="3176444"/>
            <a:ext cx="2452742" cy="3159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2460" y="6390156"/>
            <a:ext cx="198154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spc="-30" dirty="0" smtClean="0">
                <a:latin typeface="Arial"/>
                <a:cs typeface="Arial"/>
                <a:hlinkClick r:id="rId11"/>
              </a:rPr>
              <a:t>More details</a:t>
            </a:r>
            <a:endParaRPr lang="en-US" sz="1200" kern="0" spc="-3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6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548640"/>
            <a:ext cx="8778240" cy="923330"/>
          </a:xfrm>
        </p:spPr>
        <p:txBody>
          <a:bodyPr/>
          <a:lstStyle/>
          <a:p>
            <a:r>
              <a:rPr lang="en-US" dirty="0" smtClean="0"/>
              <a:t>Federal Bluemix Day Agenda</a:t>
            </a:r>
            <a:br>
              <a:rPr lang="en-US" dirty="0" smtClean="0"/>
            </a:br>
            <a:r>
              <a:rPr lang="en-US" sz="1800" dirty="0" smtClean="0"/>
              <a:t>Oct 13 – IBM Herndon </a:t>
            </a:r>
            <a:br>
              <a:rPr lang="en-US" sz="1800" dirty="0" smtClean="0"/>
            </a:br>
            <a:r>
              <a:rPr lang="en-US" sz="1800" dirty="0" smtClean="0"/>
              <a:t>9am – 5pm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65760" y="4856717"/>
            <a:ext cx="79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Helv"/>
              </a:rPr>
              <a:t>*Stand and Deliver schedule will be sent Monday Oct 10</a:t>
            </a:r>
            <a:r>
              <a:rPr lang="en-US" sz="1400" dirty="0">
                <a:solidFill>
                  <a:srgbClr val="000000"/>
                </a:solidFill>
                <a:latin typeface="Helv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Helv"/>
              </a:rPr>
            </a:br>
            <a:endParaRPr lang="en-US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62765"/>
              </p:ext>
            </p:extLst>
          </p:nvPr>
        </p:nvGraphicFramePr>
        <p:xfrm>
          <a:off x="365760" y="1662390"/>
          <a:ext cx="8236296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723"/>
                <a:gridCol w="3742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Presenter</a:t>
                      </a:r>
                      <a:r>
                        <a:rPr lang="en-US" baseline="0" dirty="0" smtClean="0"/>
                        <a:t> / SME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Opening</a:t>
                      </a:r>
                      <a:r>
                        <a:rPr lang="en-US" sz="1600" baseline="0" dirty="0" smtClean="0"/>
                        <a:t> Remarks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Bryna</a:t>
                      </a:r>
                      <a:r>
                        <a:rPr lang="en-US" sz="1600" baseline="0" dirty="0" smtClean="0"/>
                        <a:t> Dash / Liz Martin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"/>
                        </a:rPr>
                        <a:t>Bluemix enablement – Federal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"/>
                        </a:rPr>
                        <a:t> use cases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r>
                        <a:rPr lang="en-US" sz="1600" baseline="0" dirty="0" smtClean="0"/>
                        <a:t> Bussey</a:t>
                      </a:r>
                    </a:p>
                    <a:p>
                      <a:r>
                        <a:rPr lang="en-US" sz="1600" baseline="0" dirty="0" smtClean="0"/>
                        <a:t>Greg Pollack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FLM Stan</a:t>
                      </a:r>
                      <a:r>
                        <a:rPr lang="en-US" sz="1600" baseline="0" dirty="0" smtClean="0"/>
                        <a:t>d and Deliver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Janet Butler, Aki Duvvur, </a:t>
                      </a:r>
                      <a:r>
                        <a:rPr lang="en-US" sz="1600" dirty="0" smtClean="0"/>
                        <a:t>Michael</a:t>
                      </a:r>
                      <a:r>
                        <a:rPr lang="en-US" sz="1600" baseline="0" dirty="0" smtClean="0"/>
                        <a:t> Bussey, Chris Dejten, Frank Parra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Seller</a:t>
                      </a:r>
                      <a:r>
                        <a:rPr lang="en-US" sz="1600" baseline="0" dirty="0" smtClean="0"/>
                        <a:t> practice session- refine your pitch/demo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Andrew</a:t>
                      </a:r>
                      <a:r>
                        <a:rPr lang="en-US" sz="1600" baseline="0" dirty="0" smtClean="0"/>
                        <a:t> Mazen</a:t>
                      </a:r>
                    </a:p>
                    <a:p>
                      <a:r>
                        <a:rPr lang="en-US" sz="1600" baseline="0" dirty="0" smtClean="0"/>
                        <a:t>Greg Pollack</a:t>
                      </a:r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Paul Horan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Lunch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"/>
                        </a:rPr>
                        <a:t>*Seller Stand and Deliver Demo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"/>
                        </a:rPr>
                        <a:t> 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"/>
                        </a:rPr>
                        <a:t>each rep has a 30 minute slot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FLM, with</a:t>
                      </a:r>
                      <a:r>
                        <a:rPr lang="en-US" sz="1600" baseline="0" dirty="0" smtClean="0"/>
                        <a:t> assist from SMEs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"/>
                        </a:rPr>
                        <a:t>*Seller Stand and Deliver Demo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Helv"/>
                        </a:rPr>
                        <a:t>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Helv"/>
                        </a:rPr>
                        <a:t>ach rep has a 30 minute slot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FLM, with</a:t>
                      </a:r>
                      <a:r>
                        <a:rPr lang="en-US" sz="1600" baseline="0" dirty="0" smtClean="0"/>
                        <a:t> assist from SMEs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03437" y="548640"/>
            <a:ext cx="2098619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00" kern="0" spc="-30" dirty="0" smtClean="0">
                <a:latin typeface="Arial"/>
                <a:cs typeface="Arial"/>
              </a:rPr>
              <a:t>Draft Agenda</a:t>
            </a:r>
          </a:p>
          <a:p>
            <a:pPr algn="ctr"/>
            <a:r>
              <a:rPr lang="en-US" sz="2100" kern="0" spc="-30" dirty="0" smtClean="0">
                <a:latin typeface="Arial"/>
                <a:cs typeface="Arial"/>
              </a:rPr>
              <a:t>Subject to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114" y="5914350"/>
            <a:ext cx="708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"/>
              </a:rPr>
              <a:t>*Stand and Deliver schedule will be sent Monday Oct </a:t>
            </a:r>
            <a:r>
              <a:rPr lang="en-US" b="1" dirty="0" smtClean="0">
                <a:solidFill>
                  <a:srgbClr val="000000"/>
                </a:solidFill>
                <a:latin typeface="Helv"/>
              </a:rPr>
              <a:t>10</a:t>
            </a:r>
            <a:endParaRPr lang="en-US" dirty="0" smtClean="0"/>
          </a:p>
          <a:p>
            <a:endParaRPr lang="en-US" b="1" dirty="0" smtClean="0">
              <a:solidFill>
                <a:srgbClr val="000000"/>
              </a:solidFill>
              <a:latin typeface="Helv"/>
            </a:endParaRPr>
          </a:p>
        </p:txBody>
      </p:sp>
    </p:spTree>
    <p:extLst>
      <p:ext uri="{BB962C8B-B14F-4D97-AF65-F5344CB8AC3E}">
        <p14:creationId xmlns:p14="http://schemas.microsoft.com/office/powerpoint/2010/main" val="519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17554</TotalTime>
  <Words>243</Words>
  <Application>Microsoft Macintosh PowerPoint</Application>
  <PresentationFormat>On-screen Show (4:3)</PresentationFormat>
  <Paragraphs>60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Helv</vt:lpstr>
      <vt:lpstr>Symbol</vt:lpstr>
      <vt:lpstr>Wingdings</vt:lpstr>
      <vt:lpstr>Arial</vt:lpstr>
      <vt:lpstr>IBM Cloud 2015</vt:lpstr>
      <vt:lpstr>Bluemix Stand and Deliver/Demo  October 2016    </vt:lpstr>
      <vt:lpstr>Bluemix Stand and Deliver Demo Program</vt:lpstr>
      <vt:lpstr>Get ready to Stand and Deliver/Demo</vt:lpstr>
      <vt:lpstr>Federal Bluemix Day Agenda Oct 13 – IBM Herndon  9am – 5pm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goforit</dc:creator>
  <cp:lastModifiedBy>ANDREW MAZEN</cp:lastModifiedBy>
  <cp:revision>946</cp:revision>
  <dcterms:created xsi:type="dcterms:W3CDTF">2015-04-04T16:51:36Z</dcterms:created>
  <dcterms:modified xsi:type="dcterms:W3CDTF">2016-10-03T12:31:25Z</dcterms:modified>
</cp:coreProperties>
</file>