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0" d="100"/>
          <a:sy n="40" d="100"/>
        </p:scale>
        <p:origin x="-138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132FADFE-3B8F-471C-ABF0-DBC7717ECBBC}"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22/03/2016</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132FADFE-3B8F-471C-ABF0-DBC7717ECBBC}"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847CFC-816F-41D0-AAC0-9BF4FEBC753E}" type="datetimeFigureOut">
              <a:rPr lang="es-ES" smtClean="0"/>
              <a:pPr/>
              <a:t>22/03/2016</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btemporaleswili.blogspot.m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MX" dirty="0" smtClean="0"/>
              <a:t>Alumno: Garfia Pahua José G.</a:t>
            </a:r>
            <a:endParaRPr lang="es-MX" dirty="0"/>
          </a:p>
        </p:txBody>
      </p:sp>
      <p:sp>
        <p:nvSpPr>
          <p:cNvPr id="2" name="1 Título"/>
          <p:cNvSpPr>
            <a:spLocks noGrp="1"/>
          </p:cNvSpPr>
          <p:nvPr>
            <p:ph type="ctrTitle"/>
          </p:nvPr>
        </p:nvSpPr>
        <p:spPr/>
        <p:txBody>
          <a:bodyPr/>
          <a:lstStyle/>
          <a:p>
            <a:r>
              <a:rPr lang="es-MX" dirty="0" smtClean="0"/>
              <a:t>Bases De Datos Temporales.</a:t>
            </a:r>
            <a:endParaRPr lang="es-MX" dirty="0"/>
          </a:p>
        </p:txBody>
      </p:sp>
      <p:sp>
        <p:nvSpPr>
          <p:cNvPr id="2050" name="AutoShape 2" descr="data:image/png;base64,iVBORw0KGgoAAAANSUhEUgAAAooAAAHCCAIAAADn9X9HAAAS8UlEQVR4nO3c0ZXbOLaGUYXgNJyGw3AaTsNpVBhOw2k4BM9DrfHUlCgQBCkR5+feT/dSEgVS4PmW3d1z+wsATOZ29gIAgM/kGQCmI88AMB15BoDpyDMATEeeAWA68gwA05FnAJiOPAPAdOQZAKYjzwAwHXkGgOnIMwBMR54BYDryDADTkWcAmI48A8B05BkApiPPADAdeQaA6cgzAExHngFgOvIMANORZwCYjjwDwHTkGQCmI88AMB15BoDpyDMATEeeAWA663m+/dfwG/o/tfVU/WvrMXwtAHAseZZnAKbT1aFGtIZ7dkgIB04iwADMT54BYDryDADT2fVPedupu93ZecLFcx6b5/aqFr900zLG1gzA1Twlz4969vGdm07YPuem1LU/0l5Vp/aZh1cOwHUcn+fF9twf7D9h++NbI9cZ0YFvb5y5fYb+xQNwEeNhW03pwMc3nfP1eR47uPXNAHB8nhsfHMtz44tK5PnY9QNwBU/M8+2Bxsez89zQv34ArmDwf+qrM3If3/bpIzubt/rS6iX0v3rUwYb+9QNwBcfn+dGrnw7ubN7qS6uX0P/qMw4CQMP4/5zIpsLdH5dnAHjkRXm+/9SmknWec9P6BxY/dnDrmwHgiXm+L/H+PLfPuWn9/a8emOfF9fcvHoCLGGnDalRua/5u/wPl6gk3Lf7RR3aWeGD9/SsH4Dqekue/HX9i3pq3+9P2vL9xhv5XD8nz4voBYJFIAMB05BkAphObZ397DEBdmQ3zz3cBKC0zYPIMQGmZAZNnAEoLDNjif9MFAIUE1kueAagurV63JWcvCgC2SUuXPAMQIC1d8gxAgKh0LbZZoQEoJ6pb8gxAhpxuNdqs0ADUkhMteQYgRk605BmAGCHRWm2zQgNQSEix5BmAJJnFEmM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juWBghfLfOTkGQ7kaYLXy3zq5BmO4lGCU2Q+ePIMh/AcwVkynz15hv08RHCizMdPngEoLbNh8gxAaZkNk2cASstsmDwDUFpmw+QZgNIyGybPAJSW2TB5BqC0zIbJMwClZTZMnqGTJwXmlPlkyjP08JjAtDIfTnmGVZ4RmFnm8ynP0OYBgcllPqLyDA2eDphf5lMqzwCUltkweQagtMyGyTMApWU2TJ4BKC2zYfIMQGmZDZNnAErLbJg8A1BaZsPkGYDSMhsmz+ARgNIyH2B55uLsf6gu8xmWZ67M5ocAmY+xPHNZdj5kyHyS5RmA0jIbJs8AlJbZMHkGoLTMhskzAKVlNkyeASgts2HyDEBpmQ2TZwBKy2yYPANQWmbD5BmA0jIbJs8Es7fhCjKfc3kmlY0NF5H5qMszkexquI7Mp12eyWNLw6VkPvDyDEBpmQ2TZ17s1u3slQI1ZA4Lc5BnaET39+/fv3///vPnz58/f/69//3/fX/p169fv379ent7E2+gR+Y4MOk4ysd2fv/+/fv37z9+/Pjx48fPnz/f3t7e3t7eu9uf57e3t58/f76f5P2E3759+/bt29evX79+/arTwLvMKWDAcYjb7fZezfeCviDPX758+fLliw0MZI4A0439brfbly9fTsyzPQxXlvn8G23sJ8/AiTKff6ON/d53kTwDp8h8/o029nv/0/N7oeUZeLHM599oY79/f7n9sn9z239nBfyT+fwbbex3/8+e7/P5bmueH53Hn56BfzKff6ON/fr/1bBHuX3EX24DqzKff6ON/frz7J89A4fLfP6NNvaTZ+BEmc+/0cZ+8gycKPP5N9rYT56BE2U+/0Yb+8kzcKLM599oYz95Bk6U+fwbbewnz8CJNj//H6dG5xBpvG3xeP/BnkXCGHkGTjSe59udR29uvE2emZY8AycazPOn2dEI6v3bOj/Yc7C9yM43wyJ5Bk40nufF4+0j9wcffarzbO1Fdr4ZFskzcKJd/+y5cbwxXNrv7P/T+cAioZ88AyeaK889//eeRUI/eQZOVDjPtyFbr9d3Xfa7bvIMnOf8PH888vGlxYM7Fwn95Bk40UR57j8+vEjoJ8/AiZ6V50fvbByUZ6Yiz8CJnp7n+z9Sd368fXxskdBPnoETPTHPf///j7/tiSPPzEaegRM9N88fX2rPGnlmNvIMnCjz+Tfa2E+egRNlPv9GG/vJM3CizOffaGM/eQZOlPn8G23sJ8/AiTKff6ON/eQZOFHm82+0sZ88AyfKfP6NNvaTZ+BEmc+/0cZ+8gycKPP5N9rYT56BE2U+/0Yb+8kzcKLM599oYz95Bk6U+fwbbewnz8CJMp9/o4395Bk4Uebzb7SxnzwDJ8p8/o02DnG73U7M84kXDpwucwSYbuz3voXeC/36PJ933cAUMqeAPLPTx/3z76+an51nf6cN/JM5CMw49ni0eW4PbM3zo/O86vqAAjIngmHHsIGd8yi3MgwMy5wUhiAzsAmBYZnjQ56ZgU0IDMscH/LMDGxCYFjm+JBnZmATAsMyx4c8MwObEBiWOT7kmRnYhMCwzPEhz8zAJgSGZY4PeWYGNiEwLHN8yDNtr9keNiEwLHN8yDMNL9sbNiEwLHN8yDOPvHJj2ITAsMzxIc8sevGusAmBYZnjQ5659/otYRMCwzLHhzwzA5sQGJY5PuSZGdiEwLDM8SHPzMAmBIZljg95ZgY2ITAsc3zIMzOwCYFhmeNDngEoLbNh8gxAaZkNk2cASstsmDxflt8dyJA5y+T5mvzoQIzMcSbPF+QXB5JkTjR5vho/NxAmc6jJ86X4rYE8mXNNngEoLbNh8gxAaZkNk2cASstsmDwDUFpmw+QZgNIyGybPAJSW2TB5BqC0zIbJMwClZTZMnvP4QYFLyRx58hzGrwlcTebUk+ckdX/KuisHTpc5PuQ5RunfsfTigXNljg95ZgY2ITAsc3zIMzOwCYFhmeNDnpmBTQgMyxwf8swMbEJgWOb4kGdmYBMCwzLHhzwzA5sQGJY5PuSZGdiEwLDM8SHPzMAmBIZljg95riX1x0q9LuAFMseHPBcS/EsFXxrwbJnjQ56ryP6Zsq8OeKrM8SHPJcT/RvEXCDxP5viQ5/ld4Qe6wjUCT5I5PuSZGdiEwLDM8SHPzMAmBIZljg95ZgY2ITAsc3zIMwClZTZMngEoLbNh8gxAaZkNk2cASstsmDwDUFpmw+R5En4FgDGZ01OeZ+AnABiWOUDl+XTuP8AemTNUns/l5gPslDlG5flE7jzAfpmTVJ4BKC2zYfIMQGmZDZNnAErLbJg8A1BaZsPkGYDSMhsmzwCUltkweQagtMyGyTMApWU2TJ6fze3t4S4BwzLHhzw/lXvbyY0ChmWOD3l+Hje2n3sFDMscH/L8JO7qJm4XMCxzfMgzM7AJgWGZ40OemYFNCAzLHB/yzAxsQmBY5viQZ2ZgEwLDMseHPDMDmxAYljk+5JkZ2ITAsMzxIc/MwCYEhmWOD3lmBjYhMCxzfMgzM7AJgWGZ40Oeh7lvB3IzgWGZ40Oex7hpx3I/gWGZ40OeB7hjh3NLgWGZ40Oet3K7nsFdBYZljg95ZgY2ITAsc3zIMwClZTZMngEoLbNh8gxAaZkNk2cASstsmDwDUFpmw+QZgNIyGybPAJSW2TB5XuSeAFSROa/l+Z4bAlBI5siW50/cDYBaMqe2PH/kVgCUkzm45fkf9wGgoszZLc8AlJbZMHkGoLTMhskzAKVlNkyeASgts2HyDEBpmQ2TZwBKy2yYPDMDmxAYljk+5JkZ2ITAsMzxcbU8X+piC/G7AMMyx8el8nydKy3HTwMMyxwf18nzRS6zKL8OMCxzfFwkz1e4xtL8QMCwzPFxhTzHX2AAvxEwLHN8XCHPzM8mBIZljg95ZgY2ITAsc3zIMzOwCYFhmeNDnpmBTQgMyxwf8swMbEJgWOb4kGdmYBMCwzLHhzwzA5sQGJY5PuSZGdiEwLDM8RGT54yruCw/HzAsc3xk5DngEi7OLwgMyxwfAXmuvn7++hGBHTLHR/U8l148APtlZqB6ngG4uMyGyTMApWU2TJ4BKC2zYfIMQGmZDZNnAErLbJg8A1BaZsPkGYDSMhsmzwCUltkweQagtMyGzZ/nyZcHwLkyIzF5nmdeGwAzyOzEzHmedmEAzCMzFdPmec5VATCbzFpMm2cA6JHZMHkGoLTMhskzAKVlNkyeASgts2HyzAxsQmBY5viQZ2ZgEwLDMseHPDMDmxAYljk+5JkZ2ITAsMzxcW6eDWXe2QnAsMzxcWKeTWT+sRmAYZnj46w8G8d8ZD8AwzLHxyl5Nov5xJYAhmWOj9fn2SDmnl0BDMscH/7NbWZgEwLDMseHPDMDmxAYljk+5JkZ2ITAsMzxIc/MwCYEhmWOD3lmBjYhMCxzfMgzM7AJgWGZ40OemYFNCAzLHB/yzAxsQmBY5vh4Up5NWzaxYYBhmePjGXk2agF4mczkHJ5nbQbglTKrc2yetRmAF8sMz4F51mYAXi+zPf7NbQBKy2yYPANQWmbD5BmA0jIbJs8AlJbZMHkGoLTMhskzAKVlNkyeASgts2HyDEBpmQ3bmmctB2AqmVnalGdtBmA2mWXqz7M2AzChzDh15lmbAZhTZp/8q2EAlJbZMHkGoLTMhskzM7AJgWGZ40OemYFNWN1ti7MXe75zb8WmH6vErzb14obNf9+5ApuwuphB/xryfKypFzds/vvOFdiEeUqM9RcocR9KLLKh6rrbSv8kxLAJ81Sf+EcpcR9KLLKh6rrbSv8kxLAJJ3HgD1F94h+lxH0osciGqutu+/iT1P1tqM7em8SB/6yxcZ6PLzW+8XZn4CTtc3a+rX3a1RXev2HTAhqvbrr2nkvof2nx6u4vcHVVx6x/+JMz+/gbn70Wrsv2m8SjabvnVD3f8umdj97Q+Z5NX3rraOrYhfS8NHBzBq59Vc96OtfZv6oj1z/wmfntuSNwFDtwEgcO/f653Hi1cXDxJAees/3ZgY/33JyBJa1ee4/GZ8eWurqqzivtXf/WD5Qw/HPCgWzCSdzWDJyq/S39H+yc5v0HG+fsWVLnwT3rWT1n52lX7f85nnewa/1bP1DCDWC7/tmy6aWeMdU+yeLxTStf/epNl9Bez+rBxZc2XXuPgR9rz3UNfN3K+je9u4obwKie2bLppZ7p1D7J6vFNi3/0kc5LePTO/oOLL2299rFFDnxX58FHt3fxVnetf9O7gX4DA4Vn6JmbnQN0YOI3lnH/qUcnaZ989UJ6vrrnEtrv7D+4+NLYtW9d5MB3dR5c/BXub/uG9W96N9BvYKDwDAfOzYGJf7+Gxqc2ZWP1Sjd9df+3PHpn/8HFl3Zee+ciB77r8LvXu/6jTgR8cuCDyh63prFTbXqp8eqeRB1+zv570r+e/ju26dp7DPxYe65reJ0P13/UiYBPDnxQ2eO2ZOepNr306NX79ezPxv3xzq/e9EV71rPpnI3jqxof3H+fdx7sWv/WDwCdBh5InuH2/w451aaX/jZLvHiw5+SLF9X+osZX9398dT2brr3/45/v6ZrGBzd918DB9pX2rn/rB4BOAw8kzzA2HBun2jTx79/wSOMkq8cXz7bpq1ff3HhP/83pOefWG/tIz3p6jo+ttnGlvesf+AzANQ1M/MX3PKraWKJ6SrD61Y33r56w8w60zzl27Q1HfVf/wftXB5b9v5MMfxIAeBJ5BoDpyDMATEeeAWA68gwA05FnAJiOPAPAdOQZ1m36jztX39b4Dy57DgJX4MmHdf8yebvz6M2Nt8kzsMqTD+sWQ9v5vzq06YM9B4Er8OTDukd/Vh77k/GjT3WeDbgCTz6sa/899urbVt/Z/6dz4CI8/LDuqXnu+b+Bq/Hwwzp5Bl7Mww/rDs/zxyOLSdZmuDjPP6x7Xp77jwOX4vmHdZ15fvTOxkF5BhZ5/mHd1jzf/5G68+Pt48B1GAGwblNHb0v2nxa4FCMA1g10tOcvqOUZeMQIAIDpyDMATEeeAWA68gwA05FnAJiOPAPAdOQZAKYjzwAwHXkGgOnIMwBMR54BYDryDADT+Q837M1oxa7Au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2054" name="AutoShape 6" descr="data:image/png;base64,iVBORw0KGgoAAAANSUhEUgAAAooAAAHCCAIAAADn9X9HAAAS8UlEQVR4nO3c0ZXbOLaGUYXgNJyGw3AaTsNpVBhOw2k4BM9DrfHUlCgQBCkR5+feT/dSEgVS4PmW3d1z+wsATOZ29gIAgM/kGQCmI88AMB15BoDpyDMATEeeAWA68gwA05FnAJiOPAPAdOQZAKYjzwAwHXkGgOnIMwBMR54BYDryDADTkWcAmI48A8B05BkApiPPADAdeQaA6cgzAExHngFgOvIMANORZwCYjjwDwHTkGQCmI88AMB15BoDpyDMATEeeAWA663m+/dfwG/o/tfVU/WvrMXwtAHAseZZnAKbT1aFGtIZ7dkgIB04iwADMT54BYDryDADT2fVPedupu93ZecLFcx6b5/aqFr900zLG1gzA1Twlz4969vGdm07YPuem1LU/0l5Vp/aZh1cOwHUcn+fF9twf7D9h++NbI9cZ0YFvb5y5fYb+xQNwEeNhW03pwMc3nfP1eR47uPXNAHB8nhsfHMtz44tK5PnY9QNwBU/M8+2Bxsez89zQv34ArmDwf+qrM3If3/bpIzubt/rS6iX0v3rUwYb+9QNwBcfn+dGrnw7ubN7qS6uX0P/qMw4CQMP4/5zIpsLdH5dnAHjkRXm+/9SmknWec9P6BxY/dnDrmwHgiXm+L/H+PLfPuWn9/a8emOfF9fcvHoCLGGnDalRua/5u/wPl6gk3Lf7RR3aWeGD9/SsH4Dqekue/HX9i3pq3+9P2vL9xhv5XD8nz4voBYJFIAMB05BkAphObZ397DEBdmQ3zz3cBKC0zYPIMQGmZAZNnAEoLDNjif9MFAIUE1kueAagurV63JWcvCgC2SUuXPAMQIC1d8gxAgKh0LbZZoQEoJ6pb8gxAhpxuNdqs0ADUkhMteQYgRk605BmAGCHRWm2zQgNQSEix5BmAJJnFEmM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juWBghfLfOTkGQ7kaYLXy3zq5BmO4lGCU2Q+ePIMh/AcwVkynz15hv08RHCizMdPngEoLbNh8gxAaZkNk2cASstsmDwDUFpmw+QZgNIyGybPAJSW2TB5BqC0zIbJMwClZTZMnqGTJwXmlPlkyjP08JjAtDIfTnmGVZ4RmFnm8ynP0OYBgcllPqLyDA2eDphf5lMqzwCUltkweQagtMyGyTMApWU2TJ4BKC2zYfIMQGmZDZNnAErLbJg8A1BaZsPkGYDSMhsmz+ARgNIyH2B55uLsf6gu8xmWZ67M5ocAmY+xPHNZdj5kyHyS5RmA0jIbJs8AlJbZMHkGoLTMhskzAKVlNkyeASgts2HyDEBpmQ2TZwBKy2yYPANQWmbD5BmA0jIbJs8Es7fhCjKfc3kmlY0NF5H5qMszkexquI7Mp12eyWNLw6VkPvDyDEBpmQ2TZ17s1u3slQI1ZA4Lc5BnaET39+/fv3///vPnz58/f/69//3/fX/p169fv379ent7E2+gR+Y4MOk4ysd2fv/+/fv37z9+/Pjx48fPnz/f3t7e3t7eu9uf57e3t58/f76f5P2E3759+/bt29evX79+/arTwLvMKWDAcYjb7fZezfeCviDPX758+fLliw0MZI4A0439brfbly9fTsyzPQxXlvn8G23sJ8/AiTKff6ON/d53kTwDp8h8/o029nv/0/N7oeUZeLHM599oY79/f7n9sn9z239nBfyT+fwbbex3/8+e7/P5bmueH53Hn56BfzKff6ON/fr/1bBHuX3EX24DqzKff6ON/frz7J89A4fLfP6NNvaTZ+BEmc+/0cZ+8gycKPP5N9rYT56BE2U+/0Yb+8kzcKLM599oYz95Bk6U+fwbbewnz8CJNj//H6dG5xBpvG3xeP/BnkXCGHkGTjSe59udR29uvE2emZY8AycazPOn2dEI6v3bOj/Yc7C9yM43wyJ5Bk40nufF4+0j9wcffarzbO1Fdr4ZFskzcKJd/+y5cbwxXNrv7P/T+cAioZ88AyeaK889//eeRUI/eQZOVDjPtyFbr9d3Xfa7bvIMnOf8PH888vGlxYM7Fwn95Bk40UR57j8+vEjoJ8/AiZ6V50fvbByUZ6Yiz8CJnp7n+z9Sd368fXxskdBPnoETPTHPf///j7/tiSPPzEaegRM9N88fX2rPGnlmNvIMnCjz+Tfa2E+egRNlPv9GG/vJM3CizOffaGM/eQZOlPn8G23sJ8/AiTKff6ON/eQZOFHm82+0sZ88AyfKfP6NNvaTZ+BEmc+/0cZ+8gycKPP5N9rYT56BE2U+/0Yb+8kzcKLM599oYz95Bk6U+fwbbewnz8CJMp9/o4395Bk4Uebzb7SxnzwDJ8p8/o02DnG73U7M84kXDpwucwSYbuz3voXeC/36PJ933cAUMqeAPLPTx/3z76+an51nf6cN/JM5CMw49ni0eW4PbM3zo/O86vqAAjIngmHHsIGd8yi3MgwMy5wUhiAzsAmBYZnjQ56ZgU0IDMscH/LMDGxCYFjm+JBnZmATAsMyx4c8MwObEBiWOT7kmRnYhMCwzPEhz8zAJgSGZY4PeWYGNiEwLHN8yDNtr9keNiEwLHN8yDMNL9sbNiEwLHN8yDOPvHJj2ITAsMzxIc8sevGusAmBYZnjQ5659/otYRMCwzLHhzwzA5sQGJY5PuSZGdiEwLDM8SHPzMAmBIZljg95ZgY2ITAsc3zIMzOwCYFhmeNDngEoLbNh8gxAaZkNk2cASstsmDxflt8dyJA5y+T5mvzoQIzMcSbPF+QXB5JkTjR5vho/NxAmc6jJ86X4rYE8mXNNngEoLbNh8gxAaZkNk2cASstsmDwDUFpmw+QZgNIyGybPAJSW2TB5BqC0zIbJMwClZTZMnvP4QYFLyRx58hzGrwlcTebUk+ckdX/KuisHTpc5PuQ5RunfsfTigXNljg95ZgY2ITAsc3zIMzOwCYFhmeNDnpmBTQgMyxwf8swMbEJgWOb4kGdmYBMCwzLHhzwzA5sQGJY5PuSZGdiEwLDM8SHPzMAmBIZljg95riX1x0q9LuAFMseHPBcS/EsFXxrwbJnjQ56ryP6Zsq8OeKrM8SHPJcT/RvEXCDxP5viQ5/ld4Qe6wjUCT5I5PuSZGdiEwLDM8SHPzMAmBIZljg95ZgY2ITAsc3zIMwClZTZMngEoLbNh8gxAaZkNk2cASstsmDwDUFpmw+R5En4FgDGZ01OeZ+AnABiWOUDl+XTuP8AemTNUns/l5gPslDlG5flE7jzAfpmTVJ4BKC2zYfIMQGmZDZNnAErLbJg8A1BaZsPkGYDSMhsmzwCUltkweQagtMyGyTMApWU2TJ6fze3t4S4BwzLHhzw/lXvbyY0ChmWOD3l+Hje2n3sFDMscH/L8JO7qJm4XMCxzfMgzM7AJgWGZ40OemYFNCAzLHB/yzAxsQmBY5viQZ2ZgEwLDMseHPDMDmxAYljk+5JkZ2ITAsMzxIc/MwCYEhmWOD3lmBjYhMCxzfMgzM7AJgWGZ40Oeh7lvB3IzgWGZ40Oex7hpx3I/gWGZ40OeB7hjh3NLgWGZ40Oet3K7nsFdBYZljg95ZgY2ITAsc3zIMwClZTZMngEoLbNh8gxAaZkNk2cASstsmDwDUFpmw+QZgNIyGybPAJSW2TB5XuSeAFSROa/l+Z4bAlBI5siW50/cDYBaMqe2PH/kVgCUkzm45fkf9wGgoszZLc8AlJbZMHkGoLTMhskzAKVlNkyeASgts2HyDEBpmQ2TZwBKy2yYPDMDmxAYljk+5JkZ2ITAsMzxcbU8X+piC/G7AMMyx8el8nydKy3HTwMMyxwf18nzRS6zKL8OMCxzfFwkz1e4xtL8QMCwzPFxhTzHX2AAvxEwLHN8XCHPzM8mBIZljg95ZgY2ITAsc3zIMzOwCYFhmeNDnpmBTQgMyxwf8swMbEJgWOb4kGdmYBMCwzLHhzwzA5sQGJY5PuSZGdiEwLDM8RGT54yruCw/HzAsc3xk5DngEi7OLwgMyxwfAXmuvn7++hGBHTLHR/U8l148APtlZqB6ngG4uMyGyTMApWU2TJ4BKC2zYfIMQGmZDZNnAErLbJg8A1BaZsPkGYDSMhsmzwCUltkweQagtMyGzZ/nyZcHwLkyIzF5nmdeGwAzyOzEzHmedmEAzCMzFdPmec5VATCbzFpMm2cA6JHZMHkGoLTMhskzAKVlNkyeASgts2HyzAxsQmBY5viQZ2ZgEwLDMseHPDMDmxAYljk+5JkZ2ITAsMzxcW6eDWXe2QnAsMzxcWKeTWT+sRmAYZnj46w8G8d8ZD8AwzLHxyl5Nov5xJYAhmWOj9fn2SDmnl0BDMscH/7NbWZgEwLDMseHPDMDmxAYljk+5JkZ2ITAsMzxIc/MwCYEhmWOD3lmBjYhMCxzfMgzM7AJgWGZ40OemYFNCAzLHB/yzAxsQmBY5vh4Up5NWzaxYYBhmePjGXk2agF4mczkHJ5nbQbglTKrc2yetRmAF8sMz4F51mYAXi+zPf7NbQBKy2yYPANQWmbD5BmA0jIbJs8AlJbZMHkGoLTMhskzAKVlNkyeASgts2HyDEBpmQ3bmmctB2AqmVnalGdtBmA2mWXqz7M2AzChzDh15lmbAZhTZp/8q2EAlJbZMHkGoLTMhskzM7AJgWGZ40OemYFNWN1ti7MXe75zb8WmH6vErzb14obNf9+5ApuwuphB/xryfKypFzds/vvOFdiEeUqM9RcocR9KLLKh6rrbSv8kxLAJ81Sf+EcpcR9KLLKh6rrbSv8kxLAJJ3HgD1F94h+lxH0osciGqutu+/iT1P1tqM7em8SB/6yxcZ6PLzW+8XZn4CTtc3a+rX3a1RXev2HTAhqvbrr2nkvof2nx6u4vcHVVx6x/+JMz+/gbn70Wrsv2m8SjabvnVD3f8umdj97Q+Z5NX3rraOrYhfS8NHBzBq59Vc96OtfZv6oj1z/wmfntuSNwFDtwEgcO/f653Hi1cXDxJAees/3ZgY/33JyBJa1ee4/GZ8eWurqqzivtXf/WD5Qw/HPCgWzCSdzWDJyq/S39H+yc5v0HG+fsWVLnwT3rWT1n52lX7f85nnewa/1bP1DCDWC7/tmy6aWeMdU+yeLxTStf/epNl9Bez+rBxZc2XXuPgR9rz3UNfN3K+je9u4obwKie2bLppZ7p1D7J6vFNi3/0kc5LePTO/oOLL2299rFFDnxX58FHt3fxVnetf9O7gX4DA4Vn6JmbnQN0YOI3lnH/qUcnaZ989UJ6vrrnEtrv7D+4+NLYtW9d5MB3dR5c/BXub/uG9W96N9BvYKDwDAfOzYGJf7+Gxqc2ZWP1Sjd9df+3PHpn/8HFl3Zee+ciB77r8LvXu/6jTgR8cuCDyh63prFTbXqp8eqeRB1+zv570r+e/ju26dp7DPxYe65reJ0P13/UiYBPDnxQ2eO2ZOepNr306NX79ezPxv3xzq/e9EV71rPpnI3jqxof3H+fdx7sWv/WDwCdBh5InuH2/w451aaX/jZLvHiw5+SLF9X+osZX9398dT2brr3/45/v6ZrGBzd918DB9pX2rn/rB4BOAw8kzzA2HBun2jTx79/wSOMkq8cXz7bpq1ff3HhP/83pOefWG/tIz3p6jo+ttnGlvesf+AzANQ1M/MX3PKraWKJ6SrD61Y33r56w8w60zzl27Q1HfVf/wftXB5b9v5MMfxIAeBJ5BoDpyDMATEeeAWA68gwA05FnAJiOPAPAdOQZ1m36jztX39b4Dy57DgJX4MmHdf8yebvz6M2Nt8kzsMqTD+sWQ9v5vzq06YM9B4Er8OTDukd/Vh77k/GjT3WeDbgCTz6sa/899urbVt/Z/6dz4CI8/LDuqXnu+b+Bq/Hwwzp5Bl7Mww/rDs/zxyOLSdZmuDjPP6x7Xp77jwOX4vmHdZ15fvTOxkF5BhZ5/mHd1jzf/5G68+Pt48B1GAGwblNHb0v2nxa4FCMA1g10tOcvqOUZeMQIAIDpyDMATEeeAWA68gwA05FnAJiOPAPAdOQZAKYjzwAwHXkGgOnIMwBMR54BYDryDADT+Q837M1oxa7Au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2056" name="AutoShape 8" descr="data:image/png;base64,iVBORw0KGgoAAAANSUhEUgAAAooAAAHCCAIAAADn9X9HAAAS8UlEQVR4nO3c0ZXbOLaGUYXgNJyGw3AaTsNpVBhOw2k4BM9DrfHUlCgQBCkR5+feT/dSEgVS4PmW3d1z+wsATOZ29gIAgM/kGQCmI88AMB15BoDpyDMATEeeAWA68gwA05FnAJiOPAPAdOQZAKYjzwAwHXkGgOnIMwBMR54BYDryDADTkWcAmI48A8B05BkApiPPADAdeQaA6cgzAExHngFgOvIMANORZwCYjjwDwHTkGQCmI88AMB15BoDpyDMATEeeAWA663m+/dfwG/o/tfVU/WvrMXwtAHAseZZnAKbT1aFGtIZ7dkgIB04iwADMT54BYDryDADT2fVPedupu93ZecLFcx6b5/aqFr900zLG1gzA1Twlz4969vGdm07YPuem1LU/0l5Vp/aZh1cOwHUcn+fF9twf7D9h++NbI9cZ0YFvb5y5fYb+xQNwEeNhW03pwMc3nfP1eR47uPXNAHB8nhsfHMtz44tK5PnY9QNwBU/M8+2Bxsez89zQv34ArmDwf+qrM3If3/bpIzubt/rS6iX0v3rUwYb+9QNwBcfn+dGrnw7ubN7qS6uX0P/qMw4CQMP4/5zIpsLdH5dnAHjkRXm+/9SmknWec9P6BxY/dnDrmwHgiXm+L/H+PLfPuWn9/a8emOfF9fcvHoCLGGnDalRua/5u/wPl6gk3Lf7RR3aWeGD9/SsH4Dqekue/HX9i3pq3+9P2vL9xhv5XD8nz4voBYJFIAMB05BkAphObZ397DEBdmQ3zz3cBKC0zYPIMQGmZAZNnAEoLDNjif9MFAIUE1kueAagurV63JWcvCgC2SUuXPAMQIC1d8gxAgKh0LbZZoQEoJ6pb8gxAhpxuNdqs0ADUkhMteQYgRk605BmAGCHRWm2zQgNQSEix5BmAJJnFEmM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juWBghfLfOTkGQ7kaYLXy3zq5BmO4lGCU2Q+ePIMh/AcwVkynz15hv08RHCizMdPngEoLbNh8gxAaZkNk2cASstsmDwDUFpmw+QZgNIyGybPAJSW2TB5BqC0zIbJMwClZTZMnqGTJwXmlPlkyjP08JjAtDIfTnmGVZ4RmFnm8ynP0OYBgcllPqLyDA2eDphf5lMqzwCUltkweQagtMyGyTMApWU2TJ4BKC2zYfIMQGmZDZNnAErLbJg8A1BaZsPkGYDSMhsmz+ARgNIyH2B55uLsf6gu8xmWZ67M5ocAmY+xPHNZdj5kyHyS5RmA0jIbJs8AlJbZMHkGoLTMhskzAKVlNkyeASgts2HyDEBpmQ2TZwBKy2yYPANQWmbD5BmA0jIbJs8Es7fhCjKfc3kmlY0NF5H5qMszkexquI7Mp12eyWNLw6VkPvDyDEBpmQ2TZ17s1u3slQI1ZA4Lc5BnaET39+/fv3///vPnz58/f/69//3/fX/p169fv379ent7E2+gR+Y4MOk4ysd2fv/+/fv37z9+/Pjx48fPnz/f3t7e3t7eu9uf57e3t58/f76f5P2E3759+/bt29evX79+/arTwLvMKWDAcYjb7fZezfeCviDPX758+fLliw0MZI4A0439brfbly9fTsyzPQxXlvn8G23sJ8/AiTKff6ON/d53kTwDp8h8/o029nv/0/N7oeUZeLHM599oY79/f7n9sn9z239nBfyT+fwbbex3/8+e7/P5bmueH53Hn56BfzKff6ON/fr/1bBHuX3EX24DqzKff6ON/frz7J89A4fLfP6NNvaTZ+BEmc+/0cZ+8gycKPP5N9rYT56BE2U+/0Yb+8kzcKLM599oYz95Bk6U+fwbbewnz8CJNj//H6dG5xBpvG3xeP/BnkXCGHkGTjSe59udR29uvE2emZY8AycazPOn2dEI6v3bOj/Yc7C9yM43wyJ5Bk40nufF4+0j9wcffarzbO1Fdr4ZFskzcKJd/+y5cbwxXNrv7P/T+cAioZ88AyeaK889//eeRUI/eQZOVDjPtyFbr9d3Xfa7bvIMnOf8PH888vGlxYM7Fwn95Bk40UR57j8+vEjoJ8/AiZ6V50fvbByUZ6Yiz8CJnp7n+z9Sd368fXxskdBPnoETPTHPf///j7/tiSPPzEaegRM9N88fX2rPGnlmNvIMnCjz+Tfa2E+egRNlPv9GG/vJM3CizOffaGM/eQZOlPn8G23sJ8/AiTKff6ON/eQZOFHm82+0sZ88AyfKfP6NNvaTZ+BEmc+/0cZ+8gycKPP5N9rYT56BE2U+/0Yb+8kzcKLM599oYz95Bk6U+fwbbewnz8CJMp9/o4395Bk4Uebzb7SxnzwDJ8p8/o02DnG73U7M84kXDpwucwSYbuz3voXeC/36PJ933cAUMqeAPLPTx/3z76+an51nf6cN/JM5CMw49ni0eW4PbM3zo/O86vqAAjIngmHHsIGd8yi3MgwMy5wUhiAzsAmBYZnjQ56ZgU0IDMscH/LMDGxCYFjm+JBnZmATAsMyx4c8MwObEBiWOT7kmRnYhMCwzPEhz8zAJgSGZY4PeWYGNiEwLHN8yDNtr9keNiEwLHN8yDMNL9sbNiEwLHN8yDOPvHJj2ITAsMzxIc8sevGusAmBYZnjQ5659/otYRMCwzLHhzwzA5sQGJY5PuSZGdiEwLDM8SHPzMAmBIZljg95ZgY2ITAsc3zIMzOwCYFhmeNDngEoLbNh8gxAaZkNk2cASstsmDxflt8dyJA5y+T5mvzoQIzMcSbPF+QXB5JkTjR5vho/NxAmc6jJ86X4rYE8mXNNngEoLbNh8gxAaZkNk2cASstsmDwDUFpmw+QZgNIyGybPAJSW2TB5BqC0zIbJMwClZTZMnvP4QYFLyRx58hzGrwlcTebUk+ckdX/KuisHTpc5PuQ5RunfsfTigXNljg95ZgY2ITAsc3zIMzOwCYFhmeNDnpmBTQgMyxwf8swMbEJgWOb4kGdmYBMCwzLHhzwzA5sQGJY5PuSZGdiEwLDM8SHPzMAmBIZljg95riX1x0q9LuAFMseHPBcS/EsFXxrwbJnjQ56ryP6Zsq8OeKrM8SHPJcT/RvEXCDxP5viQ5/ld4Qe6wjUCT5I5PuSZGdiEwLDM8SHPzMAmBIZljg95ZgY2ITAsc3zIMwClZTZMngEoLbNh8gxAaZkNk2cASstsmDwDUFpmw+R5En4FgDGZ01OeZ+AnABiWOUDl+XTuP8AemTNUns/l5gPslDlG5flE7jzAfpmTVJ4BKC2zYfIMQGmZDZNnAErLbJg8A1BaZsPkGYDSMhsmzwCUltkweQagtMyGyTMApWU2TJ6fze3t4S4BwzLHhzw/lXvbyY0ChmWOD3l+Hje2n3sFDMscH/L8JO7qJm4XMCxzfMgzM7AJgWGZ40OemYFNCAzLHB/yzAxsQmBY5viQZ2ZgEwLDMseHPDMDmxAYljk+5JkZ2ITAsMzxIc/MwCYEhmWOD3lmBjYhMCxzfMgzM7AJgWGZ40Oeh7lvB3IzgWGZ40Oex7hpx3I/gWGZ40OeB7hjh3NLgWGZ40Oet3K7nsFdBYZljg95ZgY2ITAsc3zIMwClZTZMngEoLbNh8gxAaZkNk2cASstsmDwDUFpmw+QZgNIyGybPAJSW2TB5XuSeAFSROa/l+Z4bAlBI5siW50/cDYBaMqe2PH/kVgCUkzm45fkf9wGgoszZLc8AlJbZMHkGoLTMhskzAKVlNkyeASgts2HyDEBpmQ2TZwBKy2yYPDMDmxAYljk+5JkZ2ITAsMzxcbU8X+piC/G7AMMyx8el8nydKy3HTwMMyxwf18nzRS6zKL8OMCxzfFwkz1e4xtL8QMCwzPFxhTzHX2AAvxEwLHN8XCHPzM8mBIZljg95ZgY2ITAsc3zIMzOwCYFhmeNDnpmBTQgMyxwf8swMbEJgWOb4kGdmYBMCwzLHhzwzA5sQGJY5PuSZGdiEwLDM8RGT54yruCw/HzAsc3xk5DngEi7OLwgMyxwfAXmuvn7++hGBHTLHR/U8l148APtlZqB6ngG4uMyGyTMApWU2TJ4BKC2zYfIMQGmZDZNnAErLbJg8A1BaZsPkGYDSMhsmzwCUltkweQagtMyGzZ/nyZcHwLkyIzF5nmdeGwAzyOzEzHmedmEAzCMzFdPmec5VATCbzFpMm2cA6JHZMHkGoLTMhskzAKVlNkyeASgts2HyzAxsQmBY5viQZ2ZgEwLDMseHPDMDmxAYljk+5JkZ2ITAsMzxcW6eDWXe2QnAsMzxcWKeTWT+sRmAYZnj46w8G8d8ZD8AwzLHxyl5Nov5xJYAhmWOj9fn2SDmnl0BDMscH/7NbWZgEwLDMseHPDMDmxAYljk+5JkZ2ITAsMzxIc/MwCYEhmWOD3lmBjYhMCxzfMgzM7AJgWGZ40OemYFNCAzLHB/yzAxsQmBY5vh4Up5NWzaxYYBhmePjGXk2agF4mczkHJ5nbQbglTKrc2yetRmAF8sMz4F51mYAXi+zPf7NbQBKy2yYPANQWmbD5BmA0jIbJs8AlJbZMHkGoLTMhskzAKVlNkyeASgts2HyDEBpmQ3bmmctB2AqmVnalGdtBmA2mWXqz7M2AzChzDh15lmbAZhTZp/8q2EAlJbZMHkGoLTMhskzM7AJgWGZ40OemYFNWN1ti7MXe75zb8WmH6vErzb14obNf9+5ApuwuphB/xryfKypFzds/vvOFdiEeUqM9RcocR9KLLKh6rrbSv8kxLAJ81Sf+EcpcR9KLLKh6rrbSv8kxLAJJ3HgD1F94h+lxH0osciGqutu+/iT1P1tqM7em8SB/6yxcZ6PLzW+8XZn4CTtc3a+rX3a1RXev2HTAhqvbrr2nkvof2nx6u4vcHVVx6x/+JMz+/gbn70Wrsv2m8SjabvnVD3f8umdj97Q+Z5NX3rraOrYhfS8NHBzBq59Vc96OtfZv6oj1z/wmfntuSNwFDtwEgcO/f653Hi1cXDxJAees/3ZgY/33JyBJa1ee4/GZ8eWurqqzivtXf/WD5Qw/HPCgWzCSdzWDJyq/S39H+yc5v0HG+fsWVLnwT3rWT1n52lX7f85nnewa/1bP1DCDWC7/tmy6aWeMdU+yeLxTStf/epNl9Bez+rBxZc2XXuPgR9rz3UNfN3K+je9u4obwKie2bLppZ7p1D7J6vFNi3/0kc5LePTO/oOLL2299rFFDnxX58FHt3fxVnetf9O7gX4DA4Vn6JmbnQN0YOI3lnH/qUcnaZ989UJ6vrrnEtrv7D+4+NLYtW9d5MB3dR5c/BXub/uG9W96N9BvYKDwDAfOzYGJf7+Gxqc2ZWP1Sjd9df+3PHpn/8HFl3Zee+ciB77r8LvXu/6jTgR8cuCDyh63prFTbXqp8eqeRB1+zv570r+e/ju26dp7DPxYe65reJ0P13/UiYBPDnxQ2eO2ZOepNr306NX79ezPxv3xzq/e9EV71rPpnI3jqxof3H+fdx7sWv/WDwCdBh5InuH2/w451aaX/jZLvHiw5+SLF9X+osZX9398dT2brr3/45/v6ZrGBzd918DB9pX2rn/rB4BOAw8kzzA2HBun2jTx79/wSOMkq8cXz7bpq1ff3HhP/83pOefWG/tIz3p6jo+ttnGlvesf+AzANQ1M/MX3PKraWKJ6SrD61Y33r56w8w60zzl27Q1HfVf/wftXB5b9v5MMfxIAeBJ5BoDpyDMATEeeAWA68gwA05FnAJiOPAPAdOQZ1m36jztX39b4Dy57DgJX4MmHdf8yebvz6M2Nt8kzsMqTD+sWQ9v5vzq06YM9B4Er8OTDukd/Vh77k/GjT3WeDbgCTz6sa/899urbVt/Z/6dz4CI8/LDuqXnu+b+Bq/Hwwzp5Bl7Mww/rDs/zxyOLSdZmuDjPP6x7Xp77jwOX4vmHdZ15fvTOxkF5BhZ5/mHd1jzf/5G68+Pt48B1GAGwblNHb0v2nxa4FCMA1g10tOcvqOUZeMQIAIDpyDMATEeeAWA68gwA05FnAJiOPAPAdOQZAKYjzwAwHXkGgOnIMwBMR54BYDryDADT+Q837M1oxa7Au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2058" name="AutoShape 10" descr="data:image/png;base64,iVBORw0KGgoAAAANSUhEUgAAAooAAAHCCAIAAADn9X9HAAAS8UlEQVR4nO3c0ZXbOLaGUYXgNJyGw3AaTsNpVBhOw2k4BM9DrfHUlCgQBCkR5+feT/dSEgVS4PmW3d1z+wsATOZ29gIAgM/kGQCmI88AMB15BoDpyDMATEeeAWA68gwA05FnAJiOPAPAdOQZAKYjzwAwHXkGgOnIMwBMR54BYDryDADTkWcAmI48A8B05BkApiPPADAdeQaA6cgzAExHngFgOvIMANORZwCYjjwDwHTkGQCmI88AMB15BoDpyDMATEeeAWA663m+/dfwG/o/tfVU/WvrMXwtAHAseZZnAKbT1aFGtIZ7dkgIB04iwADMT54BYDryDADT2fVPedupu93ZecLFcx6b5/aqFr900zLG1gzA1Twlz4969vGdm07YPuem1LU/0l5Vp/aZh1cOwHUcn+fF9twf7D9h++NbI9cZ0YFvb5y5fYb+xQNwEeNhW03pwMc3nfP1eR47uPXNAHB8nhsfHMtz44tK5PnY9QNwBU/M8+2Bxsez89zQv34ArmDwf+qrM3If3/bpIzubt/rS6iX0v3rUwYb+9QNwBcfn+dGrnw7ubN7qS6uX0P/qMw4CQMP4/5zIpsLdH5dnAHjkRXm+/9SmknWec9P6BxY/dnDrmwHgiXm+L/H+PLfPuWn9/a8emOfF9fcvHoCLGGnDalRua/5u/wPl6gk3Lf7RR3aWeGD9/SsH4Dqekue/HX9i3pq3+9P2vL9xhv5XD8nz4voBYJFIAMB05BkAphObZ397DEBdmQ3zz3cBKC0zYPIMQGmZAZNnAEoLDNjif9MFAIUE1kueAagurV63JWcvCgC2SUuXPAMQIC1d8gxAgKh0LbZZoQEoJ6pb8gxAhpxuNdqs0ADUkhMteQYgRk605BmAGCHRWm2zQgNQSEix5BmAJJnFEmM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gNIyGybPAJSW2TB5BqC0zIbJMwClZTZMngEoLbNh8gxAaZkNk2cASstsmDwDUFpmw+QZjuWBghfLfOTkGQ7kaYLXy3zq5BmO4lGCU2Q+ePIMh/AcwVkynz15hv08RHCizMdPngEoLbNh8gxAaZkNk2cASstsmDwDUFpmw+QZgNIyGybPAJSW2TB5BqC0zIbJMwClZTZMnqGTJwXmlPlkyjP08JjAtDIfTnmGVZ4RmFnm8ynP0OYBgcllPqLyDA2eDphf5lMqzwCUltkweQagtMyGyTMApWU2TJ4BKC2zYfIMQGmZDZNnAErLbJg8A1BaZsPkGYDSMhsmz+ARgNIyH2B55uLsf6gu8xmWZ67M5ocAmY+xPHNZdj5kyHyS5RmA0jIbJs8AlJbZMHkGoLTMhskzAKVlNkyeASgts2HyDEBpmQ2TZwBKy2yYPANQWmbD5BmA0jIbJs8Es7fhCjKfc3kmlY0NF5H5qMszkexquI7Mp12eyWNLw6VkPvDyDEBpmQ2TZ17s1u3slQI1ZA4Lc5BnaET39+/fv3///vPnz58/f/69//3/fX/p169fv379ent7E2+gR+Y4MOk4ysd2fv/+/fv37z9+/Pjx48fPnz/f3t7e3t7eu9uf57e3t58/f76f5P2E3759+/bt29evX79+/arTwLvMKWDAcYjb7fZezfeCviDPX758+fLliw0MZI4A0439brfbly9fTsyzPQxXlvn8G23sJ8/AiTKff6ON/d53kTwDp8h8/o029nv/0/N7oeUZeLHM599oY79/f7n9sn9z239nBfyT+fwbbex3/8+e7/P5bmueH53Hn56BfzKff6ON/fr/1bBHuX3EX24DqzKff6ON/frz7J89A4fLfP6NNvaTZ+BEmc+/0cZ+8gycKPP5N9rYT56BE2U+/0Yb+8kzcKLM599oYz95Bk6U+fwbbewnz8CJNj//H6dG5xBpvG3xeP/BnkXCGHkGTjSe59udR29uvE2emZY8AycazPOn2dEI6v3bOj/Yc7C9yM43wyJ5Bk40nufF4+0j9wcffarzbO1Fdr4ZFskzcKJd/+y5cbwxXNrv7P/T+cAioZ88AyeaK889//eeRUI/eQZOVDjPtyFbr9d3Xfa7bvIMnOf8PH888vGlxYM7Fwn95Bk40UR57j8+vEjoJ8/AiZ6V50fvbByUZ6Yiz8CJnp7n+z9Sd368fXxskdBPnoETPTHPf///j7/tiSPPzEaegRM9N88fX2rPGnlmNvIMnCjz+Tfa2E+egRNlPv9GG/vJM3CizOffaGM/eQZOlPn8G23sJ8/AiTKff6ON/eQZOFHm82+0sZ88AyfKfP6NNvaTZ+BEmc+/0cZ+8gycKPP5N9rYT56BE2U+/0Yb+8kzcKLM599oYz95Bk6U+fwbbewnz8CJMp9/o4395Bk4Uebzb7SxnzwDJ8p8/o02DnG73U7M84kXDpwucwSYbuz3voXeC/36PJ933cAUMqeAPLPTx/3z76+an51nf6cN/JM5CMw49ni0eW4PbM3zo/O86vqAAjIngmHHsIGd8yi3MgwMy5wUhiAzsAmBYZnjQ56ZgU0IDMscH/LMDGxCYFjm+JBnZmATAsMyx4c8MwObEBiWOT7kmRnYhMCwzPEhz8zAJgSGZY4PeWYGNiEwLHN8yDNtr9keNiEwLHN8yDMNL9sbNiEwLHN8yDOPvHJj2ITAsMzxIc8sevGusAmBYZnjQ5659/otYRMCwzLHhzwzA5sQGJY5PuSZGdiEwLDM8SHPzMAmBIZljg95ZgY2ITAsc3zIMzOwCYFhmeNDngEoLbNh8gxAaZkNk2cASstsmDxflt8dyJA5y+T5mvzoQIzMcSbPF+QXB5JkTjR5vho/NxAmc6jJ86X4rYE8mXNNngEoLbNh8gxAaZkNk2cASstsmDwDUFpmw+QZgNIyGybPAJSW2TB5BqC0zIbJMwClZTZMnvP4QYFLyRx58hzGrwlcTebUk+ckdX/KuisHTpc5PuQ5RunfsfTigXNljg95ZgY2ITAsc3zIMzOwCYFhmeNDnpmBTQgMyxwf8swMbEJgWOb4kGdmYBMCwzLHhzwzA5sQGJY5PuSZGdiEwLDM8SHPzMAmBIZljg95riX1x0q9LuAFMseHPBcS/EsFXxrwbJnjQ56ryP6Zsq8OeKrM8SHPJcT/RvEXCDxP5viQ5/ld4Qe6wjUCT5I5PuSZGdiEwLDM8SHPzMAmBIZljg95ZgY2ITAsc3zIMwClZTZMngEoLbNh8gxAaZkNk2cASstsmDwDUFpmw+R5En4FgDGZ01OeZ+AnABiWOUDl+XTuP8AemTNUns/l5gPslDlG5flE7jzAfpmTVJ4BKC2zYfIMQGmZDZNnAErLbJg8A1BaZsPkGYDSMhsmzwCUltkweQagtMyGyTMApWU2TJ6fze3t4S4BwzLHhzw/lXvbyY0ChmWOD3l+Hje2n3sFDMscH/L8JO7qJm4XMCxzfMgzM7AJgWGZ40OemYFNCAzLHB/yzAxsQmBY5viQZ2ZgEwLDMseHPDMDmxAYljk+5JkZ2ITAsMzxIc/MwCYEhmWOD3lmBjYhMCxzfMgzM7AJgWGZ40Oeh7lvB3IzgWGZ40Oex7hpx3I/gWGZ40OeB7hjh3NLgWGZ40Oet3K7nsFdBYZljg95ZgY2ITAsc3zIMwClZTZMngEoLbNh8gxAaZkNk2cASstsmDwDUFpmw+QZgNIyGybPAJSW2TB5XuSeAFSROa/l+Z4bAlBI5siW50/cDYBaMqe2PH/kVgCUkzm45fkf9wGgoszZLc8AlJbZMHkGoLTMhskzAKVlNkyeASgts2HyDEBpmQ2TZwBKy2yYPDMDmxAYljk+5JkZ2ITAsMzxcbU8X+piC/G7AMMyx8el8nydKy3HTwMMyxwf18nzRS6zKL8OMCxzfFwkz1e4xtL8QMCwzPFxhTzHX2AAvxEwLHN8XCHPzM8mBIZljg95ZgY2ITAsc3zIMzOwCYFhmeNDnpmBTQgMyxwf8swMbEJgWOb4kGdmYBMCwzLHhzwzA5sQGJY5PuSZGdiEwLDM8RGT54yruCw/HzAsc3xk5DngEi7OLwgMyxwfAXmuvn7++hGBHTLHR/U8l148APtlZqB6ngG4uMyGyTMApWU2TJ4BKC2zYfIMQGmZDZNnAErLbJg8A1BaZsPkGYDSMhsmzwCUltkweQagtMyGzZ/nyZcHwLkyIzF5nmdeGwAzyOzEzHmedmEAzCMzFdPmec5VATCbzFpMm2cA6JHZMHkGoLTMhskzAKVlNkyeASgts2HyzAxsQmBY5viQZ2ZgEwLDMseHPDMDmxAYljk+5JkZ2ITAsMzxcW6eDWXe2QnAsMzxcWKeTWT+sRmAYZnj46w8G8d8ZD8AwzLHxyl5Nov5xJYAhmWOj9fn2SDmnl0BDMscH/7NbWZgEwLDMseHPDMDmxAYljk+5JkZ2ITAsMzxIc/MwCYEhmWOD3lmBjYhMCxzfMgzM7AJgWGZ40OemYFNCAzLHB/yzAxsQmBY5vh4Up5NWzaxYYBhmePjGXk2agF4mczkHJ5nbQbglTKrc2yetRmAF8sMz4F51mYAXi+zPf7NbQBKy2yYPANQWmbD5BmA0jIbJs8AlJbZMHkGoLTMhskzAKVlNkyeASgts2HyDEBpmQ3bmmctB2AqmVnalGdtBmA2mWXqz7M2AzChzDh15lmbAZhTZp/8q2EAlJbZMHkGoLTMhskzM7AJgWGZ40OemYFNWN1ti7MXe75zb8WmH6vErzb14obNf9+5ApuwuphB/xryfKypFzds/vvOFdiEeUqM9RcocR9KLLKh6rrbSv8kxLAJ81Sf+EcpcR9KLLKh6rrbSv8kxLAJJ3HgD1F94h+lxH0osciGqutu+/iT1P1tqM7em8SB/6yxcZ6PLzW+8XZn4CTtc3a+rX3a1RXev2HTAhqvbrr2nkvof2nx6u4vcHVVx6x/+JMz+/gbn70Wrsv2m8SjabvnVD3f8umdj97Q+Z5NX3rraOrYhfS8NHBzBq59Vc96OtfZv6oj1z/wmfntuSNwFDtwEgcO/f653Hi1cXDxJAees/3ZgY/33JyBJa1ee4/GZ8eWurqqzivtXf/WD5Qw/HPCgWzCSdzWDJyq/S39H+yc5v0HG+fsWVLnwT3rWT1n52lX7f85nnewa/1bP1DCDWC7/tmy6aWeMdU+yeLxTStf/epNl9Bez+rBxZc2XXuPgR9rz3UNfN3K+je9u4obwKie2bLppZ7p1D7J6vFNi3/0kc5LePTO/oOLL2299rFFDnxX58FHt3fxVnetf9O7gX4DA4Vn6JmbnQN0YOI3lnH/qUcnaZ989UJ6vrrnEtrv7D+4+NLYtW9d5MB3dR5c/BXub/uG9W96N9BvYKDwDAfOzYGJf7+Gxqc2ZWP1Sjd9df+3PHpn/8HFl3Zee+ciB77r8LvXu/6jTgR8cuCDyh63prFTbXqp8eqeRB1+zv570r+e/ju26dp7DPxYe65reJ0P13/UiYBPDnxQ2eO2ZOepNr306NX79ezPxv3xzq/e9EV71rPpnI3jqxof3H+fdx7sWv/WDwCdBh5InuH2/w451aaX/jZLvHiw5+SLF9X+osZX9398dT2brr3/45/v6ZrGBzd918DB9pX2rn/rB4BOAw8kzzA2HBun2jTx79/wSOMkq8cXz7bpq1ff3HhP/83pOefWG/tIz3p6jo+ttnGlvesf+AzANQ1M/MX3PKraWKJ6SrD61Y33r56w8w60zzl27Q1HfVf/wftXB5b9v5MMfxIAeBJ5BoDpyDMATEeeAWA68gwA05FnAJiOPAPAdOQZ1m36jztX39b4Dy57DgJX4MmHdf8yebvz6M2Nt8kzsMqTD+sWQ9v5vzq06YM9B4Er8OTDukd/Vh77k/GjT3WeDbgCTz6sa/899urbVt/Z/6dz4CI8/LDuqXnu+b+Bq/Hwwzp5Bl7Mww/rDs/zxyOLSdZmuDjPP6x7Xp77jwOX4vmHdZ15fvTOxkF5BhZ5/mHd1jzf/5G68+Pt48B1GAGwblNHb0v2nxa4FCMA1g10tOcvqOUZeMQIAIDpyDMATEeeAWA68gwA05FnAJiOPAPAdOQZAKYjzwAwHXkGgOnIMwBMR54BYDryDADT+Q837M1oxa7Au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 name="Picture 2" descr="https://l3n6iwmeza.files.wordpress.com/2012/02/base-de-datos2.jpg"/>
          <p:cNvPicPr>
            <a:picLocks noChangeAspect="1" noChangeArrowheads="1"/>
          </p:cNvPicPr>
          <p:nvPr/>
        </p:nvPicPr>
        <p:blipFill>
          <a:blip r:embed="rId2"/>
          <a:srcRect/>
          <a:stretch>
            <a:fillRect/>
          </a:stretch>
        </p:blipFill>
        <p:spPr bwMode="auto">
          <a:xfrm>
            <a:off x="2714612" y="3857628"/>
            <a:ext cx="3524248" cy="264318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Bases De Datos Temporales.</a:t>
            </a:r>
            <a:endParaRPr lang="es-MX" dirty="0"/>
          </a:p>
        </p:txBody>
      </p:sp>
      <p:sp>
        <p:nvSpPr>
          <p:cNvPr id="3" name="2 Marcador de contenido"/>
          <p:cNvSpPr>
            <a:spLocks noGrp="1"/>
          </p:cNvSpPr>
          <p:nvPr>
            <p:ph sz="quarter" idx="1"/>
          </p:nvPr>
        </p:nvSpPr>
        <p:spPr/>
        <p:txBody>
          <a:bodyPr/>
          <a:lstStyle/>
          <a:p>
            <a:r>
              <a:rPr lang="es-MX" dirty="0" smtClean="0"/>
              <a:t>La combinación de estos dos atributos forman un dato </a:t>
            </a:r>
            <a:r>
              <a:rPr lang="es-MX" b="1" dirty="0" smtClean="0"/>
              <a:t>bitemporal</a:t>
            </a:r>
            <a:r>
              <a:rPr lang="es-MX" dirty="0" smtClean="0"/>
              <a:t>.</a:t>
            </a:r>
          </a:p>
          <a:p>
            <a:pPr lvl="0"/>
            <a:r>
              <a:rPr lang="es-MX" b="1" dirty="0" smtClean="0"/>
              <a:t>Dato </a:t>
            </a:r>
            <a:r>
              <a:rPr lang="es-MX" b="1" dirty="0" smtClean="0"/>
              <a:t>Bitemporal:</a:t>
            </a:r>
            <a:r>
              <a:rPr lang="es-MX" dirty="0" smtClean="0"/>
              <a:t> </a:t>
            </a:r>
            <a:r>
              <a:rPr lang="es-MX" dirty="0" smtClean="0"/>
              <a:t>es la combinación del tiempo de validez y el tiempo transaccional.</a:t>
            </a:r>
          </a:p>
          <a:p>
            <a:endParaRPr lang="es-MX" dirty="0"/>
          </a:p>
        </p:txBody>
      </p:sp>
      <p:pic>
        <p:nvPicPr>
          <p:cNvPr id="24578" name="Picture 2" descr="https://l3n6iwmeza.files.wordpress.com/2012/02/base-de-datos2.jpg"/>
          <p:cNvPicPr>
            <a:picLocks noChangeAspect="1" noChangeArrowheads="1"/>
          </p:cNvPicPr>
          <p:nvPr/>
        </p:nvPicPr>
        <p:blipFill>
          <a:blip r:embed="rId2"/>
          <a:srcRect/>
          <a:stretch>
            <a:fillRect/>
          </a:stretch>
        </p:blipFill>
        <p:spPr bwMode="auto">
          <a:xfrm>
            <a:off x="4000496" y="3571876"/>
            <a:ext cx="3810000" cy="28575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Bases De Datos Temporales.</a:t>
            </a:r>
            <a:endParaRPr lang="es-MX" dirty="0"/>
          </a:p>
        </p:txBody>
      </p:sp>
      <p:sp>
        <p:nvSpPr>
          <p:cNvPr id="3" name="2 Marcador de contenido"/>
          <p:cNvSpPr>
            <a:spLocks noGrp="1"/>
          </p:cNvSpPr>
          <p:nvPr>
            <p:ph sz="quarter" idx="1"/>
          </p:nvPr>
        </p:nvSpPr>
        <p:spPr/>
        <p:txBody>
          <a:bodyPr>
            <a:normAutofit/>
          </a:bodyPr>
          <a:lstStyle/>
          <a:p>
            <a:r>
              <a:rPr lang="es-MX" dirty="0" smtClean="0"/>
              <a:t>Estos dos períodos no tienen que ser idénticos para un mismo hecho. Imagine una base de datos temporal guardando datos sobre el siglo veinte. El tiempo de validez sobre esos hechos estará comprendido entre el año 1901 y el año 2000, sin embargo el tiempo transaccional empezará cuando insertemos esos hechos en la base de datos, por ejemplo, 25 de diciembre de 2006.</a:t>
            </a:r>
          </a:p>
          <a:p>
            <a:endParaRPr lang="es-MX"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Tipos de Datos en una Base de Datos </a:t>
            </a:r>
            <a:r>
              <a:rPr lang="es-MX" dirty="0" smtClean="0"/>
              <a:t>Temporal.</a:t>
            </a:r>
            <a:endParaRPr lang="es-MX" dirty="0"/>
          </a:p>
        </p:txBody>
      </p:sp>
      <p:sp>
        <p:nvSpPr>
          <p:cNvPr id="3" name="2 Marcador de contenido"/>
          <p:cNvSpPr>
            <a:spLocks noGrp="1"/>
          </p:cNvSpPr>
          <p:nvPr>
            <p:ph sz="quarter" idx="1"/>
          </p:nvPr>
        </p:nvSpPr>
        <p:spPr/>
        <p:txBody>
          <a:bodyPr/>
          <a:lstStyle/>
          <a:p>
            <a:r>
              <a:rPr lang="es-MX" dirty="0" smtClean="0"/>
              <a:t>Existen tres tipos de datos, que son las más comunes: </a:t>
            </a:r>
          </a:p>
          <a:p>
            <a:pPr lvl="0"/>
            <a:r>
              <a:rPr lang="es-MX" dirty="0" smtClean="0"/>
              <a:t>dato temporal</a:t>
            </a:r>
          </a:p>
          <a:p>
            <a:pPr lvl="0"/>
            <a:r>
              <a:rPr lang="es-MX" dirty="0" smtClean="0"/>
              <a:t>dato estático </a:t>
            </a:r>
          </a:p>
          <a:p>
            <a:pPr lvl="0"/>
            <a:r>
              <a:rPr lang="es-MX" dirty="0" smtClean="0"/>
              <a:t>dato instantáneo</a:t>
            </a:r>
            <a:r>
              <a:rPr lang="es-MX" i="1" dirty="0" smtClean="0"/>
              <a:t> </a:t>
            </a:r>
            <a:endParaRPr lang="es-MX" dirty="0" smtClean="0"/>
          </a:p>
          <a:p>
            <a:pPr>
              <a:buNone/>
            </a:pPr>
            <a:endParaRPr lang="es-MX" dirty="0"/>
          </a:p>
        </p:txBody>
      </p:sp>
      <p:pic>
        <p:nvPicPr>
          <p:cNvPr id="22530" name="Picture 2" descr="https://encrypted-tbn2.gstatic.com/images?q=tbn:ANd9GcQZtWH170jQG8hfY2JHgu1p9ze8-uVtoVUANUu1DbyYns937NSWBg"/>
          <p:cNvPicPr>
            <a:picLocks noChangeAspect="1" noChangeArrowheads="1"/>
          </p:cNvPicPr>
          <p:nvPr/>
        </p:nvPicPr>
        <p:blipFill>
          <a:blip r:embed="rId2"/>
          <a:srcRect/>
          <a:stretch>
            <a:fillRect/>
          </a:stretch>
        </p:blipFill>
        <p:spPr bwMode="auto">
          <a:xfrm>
            <a:off x="4072699" y="2500306"/>
            <a:ext cx="4428373" cy="385287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Tipos de Datos en una Base de Datos Temporal.</a:t>
            </a:r>
            <a:endParaRPr lang="es-MX" dirty="0"/>
          </a:p>
        </p:txBody>
      </p:sp>
      <p:sp>
        <p:nvSpPr>
          <p:cNvPr id="3" name="2 Marcador de contenido"/>
          <p:cNvSpPr>
            <a:spLocks noGrp="1"/>
          </p:cNvSpPr>
          <p:nvPr>
            <p:ph sz="quarter" idx="1"/>
          </p:nvPr>
        </p:nvSpPr>
        <p:spPr/>
        <p:txBody>
          <a:bodyPr/>
          <a:lstStyle/>
          <a:p>
            <a:r>
              <a:rPr lang="es-MX" b="1" dirty="0" smtClean="0"/>
              <a:t>Dato </a:t>
            </a:r>
            <a:r>
              <a:rPr lang="es-MX" b="1" dirty="0" smtClean="0"/>
              <a:t>Temporal: </a:t>
            </a:r>
            <a:r>
              <a:rPr lang="es-MX" dirty="0" smtClean="0"/>
              <a:t>El </a:t>
            </a:r>
            <a:r>
              <a:rPr lang="es-MX" dirty="0" smtClean="0"/>
              <a:t>tipo de dato temporal es el más importante, y está definido como una unión finita de intervalos, este tipo de dato es la base para la construcción de una base de datos temporal</a:t>
            </a:r>
            <a:endParaRPr lang="es-MX" dirty="0"/>
          </a:p>
        </p:txBody>
      </p:sp>
      <p:pic>
        <p:nvPicPr>
          <p:cNvPr id="21506" name="Picture 2" descr="https://sslmaa23.files.wordpress.com/2010/10/tempdb.png"/>
          <p:cNvPicPr>
            <a:picLocks noChangeAspect="1" noChangeArrowheads="1"/>
          </p:cNvPicPr>
          <p:nvPr/>
        </p:nvPicPr>
        <p:blipFill>
          <a:blip r:embed="rId2"/>
          <a:srcRect/>
          <a:stretch>
            <a:fillRect/>
          </a:stretch>
        </p:blipFill>
        <p:spPr bwMode="auto">
          <a:xfrm>
            <a:off x="5357818" y="3995742"/>
            <a:ext cx="2571753" cy="217170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Tipos de Datos en una Base de Datos Temporal.</a:t>
            </a:r>
            <a:endParaRPr lang="es-MX" dirty="0"/>
          </a:p>
        </p:txBody>
      </p:sp>
      <p:sp>
        <p:nvSpPr>
          <p:cNvPr id="3" name="2 Marcador de contenido"/>
          <p:cNvSpPr>
            <a:spLocks noGrp="1"/>
          </p:cNvSpPr>
          <p:nvPr>
            <p:ph sz="quarter" idx="1"/>
          </p:nvPr>
        </p:nvSpPr>
        <p:spPr/>
        <p:txBody>
          <a:bodyPr/>
          <a:lstStyle/>
          <a:p>
            <a:r>
              <a:rPr lang="es-MX" b="1" dirty="0" smtClean="0"/>
              <a:t>Dato </a:t>
            </a:r>
            <a:r>
              <a:rPr lang="es-MX" b="1" dirty="0" smtClean="0"/>
              <a:t>Estático: </a:t>
            </a:r>
            <a:r>
              <a:rPr lang="es-MX" dirty="0" smtClean="0"/>
              <a:t>El </a:t>
            </a:r>
            <a:r>
              <a:rPr lang="es-MX" dirty="0" smtClean="0"/>
              <a:t>tipo de dato estático es definido como una constante sobre todo el universo del tiempo, este tipo de dato es definido como eterno, en contraste el tipo de dato temporal es válido para un periodo o intervalo especifico de tiempo.</a:t>
            </a:r>
            <a:endParaRPr lang="es-MX" dirty="0"/>
          </a:p>
        </p:txBody>
      </p:sp>
      <p:pic>
        <p:nvPicPr>
          <p:cNvPr id="4" name="Picture 2" descr="https://sslmaa23.files.wordpress.com/2010/10/tempdb.png"/>
          <p:cNvPicPr>
            <a:picLocks noChangeAspect="1" noChangeArrowheads="1"/>
          </p:cNvPicPr>
          <p:nvPr/>
        </p:nvPicPr>
        <p:blipFill>
          <a:blip r:embed="rId2"/>
          <a:srcRect/>
          <a:stretch>
            <a:fillRect/>
          </a:stretch>
        </p:blipFill>
        <p:spPr bwMode="auto">
          <a:xfrm>
            <a:off x="5357818" y="3929066"/>
            <a:ext cx="2286016" cy="193041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Tipos de Datos en una Base de Datos Temporal.</a:t>
            </a:r>
            <a:endParaRPr lang="es-MX" dirty="0"/>
          </a:p>
        </p:txBody>
      </p:sp>
      <p:sp>
        <p:nvSpPr>
          <p:cNvPr id="3" name="2 Marcador de contenido"/>
          <p:cNvSpPr>
            <a:spLocks noGrp="1"/>
          </p:cNvSpPr>
          <p:nvPr>
            <p:ph sz="quarter" idx="1"/>
          </p:nvPr>
        </p:nvSpPr>
        <p:spPr/>
        <p:txBody>
          <a:bodyPr/>
          <a:lstStyle/>
          <a:p>
            <a:r>
              <a:rPr lang="es-MX" b="1" dirty="0" smtClean="0"/>
              <a:t>Dato </a:t>
            </a:r>
            <a:r>
              <a:rPr lang="es-MX" b="1" dirty="0" smtClean="0"/>
              <a:t>Instantáneo: </a:t>
            </a:r>
            <a:r>
              <a:rPr lang="es-MX" dirty="0" smtClean="0"/>
              <a:t>Un </a:t>
            </a:r>
            <a:r>
              <a:rPr lang="es-MX" dirty="0" smtClean="0"/>
              <a:t>valor de tipo de dato instantáneo es solo valido para el instante actual.</a:t>
            </a:r>
            <a:endParaRPr lang="es-MX" dirty="0"/>
          </a:p>
        </p:txBody>
      </p:sp>
      <p:pic>
        <p:nvPicPr>
          <p:cNvPr id="19458" name="Picture 2" descr="https://l3n6iwmeza.files.wordpress.com/2012/02/base-de-datos2.jpg"/>
          <p:cNvPicPr>
            <a:picLocks noChangeAspect="1" noChangeArrowheads="1"/>
          </p:cNvPicPr>
          <p:nvPr/>
        </p:nvPicPr>
        <p:blipFill>
          <a:blip r:embed="rId2"/>
          <a:srcRect/>
          <a:stretch>
            <a:fillRect/>
          </a:stretch>
        </p:blipFill>
        <p:spPr bwMode="auto">
          <a:xfrm>
            <a:off x="4214810" y="3500438"/>
            <a:ext cx="3810000" cy="28575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COMPARACIONES</a:t>
            </a:r>
            <a:r>
              <a:rPr lang="es-MX" i="1" dirty="0" smtClean="0"/>
              <a:t>.</a:t>
            </a:r>
            <a:endParaRPr lang="es-MX" dirty="0"/>
          </a:p>
        </p:txBody>
      </p:sp>
      <p:sp>
        <p:nvSpPr>
          <p:cNvPr id="3" name="2 Marcador de contenido"/>
          <p:cNvSpPr>
            <a:spLocks noGrp="1"/>
          </p:cNvSpPr>
          <p:nvPr>
            <p:ph sz="quarter" idx="1"/>
          </p:nvPr>
        </p:nvSpPr>
        <p:spPr/>
        <p:txBody>
          <a:bodyPr/>
          <a:lstStyle/>
          <a:p>
            <a:pPr>
              <a:buNone/>
            </a:pPr>
            <a:r>
              <a:rPr lang="es-MX" b="1" i="1" dirty="0" smtClean="0"/>
              <a:t>Las BD </a:t>
            </a:r>
            <a:r>
              <a:rPr lang="es-MX" b="1" i="1" dirty="0" smtClean="0"/>
              <a:t>Temporales:</a:t>
            </a:r>
            <a:endParaRPr lang="es-MX" dirty="0" smtClean="0"/>
          </a:p>
          <a:p>
            <a:pPr lvl="0"/>
            <a:r>
              <a:rPr lang="es-MX" dirty="0" smtClean="0"/>
              <a:t>mantienen informacion historica </a:t>
            </a:r>
          </a:p>
          <a:p>
            <a:pPr lvl="0"/>
            <a:r>
              <a:rPr lang="es-MX" dirty="0" smtClean="0"/>
              <a:t>los cambios se consideran como adiciones ala informacion almacenada en la base de datos</a:t>
            </a:r>
          </a:p>
          <a:p>
            <a:endParaRPr lang="es-MX" dirty="0"/>
          </a:p>
        </p:txBody>
      </p:sp>
      <p:pic>
        <p:nvPicPr>
          <p:cNvPr id="18434" name="Picture 2" descr="https://sslmaa23.files.wordpress.com/2010/10/tempdb.png"/>
          <p:cNvPicPr>
            <a:picLocks noChangeAspect="1" noChangeArrowheads="1"/>
          </p:cNvPicPr>
          <p:nvPr/>
        </p:nvPicPr>
        <p:blipFill>
          <a:blip r:embed="rId2"/>
          <a:srcRect/>
          <a:stretch>
            <a:fillRect/>
          </a:stretch>
        </p:blipFill>
        <p:spPr bwMode="auto">
          <a:xfrm>
            <a:off x="1071538" y="4165592"/>
            <a:ext cx="2286016" cy="193041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COMPARACIONES</a:t>
            </a:r>
            <a:r>
              <a:rPr lang="es-MX" i="1" dirty="0" smtClean="0"/>
              <a:t>.</a:t>
            </a:r>
            <a:endParaRPr lang="es-MX" dirty="0"/>
          </a:p>
        </p:txBody>
      </p:sp>
      <p:sp>
        <p:nvSpPr>
          <p:cNvPr id="3" name="2 Marcador de contenido"/>
          <p:cNvSpPr>
            <a:spLocks noGrp="1"/>
          </p:cNvSpPr>
          <p:nvPr>
            <p:ph sz="quarter" idx="1"/>
          </p:nvPr>
        </p:nvSpPr>
        <p:spPr/>
        <p:txBody>
          <a:bodyPr/>
          <a:lstStyle/>
          <a:p>
            <a:pPr>
              <a:buNone/>
            </a:pPr>
            <a:r>
              <a:rPr lang="es-MX" b="1" i="1" dirty="0" smtClean="0"/>
              <a:t>Las BD Temporales</a:t>
            </a:r>
            <a:r>
              <a:rPr lang="es-MX" b="1" i="1" dirty="0" smtClean="0"/>
              <a:t>:</a:t>
            </a:r>
          </a:p>
          <a:p>
            <a:pPr lvl="0"/>
            <a:r>
              <a:rPr lang="es-MX" dirty="0" smtClean="0"/>
              <a:t>incorpora la nocion del tiempo en el sisitema</a:t>
            </a:r>
          </a:p>
          <a:p>
            <a:pPr lvl="0"/>
            <a:r>
              <a:rPr lang="es-MX" dirty="0" smtClean="0"/>
              <a:t>acceso eficiente a los estados pasados pasados</a:t>
            </a:r>
          </a:p>
          <a:p>
            <a:pPr>
              <a:buNone/>
            </a:pPr>
            <a:endParaRPr lang="es-MX" dirty="0"/>
          </a:p>
        </p:txBody>
      </p:sp>
      <p:pic>
        <p:nvPicPr>
          <p:cNvPr id="17410" name="Picture 2" descr="https://l3n6iwmeza.files.wordpress.com/2012/02/base-de-datos2.jpg"/>
          <p:cNvPicPr>
            <a:picLocks noChangeAspect="1" noChangeArrowheads="1"/>
          </p:cNvPicPr>
          <p:nvPr/>
        </p:nvPicPr>
        <p:blipFill>
          <a:blip r:embed="rId2"/>
          <a:srcRect/>
          <a:stretch>
            <a:fillRect/>
          </a:stretch>
        </p:blipFill>
        <p:spPr bwMode="auto">
          <a:xfrm>
            <a:off x="3857620" y="3643314"/>
            <a:ext cx="3810000" cy="28575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COMPARACIONES</a:t>
            </a:r>
            <a:r>
              <a:rPr lang="es-MX" i="1" dirty="0" smtClean="0"/>
              <a:t>.</a:t>
            </a:r>
            <a:endParaRPr lang="es-MX" dirty="0"/>
          </a:p>
        </p:txBody>
      </p:sp>
      <p:sp>
        <p:nvSpPr>
          <p:cNvPr id="3" name="2 Marcador de contenido"/>
          <p:cNvSpPr>
            <a:spLocks noGrp="1"/>
          </p:cNvSpPr>
          <p:nvPr>
            <p:ph sz="quarter" idx="1"/>
          </p:nvPr>
        </p:nvSpPr>
        <p:spPr/>
        <p:txBody>
          <a:bodyPr/>
          <a:lstStyle/>
          <a:p>
            <a:pPr>
              <a:buNone/>
            </a:pPr>
            <a:r>
              <a:rPr lang="es-MX" b="1" i="1" dirty="0" smtClean="0"/>
              <a:t>Las BD </a:t>
            </a:r>
            <a:r>
              <a:rPr lang="es-MX" b="1" i="1" dirty="0" smtClean="0"/>
              <a:t>Convencionales:</a:t>
            </a:r>
          </a:p>
          <a:p>
            <a:pPr lvl="0"/>
            <a:r>
              <a:rPr lang="es-MX" dirty="0" smtClean="0"/>
              <a:t>evoluciona a traves de transacciones de un estado a otro</a:t>
            </a:r>
          </a:p>
          <a:p>
            <a:pPr lvl="0"/>
            <a:r>
              <a:rPr lang="es-MX" dirty="0" smtClean="0"/>
              <a:t>los cambios se consideran como modificaciones en el estado</a:t>
            </a:r>
          </a:p>
          <a:p>
            <a:pPr lvl="0"/>
            <a:r>
              <a:rPr lang="es-MX" dirty="0" smtClean="0"/>
              <a:t>no hay informacion del pasado </a:t>
            </a:r>
            <a:r>
              <a:rPr lang="es-MX" i="1" dirty="0" smtClean="0"/>
              <a:t> </a:t>
            </a:r>
            <a:endParaRPr lang="es-MX" dirty="0" smtClean="0"/>
          </a:p>
          <a:p>
            <a:pPr>
              <a:buNone/>
            </a:pPr>
            <a:endParaRPr lang="es-MX" dirty="0" smtClean="0"/>
          </a:p>
          <a:p>
            <a:endParaRPr lang="es-MX"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Bibliografía.</a:t>
            </a:r>
            <a:endParaRPr lang="es-MX" dirty="0"/>
          </a:p>
        </p:txBody>
      </p:sp>
      <p:sp>
        <p:nvSpPr>
          <p:cNvPr id="3" name="2 Marcador de contenido"/>
          <p:cNvSpPr>
            <a:spLocks noGrp="1"/>
          </p:cNvSpPr>
          <p:nvPr>
            <p:ph sz="quarter" idx="1"/>
          </p:nvPr>
        </p:nvSpPr>
        <p:spPr/>
        <p:txBody>
          <a:bodyPr/>
          <a:lstStyle/>
          <a:p>
            <a:pPr>
              <a:buNone/>
            </a:pPr>
            <a:endParaRPr lang="es-MX" dirty="0" smtClean="0"/>
          </a:p>
          <a:p>
            <a:r>
              <a:rPr lang="es-MX" dirty="0" smtClean="0"/>
              <a:t>Fundamentos de sistemas de bases de datos/ Ramez Elmasri.</a:t>
            </a:r>
          </a:p>
          <a:p>
            <a:r>
              <a:rPr lang="es-MX" dirty="0" smtClean="0">
                <a:hlinkClick r:id="rId2"/>
              </a:rPr>
              <a:t>http://dbtemporaleswili.blogspot.mx</a:t>
            </a:r>
            <a:r>
              <a:rPr lang="es-MX" dirty="0" smtClean="0">
                <a:hlinkClick r:id="rId2"/>
              </a:rPr>
              <a:t>/</a:t>
            </a:r>
            <a:endParaRPr lang="es-MX" dirty="0" smtClean="0"/>
          </a:p>
          <a:p>
            <a:pPr>
              <a:buNone/>
            </a:pPr>
            <a:endParaRPr lang="es-MX"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Bases De Datos Temporales.</a:t>
            </a:r>
            <a:endParaRPr lang="es-MX" dirty="0"/>
          </a:p>
        </p:txBody>
      </p:sp>
      <p:sp>
        <p:nvSpPr>
          <p:cNvPr id="3" name="2 Marcador de contenido"/>
          <p:cNvSpPr>
            <a:spLocks noGrp="1"/>
          </p:cNvSpPr>
          <p:nvPr>
            <p:ph sz="quarter" idx="1"/>
          </p:nvPr>
        </p:nvSpPr>
        <p:spPr/>
        <p:txBody>
          <a:bodyPr/>
          <a:lstStyle/>
          <a:p>
            <a:r>
              <a:rPr lang="es-MX" dirty="0" smtClean="0"/>
              <a:t>es un sistema de gestión de base de datos  el cual implementa y trata con especial énfasis aspectos temporales, teniendo un modelo de datos temporal y una versión temporal del lenguaje de consulta estructurado, (SQL). Entre las diversas propuestas de implementación, la más extendida es TSQL2.</a:t>
            </a:r>
            <a:endParaRPr lang="es-MX"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Bases De Datos Temporales.</a:t>
            </a:r>
            <a:endParaRPr lang="es-MX" dirty="0"/>
          </a:p>
        </p:txBody>
      </p:sp>
      <p:sp>
        <p:nvSpPr>
          <p:cNvPr id="3" name="2 Marcador de contenido"/>
          <p:cNvSpPr>
            <a:spLocks noGrp="1"/>
          </p:cNvSpPr>
          <p:nvPr>
            <p:ph sz="quarter" idx="1"/>
          </p:nvPr>
        </p:nvSpPr>
        <p:spPr/>
        <p:txBody>
          <a:bodyPr/>
          <a:lstStyle/>
          <a:p>
            <a:r>
              <a:rPr lang="es-MX" dirty="0" smtClean="0"/>
              <a:t>Existen 3 tipos de bases de datos temporales en función de cómo manejan el tiempo:</a:t>
            </a:r>
          </a:p>
          <a:p>
            <a:pPr>
              <a:buNone/>
            </a:pPr>
            <a:endParaRPr lang="es-MX" dirty="0"/>
          </a:p>
        </p:txBody>
      </p:sp>
      <p:sp>
        <p:nvSpPr>
          <p:cNvPr id="31746" name="AutoShape 2" descr="data:image/jpeg;base64,/9j/4AAQSkZJRgABAQAAAQABAAD/2wCEAAkGBxQTEhUSEhMWFhUXGRwYGBYVFhoYFxsVGBMdHRsXGBoYHCghGxolGxsaITEjKCkrLi4vFx84ODMsNygtLisBCgoKDg0OGxAQGy0kHyQsLCwsLCwsLSwsLCwvLCwsLCwsLCw0LCwsLCwsLCwsLCwsLCwsLCwsLCwsLCwsLCwsLP/AABEIAMIBAwMBIgACEQEDEQH/xAAbAAEAAwEBAQEAAAAAAAAAAAAAAwQFAgEGB//EAEMQAAIBAgQDBAUKAwgBBQAAAAECEQADBBIhMQUTIjJBUWEGFEJScSMzYnKBkZKxstFTgqEVFkOTotLT4WNEc4Ozwf/EABYBAQEBAAAAAAAAAAAAAAAAAAABAv/EAB0RAQEBAQEBAAMBAAAAAAAAAAABESExQRJRYQL/2gAMAwEAAhEDEQA/AP3GlKUClKUClKUClKUClKUClKUClKUClKUFa0XIBzKJ17J/3V5buFiyrctkrowAkg+BGfSpcL2F+ArCxnDMSTiRaNtBecMH5lwOsWUTZVGspPaI7iDNat6Nwq/vL+A/7q5lozZ0iJnKYjxnPtWVjuGYh7gZbxRQyHKtwgEBCGUgoQBmgxHUJ1FUcPwLFKgTmqFFoIEW7dUB1tZQ4MaAEDpjKd4kVNH0gD++v4D/ALq8cOATmX8B/wB1YJ4Piw2YXh2pI5jqCQ8zovu5Uy7Qk+0QPo7vZPwP5U0eoZAPlXVcWuyPgPyruoFKUoIFxMgEK0HUaD9695/0G+4fvTCdhPqj8q+fs8VuJmUW77scQ/as3SotczuaAIy7ETVH0HP+g33D96c/6DfcP3r5/jHFMUDdS1aOUC4BcCXCwK2kKlBlIYkuY0yzaI1J09PGMQS45LhVY5TyboLqMm0TlOramc2XQDWG/wAG/wA/6DfcP3rxsTAkq0DyH71hYPjGILor2GAYiTy7mklJWQIGUsRmOhFsnY6b2L7D/VP5VZmialKVkRYgnLoY1An4sBXnJPvt/T9q9xO38y/rFS1dyDPGJTmXLXMcNbVXYkQoVy2U5isHsN36RrUz5RvdI79WXaYnbxqjjeFBrty56xct50RWVeXAW2zkGWQkSXade7uqG96LWmVVZmIW3btjROzZzxPTrIdgRt4AGn5UaFm+jDMLpjbUgEHMV1BEiSCK9S8p/wAVhoCZIEBhImRoYG1ZyejKB1uG7cJViwnJGoYERk1EM2/j8Krv6GWiipzbnSpVTFskBrPLY6pEka+UQIBIp+VG60AwbpB00JXvMDu7zpXfJPvt/T9qy8R6P2zce8XYMxVi0jQpk1UkSoItrMaaHxrZDU2iKxMsCSYPf9UeFTVh8Qt4s4hOQ1tbIJ5uZSzlsnSR1AFAdSJB+OxtYnnW1a5zA4UZihQAFQJIUgyDHjNWwaVKUrIUpSgUpSghwvYX4Cvm7N/HNzCklRcdVzqimVu3QuhAmzlFqTGYiSszNfSYXsL8BWBxDjWJt3LqrYLouYqQlzUCyjBQVVszFyw+yNwat9ETHiUGMo0AHTbZvnNX7YAaJ6dRBHUWBnvi9vGc7PaVjCFUyPbCAsFlnV21IYN3HpiIJY1E3pHiM4QWZJmF5dxWeLoXoLaARLEmQAyyRuZTx3EZXb1dpVQyjlXSXJ9kCJWD0k67ZoiAYPJx4DQCTLkZjZ7JuOVAM6NGQAmQFzEywAP0tzsn4f8A5XzeD4ziZymy5UXAodrbh2VrsZguUCACRqRAtk6yBX0l3sn4H8qoWuyPgPyruuLXZHwH5VW4xdK2LrKSCqMQREiF3E6SN6fRLicZbtiblxEHi7BfzNZuN9KsHaKh8Rb6mCiHDQx2zZSSoPidNtdRV3B8Ns29UtrJ3eJdvNnMsx8yTU93DqxUsoJU5lnWGgjMPOCdfM1Zn0eYTsJ9UflWJZ9LLZgG3cVjEr0GMxQDUNB6riiBrrtEE6T463at2zcaA2VRoTLFdBoDWbgeK4FbaLadSg7OjvqcwiSCSzANA3IGkipfRzb9MLLEKLd4ksF0tmMxt52E/QXteFd3/SRUvtbK9I6fZDG5mEwC2qgN4T0k6jWvbvGsMEDImYEdEWmAJt9lQSm4gkRsATXf9q4VhnuBM3tHlswByZiC+TuUAmYgRMVERYL0rtuEJtuCwU+yQMwtkyQ2gXmpJ8/KtzF9h/qn8qycZxPDpbW6qK2ZoUBIJyPBbVdApJMnTXfUVbscRtX7LXLLh0hhmG3Z8/KD9oqz1WhSlKyIsTt/Mv6xWJxDhuJa8XS5CSpA5txdAbeYZVWNQrj+et9lBEESPA1F6qnuL+EftWh8seAYrRjcUuoENzrgJiy6dRy6jO5eDIrrFcHxYCkXLjn5IFFvsqgi6vMYsQGIy5jIMwSApgV9P6qnuL+EftT1VPcX8I/anB88vBMVpOJckK6nLdZczFYVzKGDrMDskAjNtXKcGxgMnEF5aT8o6LHMVgFULIAQFILGYBmWNfR+qp7i/hH7U9VT3F/CP2pwfN4bgmKVQpugqLeUKL13thIFzMQT3CV2MkxI17XhGLDBucDqCRzHUEi5ObRe9YTLtCfSIH0Pqqe4v4R+1PVU9xfwj9qcC12n+I/SKg4z8y6+/FsfG4wQH/VVq3bC9kAfARVXFdV20nhmuH+UZQD9rSPqU+i7SlKgUpSgUpSggS0wEBhA26f+6ixjXVRmUqzAEgMCoMeJEkfcauUq6MfgN69fw9m/eVLdx0D5ApOQPqFkmZyxPnNaWR/eH4f+6pWm9XORvmSYRv4f/jfwX3W+APcTp1beiHI/vD8P/deNbciMw/D/AN1PSpo8UQAKETpXtKgzuEtlzYdt7UZSfasnsHzgAoe+UJ7xWjVHidhum7bE3LckDbOh7VvXxgEfSVTtNWcNiFuIrqZVhI7vvB1B8jtVv7FLEcOW9btBiwyFXGUgdQXvkHTU1UxvCcIRyjCnKFkNqqnMFnNIAjOiz3MyjeK0sNiFCKDMhR3Hw+FY/G+Erefmq8P8mIZZWLbk75SdmPlIFWyi2nAcOQoILldcxuNmJM9RII3lvLqbxNV+H2MFdzKi98sHFxZMMkw8ZgVVlO+ZVgyIpw3g1qwSbdx5yFQSo0zBJOi6/NrA2XUCBoIH9G7Bti2HYAW1tmEGpUds9Pbb2iN8qztFTKNK5gMM6qjAdRJUFmDlmBZtzmkiSQfDyqz6qlqyyIIUKYEkwMugE7ADQDYAACsvhfBrVm5zQ7EwwjIoHWwYnpUa5s5/+Rq1sRfUowEyQRsfD4VZLotUryvawFKUqhSlKBSlKBSlV8TcYFAsDMSJIJ0Ck7AjwoLFUsD1Pcu+LZF+rbkfrNz7IrnH3bqW2YMhbZRkOrscqjt97ECsrhnGlCm2GyiyIYug0CsyFmi6faQgn7dtao+kpWHiePoiO3ORiilii2zn0TNEFxrlE6xprtXB9I0Cybi5pI5eTrlTBgC5BgdWh2IPeKg36VTw15rih0uIynYhGg6fXqS07ZyrFT0giAR3kd5NBYpSlApSlB4ygiCJB3B8KzsrWOyC9n3RJe39XvdPo7jukQBpUoOLN1WUMpDKRIIMgjxBFd1RvYRkY3LMAky1s6I58fov9Ib94OhFRbxKtcYsgzEZSHLTPZhH1OsaeH21cg2aVicPxS37S37F4OjEQYue+AQQ1zQ+RFT8R4gbGXmOoDT1cs5RAnU5/wCm5gwKUalZbfIXJ/wbrdXgl5jo31XOh+lB9okRPxlRA5qTMEcthl0U9UuI0dTG+uk1LaxK4gPbW7auDKM65CelwYkZ9iAfuNINSlZtjDNkUm53DfmeH/uV5iEZMstMkjQuIhGadXPu/wBauQadKUrIUpSgUpSgUpSgUpSgUpSgVmY17hdMmTRyAGkf4R1kT+VadY3E70HKCcxdh0soZZsmG62A0+NWDu9axDlSeT0NmjM2pykCenumfiBVd8CWnNZw7Ld0bKzDNu2py+Mmq+uXKM4GZWJ5lvMciKoBb1jMezMk+EzrVrBX8gRFtu0OzaNa9rO0D5U7Zu/wq9+j1uEA5pw1nqkN8q8HMmQyOXrKdPwiuW4IpIY4azIkg815ltzPL1J7z399aPrj/wAC799r/kp64/8AAu/fa/5KyOMPbuouVbdoDU/ONuSST81uSSftrrDlzdbOqjoEZWLe0d5URXvrj/wLv32v+SorcXLpz2iIQRnyHdjtlZqDRqiMRcuAG0FVTs9wTI7iqKRIPiSO7QzVJb1stbtGyhzr1MqgBSUJiIkTHj7QrvGYY5Ft3Va5bUqQ9vtyhkZ079hqszroulBaNhhq+IfWBtbUSToB0TvpvUeLu27TIHvOrXDlTvliQI7JA1Yb+NYlr0ewcjquCBADjLEEH2kGunf+dSX/AEfwTuTzYJKkqlxRqoHcBI27ooL+PxYssA2KZSYgPbDL1BokooMQjHtCMu9XVxTKQLq7nLnTVJO0gmVJOneNtdawbvA8INA106qYtqW1VGUaqhjR27xGkRAjTwOCbIEyLatzJWBmbqkjKCQikwIljl007g2Kxbgc51FuQLmYNmYMDoQRCEfuDB8K6xLKvNAt25UrlGTdSFzfHc6jbSusZw7mBlRzaAY9nQGbIGoBHeZ+yrorcNwhsW1sWbKKubNGdtTzAzE/J+J+AEADYVaxds3CBct2WPZg3m9rXKRy9Zygx9EeFVE4C4/9U+zAmWnqeQe37MQP20ovo+eknENmWOrWWUFjlYlySJbQyCNYOppo7bhCiScPYGsk81xqYEn5PyX7hUuBwXKYm1ZsqzAAxdaSqzG9vYSfvNe38MCLVo3QzLlkPJzxaYHN4mCX+Kj41EuDW5y8lxDygEJAgwt1DO++a0yx5nXSDBMbT3LSo9qy6EKYa40HLBBI5fcQD9ldYx7hKZ1QCW7LljPKfuKCur+MwyKWZrYUZgSQI6O193f4V6/KZrJQIQWzAqBqrWnKsI3BjQ+Va5ujRpSlZClKUClKUClKUClKUClKUCqXEgxyBDDS2UnYNymg7Hv8jV2qXEULFFDZSSwDDcE2mgj4UGW2Gx8mL1rYwNN46SfktdZPdV1rd02WQ3A1whhOZZncKIRY0kTuJG+9ZN7gjJczNiypuFFGrhiFBHLDG5JEtI7x5yZnbgLHNlxBW5EFgCTmyp1ElpzaN36hwDMCgsf2c4RVyqQty5cgOQStzmwg00IDqN4310rWsAqih2lgoDNtJA1P31gHgl5ZZsY4AU976GD1GXO3htr5CrnELQuKs3U3bUkwStsqxiTsQSR4T8aDYmqw+dP1B+o1mW+DXA9s82UQIuXq9gr1ATAYhSpgDS4de46Y+dP1B+o0FmlKUClKUClKUCsbieEt3GK3Ucw4ZStssOyveFI3FbNKD5kcFwvuXto+beSCwJk5dScoknU1LgeG4e0wdbd3MCSCbTEgsoUkdGmgj76+hpQYwRM5cc0a5hFl9H5XLJ7MRkjSNx517hltozMBdMmYNl9JutcPs97MfgIjxrYrKw9q6CgOaFu3GYl5BtubuRd5MTb07tI2oM7E4GzctwnMysHmbDsrLezFpACn222I38qs8MwSWzZS2LkW1VJdGXoS24kkgAklhWnwv5m19Rf0irVApSlApSlApSlApSlApSlApSlAqhxfDl1Cgb5gTExmtMskSJEnar9Vmx9sEgusjQ6947qDE/u7a10vQSpI6Y6STG2i6nTuGggaVwnozZE6XtTJ0QSQIGy93d4VuNxO0BJuKB4k1H/bWH/j2/xirgpWrdu0iYYZ5IYoWUHsvn1iBAJGmkgV3icIGXIS41ciQu9zOG79R8pp8BvXF/H4d79pucvSGIhxGbpAn7C39a8x4D3M64oIMuWIJI11IIcROncez90GouJGgCt4d247t99K8tSbhbKQMoGvjmNYIw7HU46DLGOoiGERo420I8CTuIjT4ZeS2mVr4uGZLGQTO+5PfQatKrJj7ZIAdZOg176s0ClcXLgXViB8TH51x62nvr+IfvVyialR27yt2WB+BB/KpKgUpSgUpSgUpSgq8L+ZtfUX9Iq1VXhfzNr6i/pFWqBSlKBSlKBSlKBSlKBSlKCpYLsCcwHUwjL3K5Hj5VJy39//AEiqeGu3BIUW9XuRmchjFxp0ymp3u3QCStoAakm4wAA7z0UEd7Elbgts8Eo1ycoyhUKhpM/SFU8FxS1LIuIXS4V1AEu8PC669uI3kEd1S3LBvQ+W03SVDJecdJIzCUXxUfdVazwBEYOuHshg2eeY/aAIzarvBP3nxNBq4m2+U9f+kVS4jxdLN2xZuXCHvsVSEkSFJ6j3TEDxPwMT4i9cyExajXa4x23A6N9D91VMRhg9wXXsIzqAAx5umV8y6cuJDag+Z8auWwaWclFJ3lf1CvMMXdQ2cCdYy/8AdQ4fEBlRNc/SxGVoAzbyQNND91c4F7vLUBbcRpLsDHwyUswXOW/v/wCkU5b+/wD6RUFzEXF7QsjQnW4RoNzqmwrvPe923/mN/sqDJtcbtXYU3SvV7SqJZGQwCCQdWAIGxkGDWlhcULhIt31aAD0gHQ7HQ7Vn2uGop5gtWO4ZuaxEgqRusZvk0136F8KtYDAGyItWbSCAIFx4hdgOjSJNBZvW3lOv2vdHuNXKYgFzbF4ZwJjL3aajx3G3iK5vveBU5E0Pczn2SO5POqeUJcW6LFpbnUoYC4D8oQzDS13lFJ+qK1lo0bZPNykzCTtG7f8AVW6xMTfuxdZVhxa6coZpbMYEMomT5VewuMZ7lxDbKqphXOaG0E7qAIJI3M5alF2lU24ipMW1a4QYOQDKDOsuxCyO8TPlXr3bvs20/muEfpQ1BbpVLmX/AOHa/wA5v+KumxLqJayx+oytA8dYP3TQW6VBhcYlycp1G6kFWE7SrAEfdU9BV4X8za+ov6RVqqvC/mbX1F/SKtUClKUClKUClKUClKUClKUHzuJwC3HT5U22LXAoUHMQt8uRIIgECPvrxOEGywuPinK5wcpDkEkmFjOdNY2rzGYWwzK165kYtdUaoBl5jkliyk5e7wMgEa1HYwGEDqqXyWbQFXQ/4ouCTl1MpAmTANBYXgj5rLJdIVckwzLmVbbAsFGkklNDI6J33tXMELdjltd7iM7liSe2ZliY6TI8JiBWXxbhVhFe7eZsmV2ItjqhSztO8qFgZdjHeYjTxZQsqZmUsJnKIyuvLAn3py6mdSBsaB6uBNrOhbM9wKV/jG6YOu2p+OQ+Omnh7eVVWScoAk7mBEmsjFm2LoLXGZiFbKMvZt3DkiIMl3C98xGk1Z4Vx2xiCwsvmys6HQ9q2QGH+pT5hgRQOHfOsdfm7Y8pzXCf6Ef0qjh8ErkDnEMyq2QFtFUp9KIJU93tnzq9wcybp+mAPgLKHT7SayzgsM3VcvhHZFDLntr0oMwJkTtrqdNxEA1aOr/BkRcl2+0uQEdixYP2QQWYgFmYAjQHMRGsVoWuFnlPaN1mLBlzHUrmthdNd/aPmx2qj/Z2FHUL4XIxYEPbhSpAjURCTEHbNrJiuuGcIw1t5t3czCRBdGjMAmoA8gv3DwqCcYYTy86Zzc5oSPaEErPhtrE67Vd4UyctURw+RVWR5CJju2P3VntkVrt4O45YNwwoMwnLaJ30s6AR9oIqfA4ZFLtnnu6ssjI7Prp43CZ00K/EhZPFLMxzFmSPtBAidpkj8Q8RXnE26FYa/KWiCD3G6on4QTWVgODWmJNq43yblkICRnuW0bMIXKy5csae03fBGhjrAt4RlGotW9J/8ayJP8oqz0TXEc3GyMF6V3XN7T/SFR4vDXWRlzI0jVchXMO9ZzGJ2mDvVpPnG+qv6nqaoMDiuJuOqJh7q4e4fZugKYkaKGVg0ajpkajU1xewOOMg37RBLaZQBBjKI5ZmNRvrW/dthgVYAg7giR9xqp/ZVv2QyDwS5cQfYEYCgyrXD8eq5fWUMKACVBOYWSCWJTUG5B8d99qo4ngl8XfWL1630kEvIUgLckQCgUHKAup33JGlfR/2UnvXv8+9/vqSzw62pDBAWGzMS7/ick/1oM7Dcy4LBDS6DM94pCmVIKgAgNJIOhIGXeYrQ5V3+In+Wf8AfVulBHhrWRFQa5QFn4CKkpSgUpSgUpSgUpSgUqLE9n7QNDG7AbiqfEbi2VViLjZnS30uZBuOFBOZxpJExr5VcGjSqD3bIDE3YykK03WEMTAB6tCSYFQDH2M+Xmfzc05c0gZZzdrUaedOCK9gLbn5Ww7EMxBExHMZlOjCYzGJ2zHxNR4Phdm2EizeJTL1EkElAApYBgDAAG0QANtKtev4edLoOqiRe0liQB2/ok/lNGx+GCC5z1yE5c3OOWcmeJzR2Or4a04GOtpdXK9q6VIZSPFHWGUnNMEeHgK8eypKsbd6Vjz0VsyjVu5gDO+m8SKlOKsajnDSZ+WOmUSZ6u6D91SYd7TkhLmYgAkLdYwGEgmG7xTgr4i2r6m1emIB3iHDAgFiJDAGSO7wqjwLg1nCTybN4TqQYILZVUtv2iEE/b4mtzDrBYSYkbkn2R4mpialGdwH5osRBNy5I+rcKifOFFQWeC2bqK1xCSRr1uB2QNg0bACrvB55FsncqGPxYSf6mubWHvKAouW4G02mJjz+V3q30Vbvo3YKkKGWTM53OuYMe0TuVFW8Lw21ZDFFKzEwWM5SSIAPmdB8NtK65d/+Ja/ym/5a5azeIg3LRB3BstH/ANtQZz8rNcRg+TLdzNmMZLZGdIXWAbrR36fCrODe04uKA0EnNObqVlyy2xAAQprr0eclc4WzEljYJbebLHeJGt3Y5VkbGBNd2OHuk5WsiTOllomI0HN008PE+JoOOD37WZlsqQrKrhpfqAGTQONICDbfQncTo4i3mVlOzAj7xFUrGBdOwbCz7tgjbba7UvLv/wAS1/lN/wAtBxwq4WVWO5tWyfiQ1XXcASdqzuBWmVWzspIZkAVcsKlxsu7H2SPsir2J7P2j9Qq/R56yvn+Fv2p6yvn+Fv2qh6SY42bSuHCfK2UJaIyvfVX7X0Cxnuiarp6SIwulMrC21tQweFbmXcgJJXSGBOkgiCCZpwa/rK+f4W/anrK+f4W/avml9LDIZkCKcwyM4zdLLrKzlIBYFWAgqRO1dj0rmCEGqo+XOCQGL9BESLxyZcnvaTpTg+i9ZXz/AAt+1PWV8/wt+1YK+lOaybyohh1Ug3YAD2RcBzBTrqFj4691R3PS8AMTYfSemevQXOkrGj/JyRsFdWJ1inB9F6yvn+Fv2ru3dDbd3kR+dZXBONm+7obRTIF1Lo0kqDplPZ10bZoPhWna7TfZ+VOCWlKVApSlApSlBFidv5l/WKq8Ss27pWw9zK8i6qqwDnlOpzAd6hyk92oB3q1idv5l/WKwOLejb3br3Fvhc6svUhYqGW12CHEQbWYaaF2NUX8PwO2oaHuHMysWZyzZrd0uNTsM06bRoIAAqFfRewBChlUeyrZR9oHajTedh4VU/uw4DAXwJJIi2dCXzARngqD1QRqxJOhy0xXArl3EvcNwouZCuVjPSkRAIgz1eEgaHeoLw9HLOg6yAgtAFj80sxb81gwZ1MCq1zg9lVSwt4rmcGCczMEs8oqpBGU5Auuu3iapt6M3Q6DmhkGUknMAMuWQFzT1ZerWCbrE7AHq96LXJdvWQuaYZbZUqGABUEXNiRmjxJO+tUaFz0VwzDKUOXaJ0C9cKPBQbjmPpRsABNwvh2Hs3HW1lFxgGdRGaD0hiBsCV+GhiNaqH0ebPnF7KAVOUIcvSU6YLEZRkOUR08xtzrUeJ9GXe9zfWCBmzFcrZiJMKWDiQubTTTKvhNQb1rtP8R+kVDxdvkXA3YZF+s/Sv9SKzMZiMUmLGRUbClJuQjNdV1K9mGAIKttBPSYBq7zuc6BQ2RDnYsrKCw7KgMATB6ie4qPGtWZ0aKrAgd1e0pWQpSlApSlApSlBSwvTeur72W4PtXIQPhkB/mqxiez9o/UKhxuHYlbluM6TAbssrRmQkAkTAMgaFRuJBzMZxPEC9atDCsbbfOPnQcuGENM9QOoy6NpPjGv8zaJ8b6QW7d022nKqM1xwGOQryzlIC6nLcDaHQR40HpHYiSzL1FNVbtB8sTESYzR4a7VHxm1gw84hbWYqW6yB0LlDMZIBAGWfJRvFd2cLg36V5TFg2isCWXMc2gOonMD9o8RWR3i/SDD2rnKuPlaQuqtEsJAmI218q4/vLh9OtiSQABbcnqAK6Ze8EEeVVbnqwvm6+Y53yB2I5Qu20IKg6GcqupO2jLMkg+HCYLMr50QKDCi4qowBgMYMkAqoGsdC6dIgPcZx+yXh0BW22ZmuK45bKAQQMh6oae7cazpV/wDt6zmCFiGJCwyMOo5enUbjOk/WFUjYwBzn5E6nOMwgkMFMgmD1Qv3Dwr2zdwzNbbkkcy1z87AALbXJrcLNIJ6N5nIJ7OgSYn0ls27xtOYHZD663ATmQDLrAEyCdiNxWta7TfZ+VZQt4N3Fw8rmEj21zB20y6HtGCsd/UNZNatrtN9n5VZ4JaUpUClKUClKUEWJ2+1f1isD0owmJJNywWgWzordQcJdAKLlPUWa3qCNFI20P0TqCIIkVH6qnuiqMrhmGxSuTduKy9UCfZJHLQ9OrLrL987VmPwjFqWNoouYu3bGYF1JClzaLMBc1nfLcI9kT9R6qnuinqqe6KcHyb8Pxt3nKWhSTbIutKNbYtqAE924ATprZAGhJqxxXhGKu4ZLWZHuS1xmciA622NtY5ZBXm5STGgBjur6T1VPdFPVU90U4j5U4LGqwso5VYbLkjlookWhmZfZUCQZk5dDLMLdvA40OnyihBlzKrCBFxJyjl6KUDqFnSRuSY3/AFVPdFPVU90U4pa7T/EfpFTVxbtBdgB8K7qUKUpQKUpQKUpQKUpQKixPZ+7YT7Q8KlpQYvGsAl8dq4rBWVSEYr1QepY1AKgwCPjXOC4VZtsLnyhcHMTleDcKsueI0OV2UDaD3wDW5SrwYx4bZ01uwr8xRlaFY3M5A6di3jJgkAgGKp/3bw2pHNBaczBepibXLJLcudRr8dRFfS0pwfNt6N4aWMXQzEnOAwYFkKGGyTBU7bAiRBk1PiuE23LEvfAZFtsqqQpRJhY5eglmmN5g6ACt2lODAscDw63FukXHdZguhMSVJjo0OZQ0iDJPjWxh2ksYMabgju8xU9KaFKUqBSlKBSlKBSlKBSlKBSlKBSlKBSlKBSlKBSlKBSlKBSlKBSlKBSlKBSlKBSlKBSlKBSlKBSlKBSl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31748" name="AutoShape 4" descr="data:image/jpeg;base64,/9j/4AAQSkZJRgABAQAAAQABAAD/2wCEAAkGBxQTEhUSEhMWFhUXGRwYGBYVFhoYFxsVGBMdHRsXGBoYHCghGxolGxsaITEjKCkrLi4vFx84ODMsNygtLisBCgoKDg0OGxAQGy0kHyQsLCwsLCwsLSwsLCwvLCwsLCwsLCw0LCwsLCwsLCwsLCwsLCwsLCwsLCwsLCwsLCwsLP/AABEIAMIBAwMBIgACEQEDEQH/xAAbAAEAAwEBAQEAAAAAAAAAAAAAAwQFAgEGB//EAEMQAAIBAgQDBAUKAwgBBQAAAAECEQADBBIhMQUTIjJBUWEGFEJScSMzYnKBkZKxstFTgqEVFkOTotLT4WNEc4Ozwf/EABYBAQEBAAAAAAAAAAAAAAAAAAABAv/EAB0RAQEBAQEBAAMBAAAAAAAAAAABESExQRJRYQL/2gAMAwEAAhEDEQA/AP3GlKUClKUClKUClKUClKUClKUClKUClKUFa0XIBzKJ17J/3V5buFiyrctkrowAkg+BGfSpcL2F+ArCxnDMSTiRaNtBecMH5lwOsWUTZVGspPaI7iDNat6Nwq/vL+A/7q5lozZ0iJnKYjxnPtWVjuGYh7gZbxRQyHKtwgEBCGUgoQBmgxHUJ1FUcPwLFKgTmqFFoIEW7dUB1tZQ4MaAEDpjKd4kVNH0gD++v4D/ALq8cOATmX8B/wB1YJ4Piw2YXh2pI5jqCQ8zovu5Uy7Qk+0QPo7vZPwP5U0eoZAPlXVcWuyPgPyruoFKUoIFxMgEK0HUaD9695/0G+4fvTCdhPqj8q+fs8VuJmUW77scQ/as3SotczuaAIy7ETVH0HP+g33D96c/6DfcP3r5/jHFMUDdS1aOUC4BcCXCwK2kKlBlIYkuY0yzaI1J09PGMQS45LhVY5TyboLqMm0TlOramc2XQDWG/wAG/wA/6DfcP3rxsTAkq0DyH71hYPjGILor2GAYiTy7mklJWQIGUsRmOhFsnY6b2L7D/VP5VZmialKVkRYgnLoY1An4sBXnJPvt/T9q9xO38y/rFS1dyDPGJTmXLXMcNbVXYkQoVy2U5isHsN36RrUz5RvdI79WXaYnbxqjjeFBrty56xct50RWVeXAW2zkGWQkSXade7uqG96LWmVVZmIW3btjROzZzxPTrIdgRt4AGn5UaFm+jDMLpjbUgEHMV1BEiSCK9S8p/wAVhoCZIEBhImRoYG1ZyejKB1uG7cJViwnJGoYERk1EM2/j8Krv6GWiipzbnSpVTFskBrPLY6pEka+UQIBIp+VG60AwbpB00JXvMDu7zpXfJPvt/T9qy8R6P2zce8XYMxVi0jQpk1UkSoItrMaaHxrZDU2iKxMsCSYPf9UeFTVh8Qt4s4hOQ1tbIJ5uZSzlsnSR1AFAdSJB+OxtYnnW1a5zA4UZihQAFQJIUgyDHjNWwaVKUrIUpSgUpSghwvYX4Cvm7N/HNzCklRcdVzqimVu3QuhAmzlFqTGYiSszNfSYXsL8BWBxDjWJt3LqrYLouYqQlzUCyjBQVVszFyw+yNwat9ETHiUGMo0AHTbZvnNX7YAaJ6dRBHUWBnvi9vGc7PaVjCFUyPbCAsFlnV21IYN3HpiIJY1E3pHiM4QWZJmF5dxWeLoXoLaARLEmQAyyRuZTx3EZXb1dpVQyjlXSXJ9kCJWD0k67ZoiAYPJx4DQCTLkZjZ7JuOVAM6NGQAmQFzEywAP0tzsn4f8A5XzeD4ziZymy5UXAodrbh2VrsZguUCACRqRAtk6yBX0l3sn4H8qoWuyPgPyruuLXZHwH5VW4xdK2LrKSCqMQREiF3E6SN6fRLicZbtiblxEHi7BfzNZuN9KsHaKh8Rb6mCiHDQx2zZSSoPidNtdRV3B8Ns29UtrJ3eJdvNnMsx8yTU93DqxUsoJU5lnWGgjMPOCdfM1Zn0eYTsJ9UflWJZ9LLZgG3cVjEr0GMxQDUNB6riiBrrtEE6T463at2zcaA2VRoTLFdBoDWbgeK4FbaLadSg7OjvqcwiSCSzANA3IGkipfRzb9MLLEKLd4ksF0tmMxt52E/QXteFd3/SRUvtbK9I6fZDG5mEwC2qgN4T0k6jWvbvGsMEDImYEdEWmAJt9lQSm4gkRsATXf9q4VhnuBM3tHlswByZiC+TuUAmYgRMVERYL0rtuEJtuCwU+yQMwtkyQ2gXmpJ8/KtzF9h/qn8qycZxPDpbW6qK2ZoUBIJyPBbVdApJMnTXfUVbscRtX7LXLLh0hhmG3Z8/KD9oqz1WhSlKyIsTt/Mv6xWJxDhuJa8XS5CSpA5txdAbeYZVWNQrj+et9lBEESPA1F6qnuL+EftWh8seAYrRjcUuoENzrgJiy6dRy6jO5eDIrrFcHxYCkXLjn5IFFvsqgi6vMYsQGIy5jIMwSApgV9P6qnuL+EftT1VPcX8I/anB88vBMVpOJckK6nLdZczFYVzKGDrMDskAjNtXKcGxgMnEF5aT8o6LHMVgFULIAQFILGYBmWNfR+qp7i/hH7U9VT3F/CP2pwfN4bgmKVQpugqLeUKL13thIFzMQT3CV2MkxI17XhGLDBucDqCRzHUEi5ObRe9YTLtCfSIH0Pqqe4v4R+1PVU9xfwj9qcC12n+I/SKg4z8y6+/FsfG4wQH/VVq3bC9kAfARVXFdV20nhmuH+UZQD9rSPqU+i7SlKgUpSgUpSggS0wEBhA26f+6ixjXVRmUqzAEgMCoMeJEkfcauUq6MfgN69fw9m/eVLdx0D5ApOQPqFkmZyxPnNaWR/eH4f+6pWm9XORvmSYRv4f/jfwX3W+APcTp1beiHI/vD8P/deNbciMw/D/AN1PSpo8UQAKETpXtKgzuEtlzYdt7UZSfasnsHzgAoe+UJ7xWjVHidhum7bE3LckDbOh7VvXxgEfSVTtNWcNiFuIrqZVhI7vvB1B8jtVv7FLEcOW9btBiwyFXGUgdQXvkHTU1UxvCcIRyjCnKFkNqqnMFnNIAjOiz3MyjeK0sNiFCKDMhR3Hw+FY/G+Erefmq8P8mIZZWLbk75SdmPlIFWyi2nAcOQoILldcxuNmJM9RII3lvLqbxNV+H2MFdzKi98sHFxZMMkw8ZgVVlO+ZVgyIpw3g1qwSbdx5yFQSo0zBJOi6/NrA2XUCBoIH9G7Bti2HYAW1tmEGpUds9Pbb2iN8qztFTKNK5gMM6qjAdRJUFmDlmBZtzmkiSQfDyqz6qlqyyIIUKYEkwMugE7ADQDYAACsvhfBrVm5zQ7EwwjIoHWwYnpUa5s5/+Rq1sRfUowEyQRsfD4VZLotUryvawFKUqhSlKBSlKBSlV8TcYFAsDMSJIJ0Ck7AjwoLFUsD1Pcu+LZF+rbkfrNz7IrnH3bqW2YMhbZRkOrscqjt97ECsrhnGlCm2GyiyIYug0CsyFmi6faQgn7dtao+kpWHiePoiO3ORiilii2zn0TNEFxrlE6xprtXB9I0Cybi5pI5eTrlTBgC5BgdWh2IPeKg36VTw15rih0uIynYhGg6fXqS07ZyrFT0giAR3kd5NBYpSlApSlB4ygiCJB3B8KzsrWOyC9n3RJe39XvdPo7jukQBpUoOLN1WUMpDKRIIMgjxBFd1RvYRkY3LMAky1s6I58fov9Ib94OhFRbxKtcYsgzEZSHLTPZhH1OsaeH21cg2aVicPxS37S37F4OjEQYue+AQQ1zQ+RFT8R4gbGXmOoDT1cs5RAnU5/wCm5gwKUalZbfIXJ/wbrdXgl5jo31XOh+lB9okRPxlRA5qTMEcthl0U9UuI0dTG+uk1LaxK4gPbW7auDKM65CelwYkZ9iAfuNINSlZtjDNkUm53DfmeH/uV5iEZMstMkjQuIhGadXPu/wBauQadKUrIUpSgUpSgUpSgUpSgUpSgVmY17hdMmTRyAGkf4R1kT+VadY3E70HKCcxdh0soZZsmG62A0+NWDu9axDlSeT0NmjM2pykCenumfiBVd8CWnNZw7Ld0bKzDNu2py+Mmq+uXKM4GZWJ5lvMciKoBb1jMezMk+EzrVrBX8gRFtu0OzaNa9rO0D5U7Zu/wq9+j1uEA5pw1nqkN8q8HMmQyOXrKdPwiuW4IpIY4azIkg815ltzPL1J7z399aPrj/wAC799r/kp64/8AAu/fa/5KyOMPbuouVbdoDU/ONuSST81uSSftrrDlzdbOqjoEZWLe0d5URXvrj/wLv32v+SorcXLpz2iIQRnyHdjtlZqDRqiMRcuAG0FVTs9wTI7iqKRIPiSO7QzVJb1stbtGyhzr1MqgBSUJiIkTHj7QrvGYY5Ft3Va5bUqQ9vtyhkZ079hqszroulBaNhhq+IfWBtbUSToB0TvpvUeLu27TIHvOrXDlTvliQI7JA1Yb+NYlr0ewcjquCBADjLEEH2kGunf+dSX/AEfwTuTzYJKkqlxRqoHcBI27ooL+PxYssA2KZSYgPbDL1BokooMQjHtCMu9XVxTKQLq7nLnTVJO0gmVJOneNtdawbvA8INA106qYtqW1VGUaqhjR27xGkRAjTwOCbIEyLatzJWBmbqkjKCQikwIljl007g2Kxbgc51FuQLmYNmYMDoQRCEfuDB8K6xLKvNAt25UrlGTdSFzfHc6jbSusZw7mBlRzaAY9nQGbIGoBHeZ+yrorcNwhsW1sWbKKubNGdtTzAzE/J+J+AEADYVaxds3CBct2WPZg3m9rXKRy9Zygx9EeFVE4C4/9U+zAmWnqeQe37MQP20ovo+eknENmWOrWWUFjlYlySJbQyCNYOppo7bhCiScPYGsk81xqYEn5PyX7hUuBwXKYm1ZsqzAAxdaSqzG9vYSfvNe38MCLVo3QzLlkPJzxaYHN4mCX+Kj41EuDW5y8lxDygEJAgwt1DO++a0yx5nXSDBMbT3LSo9qy6EKYa40HLBBI5fcQD9ldYx7hKZ1QCW7LljPKfuKCur+MwyKWZrYUZgSQI6O193f4V6/KZrJQIQWzAqBqrWnKsI3BjQ+Va5ujRpSlZClKUClKUClKUClKUClKUCqXEgxyBDDS2UnYNymg7Hv8jV2qXEULFFDZSSwDDcE2mgj4UGW2Gx8mL1rYwNN46SfktdZPdV1rd02WQ3A1whhOZZncKIRY0kTuJG+9ZN7gjJczNiypuFFGrhiFBHLDG5JEtI7x5yZnbgLHNlxBW5EFgCTmyp1ElpzaN36hwDMCgsf2c4RVyqQty5cgOQStzmwg00IDqN4310rWsAqih2lgoDNtJA1P31gHgl5ZZsY4AU976GD1GXO3htr5CrnELQuKs3U3bUkwStsqxiTsQSR4T8aDYmqw+dP1B+o1mW+DXA9s82UQIuXq9gr1ATAYhSpgDS4de46Y+dP1B+o0FmlKUClKUClKUCsbieEt3GK3Ucw4ZStssOyveFI3FbNKD5kcFwvuXto+beSCwJk5dScoknU1LgeG4e0wdbd3MCSCbTEgsoUkdGmgj76+hpQYwRM5cc0a5hFl9H5XLJ7MRkjSNx517hltozMBdMmYNl9JutcPs97MfgIjxrYrKw9q6CgOaFu3GYl5BtubuRd5MTb07tI2oM7E4GzctwnMysHmbDsrLezFpACn222I38qs8MwSWzZS2LkW1VJdGXoS24kkgAklhWnwv5m19Rf0irVApSlApSlApSlApSlApSlApSlAqhxfDl1Cgb5gTExmtMskSJEnar9Vmx9sEgusjQ6947qDE/u7a10vQSpI6Y6STG2i6nTuGggaVwnozZE6XtTJ0QSQIGy93d4VuNxO0BJuKB4k1H/bWH/j2/xirgpWrdu0iYYZ5IYoWUHsvn1iBAJGmkgV3icIGXIS41ciQu9zOG79R8pp8BvXF/H4d79pucvSGIhxGbpAn7C39a8x4D3M64oIMuWIJI11IIcROncez90GouJGgCt4d247t99K8tSbhbKQMoGvjmNYIw7HU46DLGOoiGERo420I8CTuIjT4ZeS2mVr4uGZLGQTO+5PfQatKrJj7ZIAdZOg176s0ClcXLgXViB8TH51x62nvr+IfvVyialR27yt2WB+BB/KpKgUpSgUpSgUpSgq8L+ZtfUX9Iq1VXhfzNr6i/pFWqBSlKBSlKBSlKBSlKBSlKCpYLsCcwHUwjL3K5Hj5VJy39//AEiqeGu3BIUW9XuRmchjFxp0ymp3u3QCStoAakm4wAA7z0UEd7Elbgts8Eo1ycoyhUKhpM/SFU8FxS1LIuIXS4V1AEu8PC669uI3kEd1S3LBvQ+W03SVDJecdJIzCUXxUfdVazwBEYOuHshg2eeY/aAIzarvBP3nxNBq4m2+U9f+kVS4jxdLN2xZuXCHvsVSEkSFJ6j3TEDxPwMT4i9cyExajXa4x23A6N9D91VMRhg9wXXsIzqAAx5umV8y6cuJDag+Z8auWwaWclFJ3lf1CvMMXdQ2cCdYy/8AdQ4fEBlRNc/SxGVoAzbyQNND91c4F7vLUBbcRpLsDHwyUswXOW/v/wCkU5b+/wD6RUFzEXF7QsjQnW4RoNzqmwrvPe923/mN/sqDJtcbtXYU3SvV7SqJZGQwCCQdWAIGxkGDWlhcULhIt31aAD0gHQ7HQ7Vn2uGop5gtWO4ZuaxEgqRusZvk0136F8KtYDAGyItWbSCAIFx4hdgOjSJNBZvW3lOv2vdHuNXKYgFzbF4ZwJjL3aajx3G3iK5vveBU5E0Pczn2SO5POqeUJcW6LFpbnUoYC4D8oQzDS13lFJ+qK1lo0bZPNykzCTtG7f8AVW6xMTfuxdZVhxa6coZpbMYEMomT5VewuMZ7lxDbKqphXOaG0E7qAIJI3M5alF2lU24ipMW1a4QYOQDKDOsuxCyO8TPlXr3bvs20/muEfpQ1BbpVLmX/AOHa/wA5v+KumxLqJayx+oytA8dYP3TQW6VBhcYlycp1G6kFWE7SrAEfdU9BV4X8za+ov6RVqqvC/mbX1F/SKtUClKUClKUClKUClKUClKUHzuJwC3HT5U22LXAoUHMQt8uRIIgECPvrxOEGywuPinK5wcpDkEkmFjOdNY2rzGYWwzK165kYtdUaoBl5jkliyk5e7wMgEa1HYwGEDqqXyWbQFXQ/4ouCTl1MpAmTANBYXgj5rLJdIVckwzLmVbbAsFGkklNDI6J33tXMELdjltd7iM7liSe2ZliY6TI8JiBWXxbhVhFe7eZsmV2ItjqhSztO8qFgZdjHeYjTxZQsqZmUsJnKIyuvLAn3py6mdSBsaB6uBNrOhbM9wKV/jG6YOu2p+OQ+Omnh7eVVWScoAk7mBEmsjFm2LoLXGZiFbKMvZt3DkiIMl3C98xGk1Z4Vx2xiCwsvmys6HQ9q2QGH+pT5hgRQOHfOsdfm7Y8pzXCf6Ef0qjh8ErkDnEMyq2QFtFUp9KIJU93tnzq9wcybp+mAPgLKHT7SayzgsM3VcvhHZFDLntr0oMwJkTtrqdNxEA1aOr/BkRcl2+0uQEdixYP2QQWYgFmYAjQHMRGsVoWuFnlPaN1mLBlzHUrmthdNd/aPmx2qj/Z2FHUL4XIxYEPbhSpAjURCTEHbNrJiuuGcIw1t5t3czCRBdGjMAmoA8gv3DwqCcYYTy86Zzc5oSPaEErPhtrE67Vd4UyctURw+RVWR5CJju2P3VntkVrt4O45YNwwoMwnLaJ30s6AR9oIqfA4ZFLtnnu6ssjI7Prp43CZ00K/EhZPFLMxzFmSPtBAidpkj8Q8RXnE26FYa/KWiCD3G6on4QTWVgODWmJNq43yblkICRnuW0bMIXKy5csae03fBGhjrAt4RlGotW9J/8ayJP8oqz0TXEc3GyMF6V3XN7T/SFR4vDXWRlzI0jVchXMO9ZzGJ2mDvVpPnG+qv6nqaoMDiuJuOqJh7q4e4fZugKYkaKGVg0ajpkajU1xewOOMg37RBLaZQBBjKI5ZmNRvrW/dthgVYAg7giR9xqp/ZVv2QyDwS5cQfYEYCgyrXD8eq5fWUMKACVBOYWSCWJTUG5B8d99qo4ngl8XfWL1630kEvIUgLckQCgUHKAup33JGlfR/2UnvXv8+9/vqSzw62pDBAWGzMS7/ick/1oM7Dcy4LBDS6DM94pCmVIKgAgNJIOhIGXeYrQ5V3+In+Wf8AfVulBHhrWRFQa5QFn4CKkpSgUpSgUpSgUpSgUqLE9n7QNDG7AbiqfEbi2VViLjZnS30uZBuOFBOZxpJExr5VcGjSqD3bIDE3YykK03WEMTAB6tCSYFQDH2M+Xmfzc05c0gZZzdrUaedOCK9gLbn5Ww7EMxBExHMZlOjCYzGJ2zHxNR4Phdm2EizeJTL1EkElAApYBgDAAG0QANtKtev4edLoOqiRe0liQB2/ok/lNGx+GCC5z1yE5c3OOWcmeJzR2Or4a04GOtpdXK9q6VIZSPFHWGUnNMEeHgK8eypKsbd6Vjz0VsyjVu5gDO+m8SKlOKsajnDSZ+WOmUSZ6u6D91SYd7TkhLmYgAkLdYwGEgmG7xTgr4i2r6m1emIB3iHDAgFiJDAGSO7wqjwLg1nCTybN4TqQYILZVUtv2iEE/b4mtzDrBYSYkbkn2R4mpialGdwH5osRBNy5I+rcKifOFFQWeC2bqK1xCSRr1uB2QNg0bACrvB55FsncqGPxYSf6mubWHvKAouW4G02mJjz+V3q30Vbvo3YKkKGWTM53OuYMe0TuVFW8Lw21ZDFFKzEwWM5SSIAPmdB8NtK65d/+Ja/ym/5a5azeIg3LRB3BstH/ANtQZz8rNcRg+TLdzNmMZLZGdIXWAbrR36fCrODe04uKA0EnNObqVlyy2xAAQprr0eclc4WzEljYJbebLHeJGt3Y5VkbGBNd2OHuk5WsiTOllomI0HN008PE+JoOOD37WZlsqQrKrhpfqAGTQONICDbfQncTo4i3mVlOzAj7xFUrGBdOwbCz7tgjbba7UvLv/wAS1/lN/wAtBxwq4WVWO5tWyfiQ1XXcASdqzuBWmVWzspIZkAVcsKlxsu7H2SPsir2J7P2j9Qq/R56yvn+Fv2p6yvn+Fv2qh6SY42bSuHCfK2UJaIyvfVX7X0Cxnuiarp6SIwulMrC21tQweFbmXcgJJXSGBOkgiCCZpwa/rK+f4W/anrK+f4W/avml9LDIZkCKcwyM4zdLLrKzlIBYFWAgqRO1dj0rmCEGqo+XOCQGL9BESLxyZcnvaTpTg+i9ZXz/AAt+1PWV8/wt+1YK+lOaybyohh1Ug3YAD2RcBzBTrqFj4691R3PS8AMTYfSemevQXOkrGj/JyRsFdWJ1inB9F6yvn+Fv2ru3dDbd3kR+dZXBONm+7obRTIF1Lo0kqDplPZ10bZoPhWna7TfZ+VOCWlKVApSlApSlBFidv5l/WKq8Ss27pWw9zK8i6qqwDnlOpzAd6hyk92oB3q1idv5l/WKwOLejb3br3Fvhc6svUhYqGW12CHEQbWYaaF2NUX8PwO2oaHuHMysWZyzZrd0uNTsM06bRoIAAqFfRewBChlUeyrZR9oHajTedh4VU/uw4DAXwJJIi2dCXzARngqD1QRqxJOhy0xXArl3EvcNwouZCuVjPSkRAIgz1eEgaHeoLw9HLOg6yAgtAFj80sxb81gwZ1MCq1zg9lVSwt4rmcGCczMEs8oqpBGU5Auuu3iapt6M3Q6DmhkGUknMAMuWQFzT1ZerWCbrE7AHq96LXJdvWQuaYZbZUqGABUEXNiRmjxJO+tUaFz0VwzDKUOXaJ0C9cKPBQbjmPpRsABNwvh2Hs3HW1lFxgGdRGaD0hiBsCV+GhiNaqH0ebPnF7KAVOUIcvSU6YLEZRkOUR08xtzrUeJ9GXe9zfWCBmzFcrZiJMKWDiQubTTTKvhNQb1rtP8R+kVDxdvkXA3YZF+s/Sv9SKzMZiMUmLGRUbClJuQjNdV1K9mGAIKttBPSYBq7zuc6BQ2RDnYsrKCw7KgMATB6ie4qPGtWZ0aKrAgd1e0pWQpSlApSlApSlBSwvTeur72W4PtXIQPhkB/mqxiez9o/UKhxuHYlbluM6TAbssrRmQkAkTAMgaFRuJBzMZxPEC9atDCsbbfOPnQcuGENM9QOoy6NpPjGv8zaJ8b6QW7d022nKqM1xwGOQryzlIC6nLcDaHQR40HpHYiSzL1FNVbtB8sTESYzR4a7VHxm1gw84hbWYqW6yB0LlDMZIBAGWfJRvFd2cLg36V5TFg2isCWXMc2gOonMD9o8RWR3i/SDD2rnKuPlaQuqtEsJAmI218q4/vLh9OtiSQABbcnqAK6Ze8EEeVVbnqwvm6+Y53yB2I5Qu20IKg6GcqupO2jLMkg+HCYLMr50QKDCi4qowBgMYMkAqoGsdC6dIgPcZx+yXh0BW22ZmuK45bKAQQMh6oae7cazpV/wDt6zmCFiGJCwyMOo5enUbjOk/WFUjYwBzn5E6nOMwgkMFMgmD1Qv3Dwr2zdwzNbbkkcy1z87AALbXJrcLNIJ6N5nIJ7OgSYn0ls27xtOYHZD663ATmQDLrAEyCdiNxWta7TfZ+VZQt4N3Fw8rmEj21zB20y6HtGCsd/UNZNatrtN9n5VZ4JaUpUClKUClKUEWJ2+1f1isD0owmJJNywWgWzordQcJdAKLlPUWa3qCNFI20P0TqCIIkVH6qnuiqMrhmGxSuTduKy9UCfZJHLQ9OrLrL987VmPwjFqWNoouYu3bGYF1JClzaLMBc1nfLcI9kT9R6qnuinqqe6KcHyb8Pxt3nKWhSTbIutKNbYtqAE924ATprZAGhJqxxXhGKu4ZLWZHuS1xmciA622NtY5ZBXm5STGgBjur6T1VPdFPVU90U4j5U4LGqwso5VYbLkjlookWhmZfZUCQZk5dDLMLdvA40OnyihBlzKrCBFxJyjl6KUDqFnSRuSY3/AFVPdFPVU90U4pa7T/EfpFTVxbtBdgB8K7qUKUpQKUpQKUpQKUpQKixPZ+7YT7Q8KlpQYvGsAl8dq4rBWVSEYr1QepY1AKgwCPjXOC4VZtsLnyhcHMTleDcKsueI0OV2UDaD3wDW5SrwYx4bZ01uwr8xRlaFY3M5A6di3jJgkAgGKp/3bw2pHNBaczBepibXLJLcudRr8dRFfS0pwfNt6N4aWMXQzEnOAwYFkKGGyTBU7bAiRBk1PiuE23LEvfAZFtsqqQpRJhY5eglmmN5g6ACt2lODAscDw63FukXHdZguhMSVJjo0OZQ0iDJPjWxh2ksYMabgju8xU9KaFKUqBSlKBSlKBSlKBSlKBSlKBSlKBSlKBSlKBSlKBSlKBSlKBSlKBSlKBSlKBSlKBSlKBSlKBSlKBSl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31750" name="AutoShape 6" descr="data:image/jpeg;base64,/9j/4AAQSkZJRgABAQAAAQABAAD/2wCEAAkGBxQTEhUSEhMWFhUXGRwYGBYVFhoYFxsVGBMdHRsXGBoYHCghGxolGxsaITEjKCkrLi4vFx84ODMsNygtLisBCgoKDg0OGxAQGy0kHyQsLCwsLCwsLSwsLCwvLCwsLCwsLCw0LCwsLCwsLCwsLCwsLCwsLCwsLCwsLCwsLCwsLP/AABEIAMIBAwMBIgACEQEDEQH/xAAbAAEAAwEBAQEAAAAAAAAAAAAAAwQFAgEGB//EAEMQAAIBAgQDBAUKAwgBBQAAAAECEQADBBIhMQUTIjJBUWEGFEJScSMzYnKBkZKxstFTgqEVFkOTotLT4WNEc4Ozwf/EABYBAQEBAAAAAAAAAAAAAAAAAAABAv/EAB0RAQEBAQEBAAMBAAAAAAAAAAABESExQRJRYQL/2gAMAwEAAhEDEQA/AP3GlKUClKUClKUClKUClKUClKUClKUClKUFa0XIBzKJ17J/3V5buFiyrctkrowAkg+BGfSpcL2F+ArCxnDMSTiRaNtBecMH5lwOsWUTZVGspPaI7iDNat6Nwq/vL+A/7q5lozZ0iJnKYjxnPtWVjuGYh7gZbxRQyHKtwgEBCGUgoQBmgxHUJ1FUcPwLFKgTmqFFoIEW7dUB1tZQ4MaAEDpjKd4kVNH0gD++v4D/ALq8cOATmX8B/wB1YJ4Piw2YXh2pI5jqCQ8zovu5Uy7Qk+0QPo7vZPwP5U0eoZAPlXVcWuyPgPyruoFKUoIFxMgEK0HUaD9695/0G+4fvTCdhPqj8q+fs8VuJmUW77scQ/as3SotczuaAIy7ETVH0HP+g33D96c/6DfcP3r5/jHFMUDdS1aOUC4BcCXCwK2kKlBlIYkuY0yzaI1J09PGMQS45LhVY5TyboLqMm0TlOramc2XQDWG/wAG/wA/6DfcP3rxsTAkq0DyH71hYPjGILor2GAYiTy7mklJWQIGUsRmOhFsnY6b2L7D/VP5VZmialKVkRYgnLoY1An4sBXnJPvt/T9q9xO38y/rFS1dyDPGJTmXLXMcNbVXYkQoVy2U5isHsN36RrUz5RvdI79WXaYnbxqjjeFBrty56xct50RWVeXAW2zkGWQkSXade7uqG96LWmVVZmIW3btjROzZzxPTrIdgRt4AGn5UaFm+jDMLpjbUgEHMV1BEiSCK9S8p/wAVhoCZIEBhImRoYG1ZyejKB1uG7cJViwnJGoYERk1EM2/j8Krv6GWiipzbnSpVTFskBrPLY6pEka+UQIBIp+VG60AwbpB00JXvMDu7zpXfJPvt/T9qy8R6P2zce8XYMxVi0jQpk1UkSoItrMaaHxrZDU2iKxMsCSYPf9UeFTVh8Qt4s4hOQ1tbIJ5uZSzlsnSR1AFAdSJB+OxtYnnW1a5zA4UZihQAFQJIUgyDHjNWwaVKUrIUpSgUpSghwvYX4Cvm7N/HNzCklRcdVzqimVu3QuhAmzlFqTGYiSszNfSYXsL8BWBxDjWJt3LqrYLouYqQlzUCyjBQVVszFyw+yNwat9ETHiUGMo0AHTbZvnNX7YAaJ6dRBHUWBnvi9vGc7PaVjCFUyPbCAsFlnV21IYN3HpiIJY1E3pHiM4QWZJmF5dxWeLoXoLaARLEmQAyyRuZTx3EZXb1dpVQyjlXSXJ9kCJWD0k67ZoiAYPJx4DQCTLkZjZ7JuOVAM6NGQAmQFzEywAP0tzsn4f8A5XzeD4ziZymy5UXAodrbh2VrsZguUCACRqRAtk6yBX0l3sn4H8qoWuyPgPyruuLXZHwH5VW4xdK2LrKSCqMQREiF3E6SN6fRLicZbtiblxEHi7BfzNZuN9KsHaKh8Rb6mCiHDQx2zZSSoPidNtdRV3B8Ns29UtrJ3eJdvNnMsx8yTU93DqxUsoJU5lnWGgjMPOCdfM1Zn0eYTsJ9UflWJZ9LLZgG3cVjEr0GMxQDUNB6riiBrrtEE6T463at2zcaA2VRoTLFdBoDWbgeK4FbaLadSg7OjvqcwiSCSzANA3IGkipfRzb9MLLEKLd4ksF0tmMxt52E/QXteFd3/SRUvtbK9I6fZDG5mEwC2qgN4T0k6jWvbvGsMEDImYEdEWmAJt9lQSm4gkRsATXf9q4VhnuBM3tHlswByZiC+TuUAmYgRMVERYL0rtuEJtuCwU+yQMwtkyQ2gXmpJ8/KtzF9h/qn8qycZxPDpbW6qK2ZoUBIJyPBbVdApJMnTXfUVbscRtX7LXLLh0hhmG3Z8/KD9oqz1WhSlKyIsTt/Mv6xWJxDhuJa8XS5CSpA5txdAbeYZVWNQrj+et9lBEESPA1F6qnuL+EftWh8seAYrRjcUuoENzrgJiy6dRy6jO5eDIrrFcHxYCkXLjn5IFFvsqgi6vMYsQGIy5jIMwSApgV9P6qnuL+EftT1VPcX8I/anB88vBMVpOJckK6nLdZczFYVzKGDrMDskAjNtXKcGxgMnEF5aT8o6LHMVgFULIAQFILGYBmWNfR+qp7i/hH7U9VT3F/CP2pwfN4bgmKVQpugqLeUKL13thIFzMQT3CV2MkxI17XhGLDBucDqCRzHUEi5ObRe9YTLtCfSIH0Pqqe4v4R+1PVU9xfwj9qcC12n+I/SKg4z8y6+/FsfG4wQH/VVq3bC9kAfARVXFdV20nhmuH+UZQD9rSPqU+i7SlKgUpSgUpSggS0wEBhA26f+6ixjXVRmUqzAEgMCoMeJEkfcauUq6MfgN69fw9m/eVLdx0D5ApOQPqFkmZyxPnNaWR/eH4f+6pWm9XORvmSYRv4f/jfwX3W+APcTp1beiHI/vD8P/deNbciMw/D/AN1PSpo8UQAKETpXtKgzuEtlzYdt7UZSfasnsHzgAoe+UJ7xWjVHidhum7bE3LckDbOh7VvXxgEfSVTtNWcNiFuIrqZVhI7vvB1B8jtVv7FLEcOW9btBiwyFXGUgdQXvkHTU1UxvCcIRyjCnKFkNqqnMFnNIAjOiz3MyjeK0sNiFCKDMhR3Hw+FY/G+Erefmq8P8mIZZWLbk75SdmPlIFWyi2nAcOQoILldcxuNmJM9RII3lvLqbxNV+H2MFdzKi98sHFxZMMkw8ZgVVlO+ZVgyIpw3g1qwSbdx5yFQSo0zBJOi6/NrA2XUCBoIH9G7Bti2HYAW1tmEGpUds9Pbb2iN8qztFTKNK5gMM6qjAdRJUFmDlmBZtzmkiSQfDyqz6qlqyyIIUKYEkwMugE7ADQDYAACsvhfBrVm5zQ7EwwjIoHWwYnpUa5s5/+Rq1sRfUowEyQRsfD4VZLotUryvawFKUqhSlKBSlKBSlV8TcYFAsDMSJIJ0Ck7AjwoLFUsD1Pcu+LZF+rbkfrNz7IrnH3bqW2YMhbZRkOrscqjt97ECsrhnGlCm2GyiyIYug0CsyFmi6faQgn7dtao+kpWHiePoiO3ORiilii2zn0TNEFxrlE6xprtXB9I0Cybi5pI5eTrlTBgC5BgdWh2IPeKg36VTw15rih0uIynYhGg6fXqS07ZyrFT0giAR3kd5NBYpSlApSlB4ygiCJB3B8KzsrWOyC9n3RJe39XvdPo7jukQBpUoOLN1WUMpDKRIIMgjxBFd1RvYRkY3LMAky1s6I58fov9Ib94OhFRbxKtcYsgzEZSHLTPZhH1OsaeH21cg2aVicPxS37S37F4OjEQYue+AQQ1zQ+RFT8R4gbGXmOoDT1cs5RAnU5/wCm5gwKUalZbfIXJ/wbrdXgl5jo31XOh+lB9okRPxlRA5qTMEcthl0U9UuI0dTG+uk1LaxK4gPbW7auDKM65CelwYkZ9iAfuNINSlZtjDNkUm53DfmeH/uV5iEZMstMkjQuIhGadXPu/wBauQadKUrIUpSgUpSgUpSgUpSgUpSgVmY17hdMmTRyAGkf4R1kT+VadY3E70HKCcxdh0soZZsmG62A0+NWDu9axDlSeT0NmjM2pykCenumfiBVd8CWnNZw7Ld0bKzDNu2py+Mmq+uXKM4GZWJ5lvMciKoBb1jMezMk+EzrVrBX8gRFtu0OzaNa9rO0D5U7Zu/wq9+j1uEA5pw1nqkN8q8HMmQyOXrKdPwiuW4IpIY4azIkg815ltzPL1J7z399aPrj/wAC799r/kp64/8AAu/fa/5KyOMPbuouVbdoDU/ONuSST81uSSftrrDlzdbOqjoEZWLe0d5URXvrj/wLv32v+SorcXLpz2iIQRnyHdjtlZqDRqiMRcuAG0FVTs9wTI7iqKRIPiSO7QzVJb1stbtGyhzr1MqgBSUJiIkTHj7QrvGYY5Ft3Va5bUqQ9vtyhkZ079hqszroulBaNhhq+IfWBtbUSToB0TvpvUeLu27TIHvOrXDlTvliQI7JA1Yb+NYlr0ewcjquCBADjLEEH2kGunf+dSX/AEfwTuTzYJKkqlxRqoHcBI27ooL+PxYssA2KZSYgPbDL1BokooMQjHtCMu9XVxTKQLq7nLnTVJO0gmVJOneNtdawbvA8INA106qYtqW1VGUaqhjR27xGkRAjTwOCbIEyLatzJWBmbqkjKCQikwIljl007g2Kxbgc51FuQLmYNmYMDoQRCEfuDB8K6xLKvNAt25UrlGTdSFzfHc6jbSusZw7mBlRzaAY9nQGbIGoBHeZ+yrorcNwhsW1sWbKKubNGdtTzAzE/J+J+AEADYVaxds3CBct2WPZg3m9rXKRy9Zygx9EeFVE4C4/9U+zAmWnqeQe37MQP20ovo+eknENmWOrWWUFjlYlySJbQyCNYOppo7bhCiScPYGsk81xqYEn5PyX7hUuBwXKYm1ZsqzAAxdaSqzG9vYSfvNe38MCLVo3QzLlkPJzxaYHN4mCX+Kj41EuDW5y8lxDygEJAgwt1DO++a0yx5nXSDBMbT3LSo9qy6EKYa40HLBBI5fcQD9ldYx7hKZ1QCW7LljPKfuKCur+MwyKWZrYUZgSQI6O193f4V6/KZrJQIQWzAqBqrWnKsI3BjQ+Va5ujRpSlZClKUClKUClKUClKUClKUCqXEgxyBDDS2UnYNymg7Hv8jV2qXEULFFDZSSwDDcE2mgj4UGW2Gx8mL1rYwNN46SfktdZPdV1rd02WQ3A1whhOZZncKIRY0kTuJG+9ZN7gjJczNiypuFFGrhiFBHLDG5JEtI7x5yZnbgLHNlxBW5EFgCTmyp1ElpzaN36hwDMCgsf2c4RVyqQty5cgOQStzmwg00IDqN4310rWsAqih2lgoDNtJA1P31gHgl5ZZsY4AU976GD1GXO3htr5CrnELQuKs3U3bUkwStsqxiTsQSR4T8aDYmqw+dP1B+o1mW+DXA9s82UQIuXq9gr1ATAYhSpgDS4de46Y+dP1B+o0FmlKUClKUClKUCsbieEt3GK3Ucw4ZStssOyveFI3FbNKD5kcFwvuXto+beSCwJk5dScoknU1LgeG4e0wdbd3MCSCbTEgsoUkdGmgj76+hpQYwRM5cc0a5hFl9H5XLJ7MRkjSNx517hltozMBdMmYNl9JutcPs97MfgIjxrYrKw9q6CgOaFu3GYl5BtubuRd5MTb07tI2oM7E4GzctwnMysHmbDsrLezFpACn222I38qs8MwSWzZS2LkW1VJdGXoS24kkgAklhWnwv5m19Rf0irVApSlApSlApSlApSlApSlApSlAqhxfDl1Cgb5gTExmtMskSJEnar9Vmx9sEgusjQ6947qDE/u7a10vQSpI6Y6STG2i6nTuGggaVwnozZE6XtTJ0QSQIGy93d4VuNxO0BJuKB4k1H/bWH/j2/xirgpWrdu0iYYZ5IYoWUHsvn1iBAJGmkgV3icIGXIS41ciQu9zOG79R8pp8BvXF/H4d79pucvSGIhxGbpAn7C39a8x4D3M64oIMuWIJI11IIcROncez90GouJGgCt4d247t99K8tSbhbKQMoGvjmNYIw7HU46DLGOoiGERo420I8CTuIjT4ZeS2mVr4uGZLGQTO+5PfQatKrJj7ZIAdZOg176s0ClcXLgXViB8TH51x62nvr+IfvVyialR27yt2WB+BB/KpKgUpSgUpSgUpSgq8L+ZtfUX9Iq1VXhfzNr6i/pFWqBSlKBSlKBSlKBSlKBSlKCpYLsCcwHUwjL3K5Hj5VJy39//AEiqeGu3BIUW9XuRmchjFxp0ymp3u3QCStoAakm4wAA7z0UEd7Elbgts8Eo1ycoyhUKhpM/SFU8FxS1LIuIXS4V1AEu8PC669uI3kEd1S3LBvQ+W03SVDJecdJIzCUXxUfdVazwBEYOuHshg2eeY/aAIzarvBP3nxNBq4m2+U9f+kVS4jxdLN2xZuXCHvsVSEkSFJ6j3TEDxPwMT4i9cyExajXa4x23A6N9D91VMRhg9wXXsIzqAAx5umV8y6cuJDag+Z8auWwaWclFJ3lf1CvMMXdQ2cCdYy/8AdQ4fEBlRNc/SxGVoAzbyQNND91c4F7vLUBbcRpLsDHwyUswXOW/v/wCkU5b+/wD6RUFzEXF7QsjQnW4RoNzqmwrvPe923/mN/sqDJtcbtXYU3SvV7SqJZGQwCCQdWAIGxkGDWlhcULhIt31aAD0gHQ7HQ7Vn2uGop5gtWO4ZuaxEgqRusZvk0136F8KtYDAGyItWbSCAIFx4hdgOjSJNBZvW3lOv2vdHuNXKYgFzbF4ZwJjL3aajx3G3iK5vveBU5E0Pczn2SO5POqeUJcW6LFpbnUoYC4D8oQzDS13lFJ+qK1lo0bZPNykzCTtG7f8AVW6xMTfuxdZVhxa6coZpbMYEMomT5VewuMZ7lxDbKqphXOaG0E7qAIJI3M5alF2lU24ipMW1a4QYOQDKDOsuxCyO8TPlXr3bvs20/muEfpQ1BbpVLmX/AOHa/wA5v+KumxLqJayx+oytA8dYP3TQW6VBhcYlycp1G6kFWE7SrAEfdU9BV4X8za+ov6RVqqvC/mbX1F/SKtUClKUClKUClKUClKUClKUHzuJwC3HT5U22LXAoUHMQt8uRIIgECPvrxOEGywuPinK5wcpDkEkmFjOdNY2rzGYWwzK165kYtdUaoBl5jkliyk5e7wMgEa1HYwGEDqqXyWbQFXQ/4ouCTl1MpAmTANBYXgj5rLJdIVckwzLmVbbAsFGkklNDI6J33tXMELdjltd7iM7liSe2ZliY6TI8JiBWXxbhVhFe7eZsmV2ItjqhSztO8qFgZdjHeYjTxZQsqZmUsJnKIyuvLAn3py6mdSBsaB6uBNrOhbM9wKV/jG6YOu2p+OQ+Omnh7eVVWScoAk7mBEmsjFm2LoLXGZiFbKMvZt3DkiIMl3C98xGk1Z4Vx2xiCwsvmys6HQ9q2QGH+pT5hgRQOHfOsdfm7Y8pzXCf6Ef0qjh8ErkDnEMyq2QFtFUp9KIJU93tnzq9wcybp+mAPgLKHT7SayzgsM3VcvhHZFDLntr0oMwJkTtrqdNxEA1aOr/BkRcl2+0uQEdixYP2QQWYgFmYAjQHMRGsVoWuFnlPaN1mLBlzHUrmthdNd/aPmx2qj/Z2FHUL4XIxYEPbhSpAjURCTEHbNrJiuuGcIw1t5t3czCRBdGjMAmoA8gv3DwqCcYYTy86Zzc5oSPaEErPhtrE67Vd4UyctURw+RVWR5CJju2P3VntkVrt4O45YNwwoMwnLaJ30s6AR9oIqfA4ZFLtnnu6ssjI7Prp43CZ00K/EhZPFLMxzFmSPtBAidpkj8Q8RXnE26FYa/KWiCD3G6on4QTWVgODWmJNq43yblkICRnuW0bMIXKy5csae03fBGhjrAt4RlGotW9J/8ayJP8oqz0TXEc3GyMF6V3XN7T/SFR4vDXWRlzI0jVchXMO9ZzGJ2mDvVpPnG+qv6nqaoMDiuJuOqJh7q4e4fZugKYkaKGVg0ajpkajU1xewOOMg37RBLaZQBBjKI5ZmNRvrW/dthgVYAg7giR9xqp/ZVv2QyDwS5cQfYEYCgyrXD8eq5fWUMKACVBOYWSCWJTUG5B8d99qo4ngl8XfWL1630kEvIUgLckQCgUHKAup33JGlfR/2UnvXv8+9/vqSzw62pDBAWGzMS7/ick/1oM7Dcy4LBDS6DM94pCmVIKgAgNJIOhIGXeYrQ5V3+In+Wf8AfVulBHhrWRFQa5QFn4CKkpSgUpSgUpSgUpSgUqLE9n7QNDG7AbiqfEbi2VViLjZnS30uZBuOFBOZxpJExr5VcGjSqD3bIDE3YykK03WEMTAB6tCSYFQDH2M+Xmfzc05c0gZZzdrUaedOCK9gLbn5Ww7EMxBExHMZlOjCYzGJ2zHxNR4Phdm2EizeJTL1EkElAApYBgDAAG0QANtKtev4edLoOqiRe0liQB2/ok/lNGx+GCC5z1yE5c3OOWcmeJzR2Or4a04GOtpdXK9q6VIZSPFHWGUnNMEeHgK8eypKsbd6Vjz0VsyjVu5gDO+m8SKlOKsajnDSZ+WOmUSZ6u6D91SYd7TkhLmYgAkLdYwGEgmG7xTgr4i2r6m1emIB3iHDAgFiJDAGSO7wqjwLg1nCTybN4TqQYILZVUtv2iEE/b4mtzDrBYSYkbkn2R4mpialGdwH5osRBNy5I+rcKifOFFQWeC2bqK1xCSRr1uB2QNg0bACrvB55FsncqGPxYSf6mubWHvKAouW4G02mJjz+V3q30Vbvo3YKkKGWTM53OuYMe0TuVFW8Lw21ZDFFKzEwWM5SSIAPmdB8NtK65d/+Ja/ym/5a5azeIg3LRB3BstH/ANtQZz8rNcRg+TLdzNmMZLZGdIXWAbrR36fCrODe04uKA0EnNObqVlyy2xAAQprr0eclc4WzEljYJbebLHeJGt3Y5VkbGBNd2OHuk5WsiTOllomI0HN008PE+JoOOD37WZlsqQrKrhpfqAGTQONICDbfQncTo4i3mVlOzAj7xFUrGBdOwbCz7tgjbba7UvLv/wAS1/lN/wAtBxwq4WVWO5tWyfiQ1XXcASdqzuBWmVWzspIZkAVcsKlxsu7H2SPsir2J7P2j9Qq/R56yvn+Fv2p6yvn+Fv2qh6SY42bSuHCfK2UJaIyvfVX7X0Cxnuiarp6SIwulMrC21tQweFbmXcgJJXSGBOkgiCCZpwa/rK+f4W/anrK+f4W/avml9LDIZkCKcwyM4zdLLrKzlIBYFWAgqRO1dj0rmCEGqo+XOCQGL9BESLxyZcnvaTpTg+i9ZXz/AAt+1PWV8/wt+1YK+lOaybyohh1Ug3YAD2RcBzBTrqFj4691R3PS8AMTYfSemevQXOkrGj/JyRsFdWJ1inB9F6yvn+Fv2ru3dDbd3kR+dZXBONm+7obRTIF1Lo0kqDplPZ10bZoPhWna7TfZ+VOCWlKVApSlApSlBFidv5l/WKq8Ss27pWw9zK8i6qqwDnlOpzAd6hyk92oB3q1idv5l/WKwOLejb3br3Fvhc6svUhYqGW12CHEQbWYaaF2NUX8PwO2oaHuHMysWZyzZrd0uNTsM06bRoIAAqFfRewBChlUeyrZR9oHajTedh4VU/uw4DAXwJJIi2dCXzARngqD1QRqxJOhy0xXArl3EvcNwouZCuVjPSkRAIgz1eEgaHeoLw9HLOg6yAgtAFj80sxb81gwZ1MCq1zg9lVSwt4rmcGCczMEs8oqpBGU5Auuu3iapt6M3Q6DmhkGUknMAMuWQFzT1ZerWCbrE7AHq96LXJdvWQuaYZbZUqGABUEXNiRmjxJO+tUaFz0VwzDKUOXaJ0C9cKPBQbjmPpRsABNwvh2Hs3HW1lFxgGdRGaD0hiBsCV+GhiNaqH0ebPnF7KAVOUIcvSU6YLEZRkOUR08xtzrUeJ9GXe9zfWCBmzFcrZiJMKWDiQubTTTKvhNQb1rtP8R+kVDxdvkXA3YZF+s/Sv9SKzMZiMUmLGRUbClJuQjNdV1K9mGAIKttBPSYBq7zuc6BQ2RDnYsrKCw7KgMATB6ie4qPGtWZ0aKrAgd1e0pWQpSlApSlApSlBSwvTeur72W4PtXIQPhkB/mqxiez9o/UKhxuHYlbluM6TAbssrRmQkAkTAMgaFRuJBzMZxPEC9atDCsbbfOPnQcuGENM9QOoy6NpPjGv8zaJ8b6QW7d022nKqM1xwGOQryzlIC6nLcDaHQR40HpHYiSzL1FNVbtB8sTESYzR4a7VHxm1gw84hbWYqW6yB0LlDMZIBAGWfJRvFd2cLg36V5TFg2isCWXMc2gOonMD9o8RWR3i/SDD2rnKuPlaQuqtEsJAmI218q4/vLh9OtiSQABbcnqAK6Ze8EEeVVbnqwvm6+Y53yB2I5Qu20IKg6GcqupO2jLMkg+HCYLMr50QKDCi4qowBgMYMkAqoGsdC6dIgPcZx+yXh0BW22ZmuK45bKAQQMh6oae7cazpV/wDt6zmCFiGJCwyMOo5enUbjOk/WFUjYwBzn5E6nOMwgkMFMgmD1Qv3Dwr2zdwzNbbkkcy1z87AALbXJrcLNIJ6N5nIJ7OgSYn0ls27xtOYHZD663ATmQDLrAEyCdiNxWta7TfZ+VZQt4N3Fw8rmEj21zB20y6HtGCsd/UNZNatrtN9n5VZ4JaUpUClKUClKUEWJ2+1f1isD0owmJJNywWgWzordQcJdAKLlPUWa3qCNFI20P0TqCIIkVH6qnuiqMrhmGxSuTduKy9UCfZJHLQ9OrLrL987VmPwjFqWNoouYu3bGYF1JClzaLMBc1nfLcI9kT9R6qnuinqqe6KcHyb8Pxt3nKWhSTbIutKNbYtqAE924ATprZAGhJqxxXhGKu4ZLWZHuS1xmciA622NtY5ZBXm5STGgBjur6T1VPdFPVU90U4j5U4LGqwso5VYbLkjlookWhmZfZUCQZk5dDLMLdvA40OnyihBlzKrCBFxJyjl6KUDqFnSRuSY3/AFVPdFPVU90U4pa7T/EfpFTVxbtBdgB8K7qUKUpQKUpQKUpQKUpQKixPZ+7YT7Q8KlpQYvGsAl8dq4rBWVSEYr1QepY1AKgwCPjXOC4VZtsLnyhcHMTleDcKsueI0OV2UDaD3wDW5SrwYx4bZ01uwr8xRlaFY3M5A6di3jJgkAgGKp/3bw2pHNBaczBepibXLJLcudRr8dRFfS0pwfNt6N4aWMXQzEnOAwYFkKGGyTBU7bAiRBk1PiuE23LEvfAZFtsqqQpRJhY5eglmmN5g6ACt2lODAscDw63FukXHdZguhMSVJjo0OZQ0iDJPjWxh2ksYMabgju8xU9KaFKUqBSlKBSlKBSlKBSlKBSlKBSlKBSlKBSlKBSlKBSlKBSlKBSlKBSlKBSlKBSlKBSlKBSlKBSlKBSl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31752" name="Picture 8" descr="http://etherpad.proyectolatin.org/up/33a7ccc6a2d37dd3c9c65e569649a172.JPG"/>
          <p:cNvPicPr>
            <a:picLocks noChangeAspect="1" noChangeArrowheads="1"/>
          </p:cNvPicPr>
          <p:nvPr/>
        </p:nvPicPr>
        <p:blipFill>
          <a:blip r:embed="rId2"/>
          <a:srcRect/>
          <a:stretch>
            <a:fillRect/>
          </a:stretch>
        </p:blipFill>
        <p:spPr bwMode="auto">
          <a:xfrm>
            <a:off x="3286116" y="2643182"/>
            <a:ext cx="4572031" cy="342902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r>
              <a:rPr lang="es-MX" dirty="0" smtClean="0"/>
              <a:t>TIPOS </a:t>
            </a:r>
            <a:r>
              <a:rPr lang="es-MX" dirty="0" smtClean="0"/>
              <a:t>DE BASES DE DATOS </a:t>
            </a:r>
            <a:r>
              <a:rPr lang="es-MX" dirty="0" smtClean="0"/>
              <a:t>TEMPORALES.</a:t>
            </a:r>
            <a:endParaRPr lang="es-MX" dirty="0"/>
          </a:p>
        </p:txBody>
      </p:sp>
      <p:sp>
        <p:nvSpPr>
          <p:cNvPr id="3" name="2 Marcador de contenido"/>
          <p:cNvSpPr>
            <a:spLocks noGrp="1"/>
          </p:cNvSpPr>
          <p:nvPr>
            <p:ph sz="quarter" idx="1"/>
          </p:nvPr>
        </p:nvSpPr>
        <p:spPr/>
        <p:txBody>
          <a:bodyPr/>
          <a:lstStyle/>
          <a:p>
            <a:pPr>
              <a:buNone/>
            </a:pPr>
            <a:r>
              <a:rPr lang="es-MX" b="1" dirty="0" smtClean="0"/>
              <a:t>1</a:t>
            </a:r>
            <a:r>
              <a:rPr lang="es-MX" b="1" dirty="0" smtClean="0"/>
              <a:t>. Bases de datos temporales de tiempo transaccional:</a:t>
            </a:r>
            <a:r>
              <a:rPr lang="es-MX" dirty="0" smtClean="0"/>
              <a:t> Registran el tiempo de acuerdo al momento en el que se almacena un hecho</a:t>
            </a:r>
          </a:p>
          <a:p>
            <a:pPr>
              <a:buNone/>
            </a:pPr>
            <a:endParaRPr lang="es-MX" dirty="0"/>
          </a:p>
        </p:txBody>
      </p:sp>
      <p:pic>
        <p:nvPicPr>
          <p:cNvPr id="30722" name="Picture 2" descr="https://sslmaa23.files.wordpress.com/2010/10/msdb.png"/>
          <p:cNvPicPr>
            <a:picLocks noChangeAspect="1" noChangeArrowheads="1"/>
          </p:cNvPicPr>
          <p:nvPr/>
        </p:nvPicPr>
        <p:blipFill>
          <a:blip r:embed="rId2"/>
          <a:srcRect/>
          <a:stretch>
            <a:fillRect/>
          </a:stretch>
        </p:blipFill>
        <p:spPr bwMode="auto">
          <a:xfrm>
            <a:off x="4643438" y="3707232"/>
            <a:ext cx="2859291" cy="240782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TIPOS DE BASES DE DATOS TEMPORALES.</a:t>
            </a:r>
            <a:endParaRPr lang="es-MX" dirty="0"/>
          </a:p>
        </p:txBody>
      </p:sp>
      <p:sp>
        <p:nvSpPr>
          <p:cNvPr id="3" name="2 Marcador de contenido"/>
          <p:cNvSpPr>
            <a:spLocks noGrp="1"/>
          </p:cNvSpPr>
          <p:nvPr>
            <p:ph sz="quarter" idx="1"/>
          </p:nvPr>
        </p:nvSpPr>
        <p:spPr/>
        <p:txBody>
          <a:bodyPr/>
          <a:lstStyle/>
          <a:p>
            <a:r>
              <a:rPr lang="es-MX" b="1" dirty="0" smtClean="0"/>
              <a:t>2. Bases de datos temporales de tiempo valido:</a:t>
            </a:r>
            <a:r>
              <a:rPr lang="es-MX" dirty="0" smtClean="0"/>
              <a:t> Registran el tiempo en el cual un hecho ocurrió en la realidad, este sistema permite realizar correcciones sobre los datos registrados, en dicho caso solo se almacena la última versión de cada estado.</a:t>
            </a:r>
          </a:p>
          <a:p>
            <a:pPr>
              <a:buNone/>
            </a:pPr>
            <a:endParaRPr lang="es-MX" dirty="0"/>
          </a:p>
        </p:txBody>
      </p:sp>
      <p:pic>
        <p:nvPicPr>
          <p:cNvPr id="4" name="Picture 2" descr="https://sslmaa23.files.wordpress.com/2010/10/tempdb.png"/>
          <p:cNvPicPr>
            <a:picLocks noChangeAspect="1" noChangeArrowheads="1"/>
          </p:cNvPicPr>
          <p:nvPr/>
        </p:nvPicPr>
        <p:blipFill>
          <a:blip r:embed="rId2"/>
          <a:srcRect/>
          <a:stretch>
            <a:fillRect/>
          </a:stretch>
        </p:blipFill>
        <p:spPr bwMode="auto">
          <a:xfrm>
            <a:off x="4786314" y="3786190"/>
            <a:ext cx="2857505" cy="241300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TIPOS DE BASES DE DATOS TEMPORALES.</a:t>
            </a:r>
            <a:endParaRPr lang="es-MX" dirty="0"/>
          </a:p>
        </p:txBody>
      </p:sp>
      <p:sp>
        <p:nvSpPr>
          <p:cNvPr id="3" name="2 Marcador de contenido"/>
          <p:cNvSpPr>
            <a:spLocks noGrp="1"/>
          </p:cNvSpPr>
          <p:nvPr>
            <p:ph sz="quarter" idx="1"/>
          </p:nvPr>
        </p:nvSpPr>
        <p:spPr/>
        <p:txBody>
          <a:bodyPr/>
          <a:lstStyle/>
          <a:p>
            <a:r>
              <a:rPr lang="es-MX" b="1" dirty="0" smtClean="0"/>
              <a:t>3. Bases de datos Bitemporales:</a:t>
            </a:r>
            <a:r>
              <a:rPr lang="es-MX" dirty="0" smtClean="0"/>
              <a:t> Cada estado se puede modificar para actualizar el conocimiento de la realidad pasada, presente o futura, pero estas modificaciones se actualizan generando nuevas versiones de los mismos estados.</a:t>
            </a:r>
          </a:p>
          <a:p>
            <a:pPr>
              <a:buNone/>
            </a:pPr>
            <a:endParaRPr lang="es-MX" dirty="0"/>
          </a:p>
        </p:txBody>
      </p:sp>
      <p:pic>
        <p:nvPicPr>
          <p:cNvPr id="4" name="Picture 2" descr="https://sslmaa23.files.wordpress.com/2010/10/tempdb.png"/>
          <p:cNvPicPr>
            <a:picLocks noChangeAspect="1" noChangeArrowheads="1"/>
          </p:cNvPicPr>
          <p:nvPr/>
        </p:nvPicPr>
        <p:blipFill>
          <a:blip r:embed="rId2"/>
          <a:srcRect/>
          <a:stretch>
            <a:fillRect/>
          </a:stretch>
        </p:blipFill>
        <p:spPr bwMode="auto">
          <a:xfrm>
            <a:off x="4857752" y="3857628"/>
            <a:ext cx="2857505" cy="241300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Bases De Datos Temporales.</a:t>
            </a:r>
            <a:endParaRPr lang="es-MX" dirty="0"/>
          </a:p>
        </p:txBody>
      </p:sp>
      <p:sp>
        <p:nvSpPr>
          <p:cNvPr id="3" name="2 Marcador de contenido"/>
          <p:cNvSpPr>
            <a:spLocks noGrp="1"/>
          </p:cNvSpPr>
          <p:nvPr>
            <p:ph sz="quarter" idx="1"/>
          </p:nvPr>
        </p:nvSpPr>
        <p:spPr/>
        <p:txBody>
          <a:bodyPr/>
          <a:lstStyle/>
          <a:p>
            <a:r>
              <a:rPr lang="es-MX" dirty="0" smtClean="0"/>
              <a:t>En las bases de datos temporales cada hecho registrado tiene asociada una marca de tiempo:</a:t>
            </a:r>
          </a:p>
          <a:p>
            <a:r>
              <a:rPr lang="es-MX" b="1" dirty="0" smtClean="0"/>
              <a:t>Tiempo valido:</a:t>
            </a:r>
            <a:r>
              <a:rPr lang="es-MX" dirty="0" smtClean="0"/>
              <a:t> </a:t>
            </a:r>
            <a:endParaRPr lang="es-MX" dirty="0" smtClean="0"/>
          </a:p>
          <a:p>
            <a:r>
              <a:rPr lang="es-MX" b="1" dirty="0" smtClean="0"/>
              <a:t>Tiempo de transacción:</a:t>
            </a:r>
            <a:r>
              <a:rPr lang="es-MX" dirty="0" smtClean="0"/>
              <a:t> </a:t>
            </a:r>
            <a:endParaRPr lang="es-MX" dirty="0"/>
          </a:p>
        </p:txBody>
      </p:sp>
      <p:pic>
        <p:nvPicPr>
          <p:cNvPr id="4" name="Picture 2" descr="https://sslmaa23.files.wordpress.com/2010/10/msdb.png"/>
          <p:cNvPicPr>
            <a:picLocks noChangeAspect="1" noChangeArrowheads="1"/>
          </p:cNvPicPr>
          <p:nvPr/>
        </p:nvPicPr>
        <p:blipFill>
          <a:blip r:embed="rId2"/>
          <a:srcRect/>
          <a:stretch>
            <a:fillRect/>
          </a:stretch>
        </p:blipFill>
        <p:spPr bwMode="auto">
          <a:xfrm>
            <a:off x="5786446" y="4286256"/>
            <a:ext cx="2357454" cy="198522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Bases De Datos Temporales.</a:t>
            </a:r>
            <a:endParaRPr lang="es-MX" dirty="0"/>
          </a:p>
        </p:txBody>
      </p:sp>
      <p:sp>
        <p:nvSpPr>
          <p:cNvPr id="3" name="2 Marcador de contenido"/>
          <p:cNvSpPr>
            <a:spLocks noGrp="1"/>
          </p:cNvSpPr>
          <p:nvPr>
            <p:ph sz="quarter" idx="1"/>
          </p:nvPr>
        </p:nvSpPr>
        <p:spPr/>
        <p:txBody>
          <a:bodyPr/>
          <a:lstStyle/>
          <a:p>
            <a:r>
              <a:rPr lang="es-MX" b="1" dirty="0" smtClean="0"/>
              <a:t>Tiempo valido:</a:t>
            </a:r>
            <a:r>
              <a:rPr lang="es-MX" dirty="0" smtClean="0"/>
              <a:t> Conjunto de intervalos de tiempo durante los que el hecho es verdadero.</a:t>
            </a:r>
          </a:p>
          <a:p>
            <a:pPr>
              <a:buNone/>
            </a:pPr>
            <a:endParaRPr lang="es-MX" dirty="0"/>
          </a:p>
        </p:txBody>
      </p:sp>
      <p:pic>
        <p:nvPicPr>
          <p:cNvPr id="26626" name="Picture 2" descr="https://encrypted-tbn2.gstatic.com/images?q=tbn:ANd9GcQZtWH170jQG8hfY2JHgu1p9ze8-uVtoVUANUu1DbyYns937NSWBg"/>
          <p:cNvPicPr>
            <a:picLocks noChangeAspect="1" noChangeArrowheads="1"/>
          </p:cNvPicPr>
          <p:nvPr/>
        </p:nvPicPr>
        <p:blipFill>
          <a:blip r:embed="rId2"/>
          <a:srcRect/>
          <a:stretch>
            <a:fillRect/>
          </a:stretch>
        </p:blipFill>
        <p:spPr bwMode="auto">
          <a:xfrm>
            <a:off x="3286116" y="3065724"/>
            <a:ext cx="4643452" cy="321602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Bases De Datos Temporales.</a:t>
            </a:r>
            <a:endParaRPr lang="es-MX" dirty="0"/>
          </a:p>
        </p:txBody>
      </p:sp>
      <p:sp>
        <p:nvSpPr>
          <p:cNvPr id="3" name="2 Marcador de contenido"/>
          <p:cNvSpPr>
            <a:spLocks noGrp="1"/>
          </p:cNvSpPr>
          <p:nvPr>
            <p:ph sz="quarter" idx="1"/>
          </p:nvPr>
        </p:nvSpPr>
        <p:spPr/>
        <p:txBody>
          <a:bodyPr/>
          <a:lstStyle/>
          <a:p>
            <a:r>
              <a:rPr lang="es-MX" b="1" dirty="0" smtClean="0"/>
              <a:t>Tiempo de transacción:</a:t>
            </a:r>
            <a:r>
              <a:rPr lang="es-MX" dirty="0" smtClean="0"/>
              <a:t> Intervalo de tiempo durante el cual ese hecho es cierto en el sistema de base de datos.</a:t>
            </a:r>
          </a:p>
          <a:p>
            <a:pPr>
              <a:buNone/>
            </a:pPr>
            <a:endParaRPr lang="es-MX" dirty="0"/>
          </a:p>
        </p:txBody>
      </p:sp>
      <p:pic>
        <p:nvPicPr>
          <p:cNvPr id="25602" name="Picture 2" descr="https://sslmaa23.files.wordpress.com/2010/10/tempdb.png"/>
          <p:cNvPicPr>
            <a:picLocks noChangeAspect="1" noChangeArrowheads="1"/>
          </p:cNvPicPr>
          <p:nvPr/>
        </p:nvPicPr>
        <p:blipFill>
          <a:blip r:embed="rId2"/>
          <a:srcRect/>
          <a:stretch>
            <a:fillRect/>
          </a:stretch>
        </p:blipFill>
        <p:spPr bwMode="auto">
          <a:xfrm>
            <a:off x="5143504" y="3611564"/>
            <a:ext cx="2857505" cy="2413006"/>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B6B6B6"/>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42</TotalTime>
  <Words>443</Words>
  <PresentationFormat>Presentación en pantalla (4:3)</PresentationFormat>
  <Paragraphs>53</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Equidad</vt:lpstr>
      <vt:lpstr>Bases De Datos Temporales.</vt:lpstr>
      <vt:lpstr>Bases De Datos Temporales.</vt:lpstr>
      <vt:lpstr>Bases De Datos Temporales.</vt:lpstr>
      <vt:lpstr> TIPOS DE BASES DE DATOS TEMPORALES.</vt:lpstr>
      <vt:lpstr>TIPOS DE BASES DE DATOS TEMPORALES.</vt:lpstr>
      <vt:lpstr>TIPOS DE BASES DE DATOS TEMPORALES.</vt:lpstr>
      <vt:lpstr>Bases De Datos Temporales.</vt:lpstr>
      <vt:lpstr>Bases De Datos Temporales.</vt:lpstr>
      <vt:lpstr>Bases De Datos Temporales.</vt:lpstr>
      <vt:lpstr>Bases De Datos Temporales.</vt:lpstr>
      <vt:lpstr>Bases De Datos Temporales.</vt:lpstr>
      <vt:lpstr>Tipos de Datos en una Base de Datos Temporal.</vt:lpstr>
      <vt:lpstr>Tipos de Datos en una Base de Datos Temporal.</vt:lpstr>
      <vt:lpstr>Tipos de Datos en una Base de Datos Temporal.</vt:lpstr>
      <vt:lpstr>Tipos de Datos en una Base de Datos Temporal.</vt:lpstr>
      <vt:lpstr>COMPARACIONES.</vt:lpstr>
      <vt:lpstr>COMPARACIONES.</vt:lpstr>
      <vt:lpstr>COMPARACIONES.</vt:lpstr>
      <vt:lpstr>Bibliografía.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Temporales.</dc:title>
  <dc:creator>Pahuaman</dc:creator>
  <cp:lastModifiedBy>usuario</cp:lastModifiedBy>
  <cp:revision>6</cp:revision>
  <dcterms:created xsi:type="dcterms:W3CDTF">2016-03-22T21:06:25Z</dcterms:created>
  <dcterms:modified xsi:type="dcterms:W3CDTF">2016-03-22T22:00:17Z</dcterms:modified>
</cp:coreProperties>
</file>