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123"/>
    <a:srgbClr val="333F50"/>
    <a:srgbClr val="49B858"/>
    <a:srgbClr val="81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6051-699A-EDEA-2F9F-47169D3F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6156-267A-DF12-13AC-532D37867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A8CD-B487-196E-BC2C-0769DBE2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ACA6-E197-474D-0D5F-9DC0D762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78CA-ACCF-FE46-E10E-4340F00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07F-B3F7-1037-1EC7-D8428925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0C1-73C6-B00E-41F6-9E1D26A2F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4CA-3A10-3F93-5CC0-F1936001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0976-4C4F-24C5-5590-E28F25A8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207-6EF7-817E-04BC-DAFBC19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A8EF3-73B9-8B30-28B3-DAD4776B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EF9D-C095-A43A-A8A0-F5388F24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3DF2-8206-594A-DF23-374EFDD8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C4B7-39DB-3936-20FE-5F9E4C4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C297-04DD-FE9A-7505-11CF4CAD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8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73F7-461C-08D4-939C-939156EC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817B-9EC1-3261-6026-4A80A5B7D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5E95-3AFA-1DC6-061C-2761E2D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B344-F466-4639-B4C7-E994D6228E3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166-381C-B835-CEE9-1983972F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7E1B-D148-97CE-31D1-0D9AE050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7D-2B7E-45C8-9C8D-7167BB27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1C6-8B8D-A97D-222F-3FA48861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13FB-888E-5B5C-9688-69318222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E10F-87AB-23CA-03B8-F90A047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8471-5AFD-EE77-9101-B6F9323D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1A43-0198-47C8-1E51-20400084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0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4BCE-5432-88A4-DB7B-87E64D3D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9C6-89ED-EEE6-5A65-7B53A7F4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DDCB-9AFC-94FD-C87F-DABAD04E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D434-3613-78C1-4065-A37E84E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4AE8-F840-EF32-6544-4A325E7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A591-47EF-A74C-3493-76E2A5C8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085F-7DFD-C4F6-C6FA-742F9F010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6FD4-48D5-45B4-6AD5-32722ECD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DA57-65BA-31DE-B4A1-3139CF4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01B2-87C7-C172-4B86-E8810FA9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5905-D458-9726-EE4F-B3E89A7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65CB-5CAF-4F46-F7FE-9367FB9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8A99-5348-A012-426A-974F5737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5B40A-46B1-DAE3-CE99-1ABF180B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2092A-A693-0B0A-E008-7AD29704E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D7477-DBE7-92B9-4E39-D14340E2F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B37BE-7C5F-19EA-5C47-9ECC76A2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71308-4E1B-5538-A2B8-F262B7BE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8F409-399E-F399-713F-1043A8B1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A0-665D-F673-1A75-6091A4F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7C3B6-C1BD-C64E-00B4-F354B6C0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1F2A2-BC50-59F6-C28C-3AC5D697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53733-3878-15B1-E352-81CD6916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DA1E7-1CD0-8C70-1FEE-2167D500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7E5D-E6F9-7914-4895-7CDAFD55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CA6E2-27F8-733A-C362-1DD07F24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02BD-5A86-DFD2-3D91-03CB69AD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7A7-97EB-AE66-3C52-B8BBB8C3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8AF60-3684-B93D-1F25-EF778301F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524E-1C70-F221-3344-84F060A9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C1573-0ACE-F25B-501E-D34DDD5A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9B15-1380-D8D6-A582-1B10350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D180-1E40-1B80-2C02-34B8529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A9D70-7164-C16C-A885-D234672D0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EDED-6D3A-3905-5DEC-4E7EA7C7F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8E29-26AA-1560-B0AF-33922F79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B518-9F79-9A28-6B99-79918AAA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693C-6045-A07D-1333-4FF9F602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9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0F7D-D1A6-9CB2-71EE-122CDA1E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A235-CD47-8A43-1B1A-D2BBD002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F26E-BD97-4011-57CD-E40EC2D44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71D3-FDB7-4D79-9082-7E64FF9119E1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B6A3-2B8E-C327-47B9-263506238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EF8C-0CF7-6D0A-EF73-5FF0DEB6C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3B36-85F2-4FB5-8C58-D10A8B57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BE-1908-8724-004C-5DB77195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IN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IN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0F84D-9911-8F7C-4298-27C9B00B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141" y="2046526"/>
            <a:ext cx="4463374" cy="3634428"/>
          </a:xfrm>
        </p:spPr>
        <p:txBody>
          <a:bodyPr>
            <a:noAutofit/>
          </a:bodyPr>
          <a:lstStyle/>
          <a:p>
            <a:pPr marL="457200" marR="0" lvl="1" indent="0" rtl="0">
              <a:buNone/>
            </a:pPr>
            <a:r>
              <a:rPr lang="en-IN" sz="1800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property’s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graphs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graphs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graphs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</a:t>
            </a:r>
          </a:p>
          <a:p>
            <a:pPr marR="0" lvl="2" rtl="0"/>
            <a:endParaRPr lang="en-IN" sz="1800" b="0" i="1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rtl="0">
              <a:buNone/>
            </a:pPr>
            <a:r>
              <a:rPr lang="en-IN" sz="1800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concept’s</a:t>
            </a:r>
          </a:p>
          <a:p>
            <a:pPr marR="0" lvl="2" rtl="0"/>
            <a:r>
              <a:rPr lang="en-US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Graph measures</a:t>
            </a:r>
          </a:p>
          <a:p>
            <a:pPr marR="0" lvl="2" rtl="0"/>
            <a:r>
              <a:rPr lang="en-US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AC89A-0E6D-F962-83A9-5AEBCFB2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94" y="2046526"/>
            <a:ext cx="4143667" cy="3634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ACC76-42DF-3431-CBB4-2CEE4392C3F1}"/>
              </a:ext>
            </a:extLst>
          </p:cNvPr>
          <p:cNvSpPr txBox="1"/>
          <p:nvPr/>
        </p:nvSpPr>
        <p:spPr>
          <a:xfrm>
            <a:off x="4844374" y="131206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buNone/>
            </a:pPr>
            <a:r>
              <a:rPr lang="en-IN" sz="18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Graph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30FA7-00C9-8ABB-3D23-47548C4437F4}"/>
              </a:ext>
            </a:extLst>
          </p:cNvPr>
          <p:cNvSpPr txBox="1"/>
          <p:nvPr/>
        </p:nvSpPr>
        <p:spPr>
          <a:xfrm>
            <a:off x="7613657" y="2037238"/>
            <a:ext cx="3579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en-IN" sz="1800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&amp; </a:t>
            </a:r>
            <a:r>
              <a:rPr lang="en-IN" i="1" kern="10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="0" i="1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eep-walk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 vs skip-gram</a:t>
            </a:r>
          </a:p>
          <a:p>
            <a:pPr marR="0" lvl="2" rtl="0"/>
            <a:r>
              <a:rPr lang="en-IN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 model</a:t>
            </a:r>
          </a:p>
          <a:p>
            <a:pPr marR="0" lvl="2" rtl="0"/>
            <a:r>
              <a:rPr lang="en-US" sz="18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walk and random walk</a:t>
            </a:r>
          </a:p>
        </p:txBody>
      </p:sp>
    </p:spTree>
    <p:extLst>
      <p:ext uri="{BB962C8B-B14F-4D97-AF65-F5344CB8AC3E}">
        <p14:creationId xmlns:p14="http://schemas.microsoft.com/office/powerpoint/2010/main" val="125059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3B8-92B6-DA4F-E5ED-9A632AED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Closeness Centrality use case: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50C3-1DFB-F365-EF79-10A39BA1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networks:</a:t>
            </a:r>
          </a:p>
          <a:p>
            <a:pPr marR="0" lvl="1" rtl="0"/>
            <a:r>
              <a:rPr lang="en-IN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Facilitate Information Spread</a:t>
            </a:r>
          </a:p>
          <a:p>
            <a:pPr marR="0" lvl="1" rtl="0"/>
            <a:endParaRPr lang="en-I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networks:</a:t>
            </a:r>
          </a:p>
          <a:p>
            <a:pPr marR="0" lvl="1" rtl="0"/>
            <a:r>
              <a:rPr lang="en-IN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transportation hubs logistics</a:t>
            </a:r>
          </a:p>
          <a:p>
            <a:pPr marR="0" lvl="1" rtl="0"/>
            <a:endParaRPr lang="en-I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network:</a:t>
            </a:r>
          </a:p>
          <a:p>
            <a:pPr marR="0" lvl="1" rtl="0"/>
            <a:r>
              <a:rPr lang="en-IN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disseminate information/Messages to other nodes</a:t>
            </a:r>
          </a:p>
          <a:p>
            <a:pPr marR="0" lvl="1" rtl="0"/>
            <a:endParaRPr lang="en-IN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ECFC0-0280-46B8-406D-0F68F0ED02BE}"/>
              </a:ext>
            </a:extLst>
          </p:cNvPr>
          <p:cNvSpPr txBox="1"/>
          <p:nvPr/>
        </p:nvSpPr>
        <p:spPr>
          <a:xfrm>
            <a:off x="1169750" y="878757"/>
            <a:ext cx="98436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en-IN" sz="4400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Spread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FA2FC-94BC-6C34-A275-50E750C95B52}"/>
              </a:ext>
            </a:extLst>
          </p:cNvPr>
          <p:cNvSpPr txBox="1"/>
          <p:nvPr/>
        </p:nvSpPr>
        <p:spPr>
          <a:xfrm>
            <a:off x="626949" y="2228671"/>
            <a:ext cx="1017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rtl="0"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closeness centrality nodes indicate disease transmission.</a:t>
            </a:r>
          </a:p>
          <a:p>
            <a:pPr marL="800100" marR="0" lvl="1" indent="-342900" rtl="0">
              <a:buFont typeface="+mj-lt"/>
              <a:buAutoNum type="arabicPeriod"/>
            </a:pPr>
            <a:endParaRPr lang="en-US" sz="2400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rtl="0"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Individual’s proximity and ease of interaction influence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22486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01B-4183-2321-8674-F0759DD4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2438"/>
            <a:ext cx="9404723" cy="1400530"/>
          </a:xfrm>
        </p:spPr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Betweenness centrality use case: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1002-25A4-DB0B-ABC3-49972A75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08"/>
            <a:ext cx="10515600" cy="4351338"/>
          </a:xfrm>
        </p:spPr>
        <p:txBody>
          <a:bodyPr/>
          <a:lstStyle/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Networks</a:t>
            </a:r>
          </a:p>
          <a:p>
            <a:pPr lvl="1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connectivity and resilience for transportation / power grids</a:t>
            </a:r>
          </a:p>
          <a:p>
            <a:pPr marR="0" lvl="1" rtl="0"/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Networks: </a:t>
            </a:r>
          </a:p>
          <a:p>
            <a:pPr marR="0" lvl="1" rtl="0"/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Connectors, Connect different social groups/communities</a:t>
            </a:r>
          </a:p>
          <a:p>
            <a:pPr marR="0" lvl="1" rtl="0"/>
            <a:endParaRPr lang="en-IN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networks: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collaborations between disconnected groups</a:t>
            </a:r>
          </a:p>
          <a:p>
            <a:pPr marR="0" lvl="1" rtl="0"/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20A7-3F95-BCB9-CCB2-66E0A24C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8726"/>
            <a:ext cx="9404723" cy="1400530"/>
          </a:xfrm>
        </p:spPr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in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CF3C5-CEC9-B20A-0D81-1E2CCABC8891}"/>
              </a:ext>
            </a:extLst>
          </p:cNvPr>
          <p:cNvSpPr txBox="1"/>
          <p:nvPr/>
        </p:nvSpPr>
        <p:spPr>
          <a:xfrm>
            <a:off x="838200" y="1651773"/>
            <a:ext cx="983996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connectedness of a graph.</a:t>
            </a:r>
          </a:p>
          <a:p>
            <a:pPr marL="342900" marR="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between actual and maximum edges.</a:t>
            </a:r>
          </a:p>
          <a:p>
            <a:pPr marL="342900" marR="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 indicates more information flow (more connected).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A98C8-4E5C-964F-785F-B137C2868C71}"/>
              </a:ext>
            </a:extLst>
          </p:cNvPr>
          <p:cNvSpPr txBox="1"/>
          <p:nvPr/>
        </p:nvSpPr>
        <p:spPr>
          <a:xfrm>
            <a:off x="838200" y="3671755"/>
            <a:ext cx="9423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en-IN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 edges, maximum possible - 7(7-1)/2 = 21</a:t>
            </a:r>
          </a:p>
          <a:p>
            <a:pPr marR="0" lvl="0" rtl="0"/>
            <a:endParaRPr lang="en-IN" sz="2000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rtl="0"/>
            <a:r>
              <a:rPr lang="en-IN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density </a:t>
            </a:r>
            <a:r>
              <a:rPr lang="en-I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6/21 </a:t>
            </a:r>
            <a:r>
              <a:rPr lang="en-IN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0.2857</a:t>
            </a:r>
          </a:p>
          <a:p>
            <a:pPr marR="0" lvl="1" rtl="0"/>
            <a:endParaRPr lang="en-IN" sz="20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1" rtl="0"/>
            <a:endParaRPr lang="en-IN" sz="20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graph = 1, sparse graph = 0</a:t>
            </a:r>
          </a:p>
        </p:txBody>
      </p:sp>
    </p:spTree>
    <p:extLst>
      <p:ext uri="{BB962C8B-B14F-4D97-AF65-F5344CB8AC3E}">
        <p14:creationId xmlns:p14="http://schemas.microsoft.com/office/powerpoint/2010/main" val="9606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C19-C8A3-E102-DC16-4069D571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09" y="60059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N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representation 2D array.</a:t>
            </a:r>
            <a:endParaRPr lang="en-IN" dirty="0">
              <a:solidFill>
                <a:srgbClr val="333F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487E-64A6-9E14-7E56-C1D63C4C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709" y="1870354"/>
            <a:ext cx="8121073" cy="3874665"/>
          </a:xfrm>
        </p:spPr>
        <p:txBody>
          <a:bodyPr>
            <a:normAutofit/>
          </a:bodyPr>
          <a:lstStyle/>
          <a:p>
            <a:pPr marR="0" lvl="0" rtl="0"/>
            <a:endParaRPr lang="en-IN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2 nodes are connected at constant time operation.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between shortest path of 2 nodes.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existence of edge.</a:t>
            </a:r>
          </a:p>
          <a:p>
            <a:pPr marR="0" lvl="1" rtl="0"/>
            <a:endParaRPr lang="en-US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buNone/>
            </a:pPr>
            <a:r>
              <a:rPr lang="en-IN" sz="3600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Drawback 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increase means Exponentially matrix increase (space complexity)</a:t>
            </a:r>
          </a:p>
        </p:txBody>
      </p:sp>
    </p:spTree>
    <p:extLst>
      <p:ext uri="{BB962C8B-B14F-4D97-AF65-F5344CB8AC3E}">
        <p14:creationId xmlns:p14="http://schemas.microsoft.com/office/powerpoint/2010/main" val="32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F157-2ADB-34EB-0ADF-CAFD7942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05" y="1653702"/>
            <a:ext cx="10406974" cy="1775298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we have to cover core basics of graph learning </a:t>
            </a:r>
            <a:r>
              <a:rPr lang="en-US" b="0" i="0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such as graph centrality measures.</a:t>
            </a:r>
            <a:r>
              <a:rPr lang="en-US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6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77F2-AF0B-85AE-B21D-D15498B8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37"/>
            <a:ext cx="10515600" cy="1325563"/>
          </a:xfrm>
        </p:spPr>
        <p:txBody>
          <a:bodyPr>
            <a:normAutofit/>
          </a:bodyPr>
          <a:lstStyle/>
          <a:p>
            <a:pPr marR="0" algn="ctr" rtl="0"/>
            <a:r>
              <a:rPr lang="en-US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ollection of </a:t>
            </a:r>
            <a:r>
              <a:rPr lang="en-US" b="1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(vertices)</a:t>
            </a:r>
            <a:r>
              <a:rPr lang="en-US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4BFD-0939-2DC6-AA1B-2A2ECEB3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4537"/>
            <a:ext cx="10515600" cy="4351338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domains:</a:t>
            </a:r>
          </a:p>
          <a:p>
            <a:pPr marR="0" lvl="0" rtl="0"/>
            <a:endParaRPr lang="en-IN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rtl="0"/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- components of system interactions (simulations)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- particles and their properties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Biology 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metabolic pathways as network (interconnected)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science - relations between individual in community</a:t>
            </a:r>
          </a:p>
          <a:p>
            <a:pPr marR="0" lvl="1" rtl="0"/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</a:t>
            </a: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analyse stock market, financial instruments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- transportation network, electrical power grids</a:t>
            </a:r>
          </a:p>
          <a:p>
            <a:pPr marR="0" lvl="1" rtl="0"/>
            <a:endParaRPr lang="en-US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image processing, natural language processing </a:t>
            </a:r>
          </a:p>
          <a:p>
            <a:pPr marR="0" lvl="0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0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tasks</a:t>
            </a:r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63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AC4F68-F33A-93B0-CCD0-3C0E3E42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4" y="1690688"/>
            <a:ext cx="3278100" cy="3785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D9CE4-EFE8-4CA4-F1D6-96A357BD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graph neural network?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ADF2-3742-E0CE-A6F5-6BFB9E12AA8C}"/>
              </a:ext>
            </a:extLst>
          </p:cNvPr>
          <p:cNvSpPr txBox="1"/>
          <p:nvPr/>
        </p:nvSpPr>
        <p:spPr>
          <a:xfrm>
            <a:off x="0" y="1561415"/>
            <a:ext cx="78015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rtl="0">
              <a:buFont typeface="+mj-lt"/>
              <a:buAutoNum type="arabicPeriod"/>
            </a:pPr>
            <a:r>
              <a:rPr lang="en-US" sz="2000" b="1" i="0" u="none" strike="noStrike" kern="100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</a:t>
            </a:r>
            <a:r>
              <a:rPr lang="en-US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categorize(class) e.g. user or item or whatever based on character(params)</a:t>
            </a:r>
          </a:p>
          <a:p>
            <a:pPr marR="0" lvl="2" rtl="0"/>
            <a:r>
              <a:rPr lang="en-US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model trained on label node with attribute predicts class of unlabeled nodes.</a:t>
            </a:r>
          </a:p>
          <a:p>
            <a:pPr marL="914400" marR="0" lvl="1" indent="-457200" rtl="0">
              <a:buFont typeface="+mj-lt"/>
              <a:buAutoNum type="arabicPeriod"/>
            </a:pPr>
            <a:r>
              <a:rPr lang="en-US" sz="2000" b="1" i="0" u="none" strike="noStrike" kern="100" baseline="0" dirty="0">
                <a:solidFill>
                  <a:srgbClr val="49B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r>
              <a:rPr lang="en-US" sz="2000" b="1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missing links between pair of nodes</a:t>
            </a:r>
          </a:p>
          <a:p>
            <a:pPr marR="0" lvl="2" rtl="0"/>
            <a:r>
              <a:rPr lang="en-US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people based on social network connection (friend recommendation)</a:t>
            </a:r>
          </a:p>
          <a:p>
            <a:pPr marL="914400" marR="0" lvl="1" indent="-457200" rtl="0">
              <a:buFont typeface="+mj-lt"/>
              <a:buAutoNum type="arabicPeriod"/>
            </a:pPr>
            <a:r>
              <a:rPr lang="en-US" sz="2000" b="1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</a:t>
            </a:r>
            <a:r>
              <a:rPr lang="en-US" sz="2000" b="1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graph into categories. </a:t>
            </a:r>
          </a:p>
          <a:p>
            <a:pPr marR="0" lvl="2" rtl="0"/>
            <a:r>
              <a:rPr lang="en-US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molecular structures(graph), predict their properties (drug design)</a:t>
            </a:r>
          </a:p>
          <a:p>
            <a:pPr marL="914400" marR="0" lvl="1" indent="-457200" rtl="0">
              <a:buFont typeface="+mj-lt"/>
              <a:buAutoNum type="arabicPeriod"/>
            </a:pPr>
            <a:r>
              <a:rPr lang="en-US" sz="2000" b="1" i="0" u="none" strike="noStrike" kern="100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</a:t>
            </a:r>
            <a:r>
              <a:rPr lang="en-US" sz="2000" b="1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graph based on desired properties,</a:t>
            </a:r>
          </a:p>
          <a:p>
            <a:pPr marR="0" lvl="2" rtl="0"/>
            <a:r>
              <a:rPr lang="en-US" sz="20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generating molecular structures for drug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1FC19-2153-3EE4-E4CB-57009A82D1AB}"/>
              </a:ext>
            </a:extLst>
          </p:cNvPr>
          <p:cNvSpPr txBox="1"/>
          <p:nvPr/>
        </p:nvSpPr>
        <p:spPr>
          <a:xfrm>
            <a:off x="252919" y="5549804"/>
            <a:ext cx="11686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en-US" sz="20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such as recommender systems, traffic forecasting; different routes and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99123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CA06-1C3B-7BC7-0728-03D8491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949"/>
            <a:ext cx="10515600" cy="1325563"/>
          </a:xfrm>
        </p:spPr>
        <p:txBody>
          <a:bodyPr/>
          <a:lstStyle/>
          <a:p>
            <a:r>
              <a:rPr lang="en-IN" sz="4400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techniques: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2DD4-F3AD-EF09-B8F3-4F9344A6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3449"/>
            <a:ext cx="10515600" cy="4351338"/>
          </a:xfrm>
        </p:spPr>
        <p:txBody>
          <a:bodyPr>
            <a:normAutofit/>
          </a:bodyPr>
          <a:lstStyle/>
          <a:p>
            <a:pPr marR="0" lvl="1" rtl="0"/>
            <a:r>
              <a:rPr lang="en-US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signal processing: Social Network Analysis</a:t>
            </a:r>
          </a:p>
          <a:p>
            <a:pPr marR="0" lvl="1" rtl="0"/>
            <a:r>
              <a:rPr lang="en-IN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factorization: Recommender Systems</a:t>
            </a:r>
          </a:p>
          <a:p>
            <a:pPr marR="0" lvl="1" rtl="0"/>
            <a:r>
              <a:rPr lang="en-IN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walk: Web Page Ranking</a:t>
            </a:r>
          </a:p>
          <a:p>
            <a:pPr marR="0" lvl="1" rtl="0"/>
            <a:r>
              <a:rPr lang="en-US" sz="22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(GCNs) for Node Classification</a:t>
            </a:r>
          </a:p>
          <a:p>
            <a:pPr marL="457200" marR="0" lvl="1" indent="0" rtl="0">
              <a:buNone/>
            </a:pPr>
            <a:endParaRPr lang="en-US" sz="22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rtl="0">
              <a:buNone/>
            </a:pPr>
            <a:r>
              <a:rPr lang="en-US" sz="22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important to note </a:t>
            </a:r>
            <a:r>
              <a:rPr lang="en-US" sz="2200" b="1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mutually exclusive</a:t>
            </a:r>
            <a:r>
              <a:rPr lang="en-US" sz="22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overlap</a:t>
            </a:r>
            <a:r>
              <a:rPr lang="en-US" sz="2200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rtl="0">
              <a:buNone/>
            </a:pPr>
            <a:endParaRPr lang="en-US" sz="2200" b="0" i="1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rtl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use hybrid model </a:t>
            </a:r>
          </a:p>
          <a:p>
            <a:pPr marL="457200" marR="0" lvl="1" indent="0" rtl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(matrix factorization + deep learning)</a:t>
            </a:r>
          </a:p>
          <a:p>
            <a:pPr marL="457200" marR="0" lvl="1" indent="0" rtl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walk + clustering)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3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8A6C-B13D-547B-44E9-44E47D32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</a:t>
            </a:r>
            <a:endParaRPr lang="en-IN" b="0" i="0" u="none" strike="noStrike" kern="100" baseline="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9C39-2BA1-AF55-5BE9-B1C5B5F7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660" y="1239519"/>
            <a:ext cx="11028680" cy="5293361"/>
          </a:xfrm>
        </p:spPr>
        <p:txBody>
          <a:bodyPr>
            <a:normAutofit fontScale="62500" lnSpcReduction="20000"/>
          </a:bodyPr>
          <a:lstStyle/>
          <a:p>
            <a:pPr marL="514350" marR="0" lvl="0" indent="-514350" rtl="0">
              <a:lnSpc>
                <a:spcPct val="120000"/>
              </a:lnSpc>
              <a:buFont typeface="+mj-lt"/>
              <a:buAutoNum type="arabicPeriod"/>
            </a:pPr>
            <a:r>
              <a:rPr lang="en-IN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graphs </a:t>
            </a:r>
          </a:p>
          <a:p>
            <a:pPr marR="0" lvl="1" rtl="0">
              <a:lnSpc>
                <a:spcPct val="120000"/>
              </a:lnSpc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graphs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graphs “Minimum Cut Value of edges needed for graph disconnection”</a:t>
            </a:r>
            <a:endParaRPr lang="en-IN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Rooted trees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all vertices via unique path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hierarchical data structures like filesystems or XML documents.</a:t>
            </a:r>
          </a:p>
          <a:p>
            <a:pPr marL="514350" marR="0" lvl="0" indent="-514350" rtl="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(DAG).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cycles or loops in directed graph.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can only be traversed in specific direction.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model dependencies between tasks or events.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project management and job critical path computation.</a:t>
            </a:r>
          </a:p>
          <a:p>
            <a:pPr marL="514350" marR="0" lvl="0" indent="-514350" rtl="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node into two disjoint sets.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edges connect nodes in different sets.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mathematics and computer science to model relationships between objects.</a:t>
            </a:r>
          </a:p>
          <a:p>
            <a:pPr marR="0" lvl="1" rtl="0">
              <a:lnSpc>
                <a:spcPct val="12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buyers and sellers, employees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177051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50A-6448-0D95-42ED-1EDEE41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CONCEPTS: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2EEB-FDCF-D73C-4294-F8460436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1304"/>
            <a:ext cx="10515600" cy="4859655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en-IN" b="0" i="0" u="none" strike="noStrike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objects: Degree </a:t>
            </a:r>
          </a:p>
          <a:p>
            <a:pPr marL="914400" marR="0" lvl="1" indent="-457200" rtl="0">
              <a:lnSpc>
                <a:spcPct val="160000"/>
              </a:lnSpc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lang="en-IN" b="0" i="0" u="none" strike="noStrike" baseline="0" dirty="0">
                <a:solidFill>
                  <a:srgbClr val="49B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</a:p>
          <a:p>
            <a:pPr marR="0" lvl="2" rtl="0"/>
            <a:r>
              <a:rPr lang="en-US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Indegree deg− (): Number of edges pointing towards node.</a:t>
            </a:r>
          </a:p>
          <a:p>
            <a:pPr marR="0" lvl="2" rtl="0"/>
            <a:r>
              <a:rPr lang="en-US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Outdegree deg+ (): Number of edges starting from node.</a:t>
            </a:r>
          </a:p>
          <a:p>
            <a:pPr marR="0" lvl="2" rtl="0"/>
            <a:r>
              <a:rPr lang="en-US" b="0" i="1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Self-loop adds one to both indegree and outdegree.</a:t>
            </a:r>
          </a:p>
          <a:p>
            <a:pPr marR="0" lvl="2" rtl="0"/>
            <a:endParaRPr lang="en-US" b="0" i="1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rtl="0"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lang="en-IN" b="0" i="0" u="none" strike="noStrike" baseline="0" dirty="0">
                <a:solidFill>
                  <a:srgbClr val="F371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Centrality</a:t>
            </a:r>
          </a:p>
          <a:p>
            <a:pPr marR="0" lvl="2" rtl="0"/>
            <a:r>
              <a:rPr lang="en-IN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Quantifies importance of vertex/node.</a:t>
            </a:r>
          </a:p>
          <a:p>
            <a:pPr marR="0" lvl="2" rtl="0"/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 nodes based on connectivity.</a:t>
            </a:r>
          </a:p>
          <a:p>
            <a:pPr marR="0" lvl="2" rtl="0"/>
            <a:r>
              <a:rPr lang="en-IN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information flow/interactions.</a:t>
            </a:r>
          </a:p>
          <a:p>
            <a:pPr marR="0" lvl="2" rtl="0"/>
            <a:endParaRPr lang="en-IN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rtl="0"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centrality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influence networks </a:t>
            </a:r>
          </a:p>
          <a:p>
            <a:pPr marR="0" lvl="2" rtl="0"/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Closeness centrality = quickly reach other networks</a:t>
            </a:r>
          </a:p>
          <a:p>
            <a:pPr marR="0" lvl="2" rtl="0"/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Betweenness centrality = bridge between networks</a:t>
            </a:r>
          </a:p>
        </p:txBody>
      </p:sp>
    </p:spTree>
    <p:extLst>
      <p:ext uri="{BB962C8B-B14F-4D97-AF65-F5344CB8AC3E}">
        <p14:creationId xmlns:p14="http://schemas.microsoft.com/office/powerpoint/2010/main" val="30597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FFB-0462-BE16-71C4-BBB01BB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245"/>
            <a:ext cx="10515600" cy="1325563"/>
          </a:xfrm>
        </p:spPr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centrality use case: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6A4B-C17F-AAF9-11E1-221296AC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pPr marL="514350" marR="0" lvl="0" indent="-514350" rtl="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ocial networks: 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degree centrality - high connections Influencer or popular node.</a:t>
            </a:r>
          </a:p>
          <a:p>
            <a:pPr marR="0" lvl="1" rtl="0"/>
            <a:endParaRPr lang="en-US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networks: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junctions/hubs for multiple routes coverages</a:t>
            </a:r>
          </a:p>
          <a:p>
            <a:pPr marR="0" lvl="1" rtl="0"/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rtl="0">
              <a:buFont typeface="+mj-lt"/>
              <a:buAutoNum type="arabicPeriod"/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itation networks: </a:t>
            </a:r>
          </a:p>
          <a:p>
            <a:pPr marR="0" lvl="1" rtl="0"/>
            <a:r>
              <a:rPr lang="en-US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papers/authors cite frequency </a:t>
            </a:r>
          </a:p>
          <a:p>
            <a:pPr marR="0" lvl="1" rtl="0"/>
            <a:endParaRPr lang="en-US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DC0E3-14A7-5F1F-2A3A-797CD0787B51}"/>
              </a:ext>
            </a:extLst>
          </p:cNvPr>
          <p:cNvSpPr txBox="1"/>
          <p:nvPr/>
        </p:nvSpPr>
        <p:spPr>
          <a:xfrm>
            <a:off x="428018" y="800379"/>
            <a:ext cx="11042514" cy="215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for Recommendation Systems</a:t>
            </a:r>
            <a:br>
              <a:rPr lang="en-US" sz="4400" b="0" i="0" u="none" strike="noStrike" kern="100" baseline="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solidFill>
                <a:srgbClr val="333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7819A-F2BC-20DE-DE79-EA311FFD0260}"/>
              </a:ext>
            </a:extLst>
          </p:cNvPr>
          <p:cNvSpPr txBox="1"/>
          <p:nvPr/>
        </p:nvSpPr>
        <p:spPr>
          <a:xfrm>
            <a:off x="428018" y="2842711"/>
            <a:ext cx="9620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rtl="0"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high-degree centrality nodes for recommendations.</a:t>
            </a:r>
          </a:p>
          <a:p>
            <a:pPr marL="914400" marR="0" lvl="1" indent="-457200" rtl="0">
              <a:buFont typeface="+mj-lt"/>
              <a:buAutoNum type="arabicPeriod"/>
            </a:pPr>
            <a:endParaRPr lang="en-US" sz="2400" b="0" i="0" u="none" strike="noStrike" kern="1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rtl="0">
              <a:buFont typeface="+mj-lt"/>
              <a:buAutoNum type="arabicPeriod"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likely to significantly influencer information spread or behavior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3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771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Graph Learning</vt:lpstr>
      <vt:lpstr>In this part we have to cover core basics of graph learning concepts such as graph centrality measures. </vt:lpstr>
      <vt:lpstr>Collection of nodes(vertices)&amp; edges.</vt:lpstr>
      <vt:lpstr>Why graph neural network?</vt:lpstr>
      <vt:lpstr>There are four techniques:</vt:lpstr>
      <vt:lpstr>Types of graphs</vt:lpstr>
      <vt:lpstr>GRAPH CONCEPTS:</vt:lpstr>
      <vt:lpstr>Degree centrality use case:</vt:lpstr>
      <vt:lpstr>PowerPoint Presentation</vt:lpstr>
      <vt:lpstr>Closeness Centrality use case:</vt:lpstr>
      <vt:lpstr>PowerPoint Presentation</vt:lpstr>
      <vt:lpstr>Betweenness centrality use case:</vt:lpstr>
      <vt:lpstr>Density in Graphs</vt:lpstr>
      <vt:lpstr>Adjacency matrix representation 2D array.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Learning</dc:title>
  <dc:creator>pahul deep</dc:creator>
  <cp:lastModifiedBy>pahul deep</cp:lastModifiedBy>
  <cp:revision>8</cp:revision>
  <dcterms:created xsi:type="dcterms:W3CDTF">2024-04-09T22:08:42Z</dcterms:created>
  <dcterms:modified xsi:type="dcterms:W3CDTF">2024-04-10T19:32:36Z</dcterms:modified>
</cp:coreProperties>
</file>