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505" r:id="rId3"/>
    <p:sldId id="506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9DF3C-2CE6-41E7-AA25-48CACE9E7158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0A48-5C18-44CE-AA6E-AC40B09D0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8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3A86B-DE31-4B1F-AF4D-6291F10BECD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83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Peripheral Component Interconnect (PCI) is a standard interface for connecting peripheral devices to a computer's motherboard.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PCI </a:t>
            </a:r>
            <a:r>
              <a:rPr lang="zh-TW" altLang="en-US" dirty="0"/>
              <a:t>是一種連接電腦主板和外部設備的標準接口</a:t>
            </a:r>
            <a:endParaRPr lang="en-US" altLang="zh-TW" sz="1200" dirty="0">
              <a:latin typeface="Aptos Display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Aptos Display" panose="020B0004020202020204" pitchFamily="34" charset="0"/>
              </a:rPr>
              <a:t>highly integrated peripheral controller components</a:t>
            </a:r>
            <a:r>
              <a:rPr lang="zh-TW" altLang="en-US" sz="1200" dirty="0">
                <a:latin typeface="Aptos Display" panose="020B0004020202020204" pitchFamily="34" charset="0"/>
              </a:rPr>
              <a:t>是下面區塊</a:t>
            </a:r>
            <a:endParaRPr lang="en-US" altLang="zh-TW" dirty="0"/>
          </a:p>
          <a:p>
            <a:r>
              <a:rPr lang="en-US" altLang="zh-TW" dirty="0"/>
              <a:t>peripheral add-in cards 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audio card, graphic cards</a:t>
            </a:r>
            <a:r>
              <a:rPr lang="zh-TW" altLang="en-US" dirty="0"/>
              <a:t>是右邊區塊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400" dirty="0">
                <a:latin typeface="Aptos Display" panose="020B0004020202020204" pitchFamily="34" charset="0"/>
              </a:rPr>
              <a:t>main functions:</a:t>
            </a:r>
            <a:endParaRPr lang="en-US" altLang="zh-TW" dirty="0"/>
          </a:p>
          <a:p>
            <a:r>
              <a:rPr lang="en-US" altLang="zh-TW" dirty="0"/>
              <a:t>communication: </a:t>
            </a:r>
            <a:r>
              <a:rPr lang="zh-TW" altLang="en-US" dirty="0"/>
              <a:t>允許主板與各種硬件設備（如顯卡、網卡、聲卡）之間進行通信。</a:t>
            </a:r>
            <a:r>
              <a:rPr lang="en-US" altLang="zh-TW" dirty="0"/>
              <a:t>Provides a high-speed data transfer channel.</a:t>
            </a:r>
          </a:p>
          <a:p>
            <a:r>
              <a:rPr lang="en-US" altLang="zh-TW" dirty="0"/>
              <a:t>data transfer: </a:t>
            </a:r>
            <a:r>
              <a:rPr lang="zh-TW" altLang="en-US" dirty="0"/>
              <a:t>提供高速的數據傳輸通道。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Architecture and Design</a:t>
            </a:r>
          </a:p>
          <a:p>
            <a:r>
              <a:rPr lang="en-US" altLang="zh-TW" b="0" dirty="0"/>
              <a:t>Parallel Bus Architecture</a:t>
            </a:r>
            <a:r>
              <a:rPr lang="en-US" altLang="zh-TW" dirty="0"/>
              <a:t>: Utilizes a parallel bus for data transmission.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AA133D-C9C9-447E-994A-8A321FD20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0211-06DD-B778-91B6-AB83B7A8A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5E4CC-F0CC-8F11-64D8-4301204C0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345B-F120-3F99-AD70-C4EBB146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500C-0495-EDD4-0CBF-CFEFF292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7616-B74F-E393-D384-11E5BC22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F7F-50A7-E435-E440-5722A467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1CAD1-A773-75AC-0D0C-1839E578B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831C-2611-FC56-4E17-AD0C6AB0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0D7F-FD5A-42B9-8833-FDF2EB00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5456-1471-5143-2F1D-5633DC4E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7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50BB6-976C-847D-5113-BE297A1E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F36DE-4C5E-2BF0-CF18-82C8ABA37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2478-BBAD-73D4-F0C8-C68F64C0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D84B-3C16-4B8F-0AAE-CB6A511A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8DB2-4482-3E8F-4566-CCFD0B0E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2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63C67DF-DF0C-40AA-B245-D846461F8CF9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0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94EB-72BD-401A-95B2-98A676C39C9B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2548" y="6391373"/>
            <a:ext cx="386027" cy="382489"/>
          </a:xfrm>
        </p:spPr>
        <p:txBody>
          <a:bodyPr vert="horz" lIns="91440" tIns="45720" rIns="91440" bIns="45720" rtlCol="0" anchor="ctr"/>
          <a:lstStyle>
            <a:lvl1pPr>
              <a:defRPr lang="zh-TW" alt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88322E13-F6B5-49D0-8ABD-83129F8819CD}" type="slidenum">
              <a:rPr lang="en-US" altLang="zh-TW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3869-4FA5-4D87-98FF-F541ECE34424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5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3B6B-7862-4C74-A9DA-E69B92B3C7FA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91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87A-D7D2-4498-B2DD-251259EE8EEE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45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D9C-458E-4F93-9AE6-8E18E8825521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39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6EC1-9995-40E6-B46F-709470C9DC9E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8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EFC-834D-4B1C-8A72-2B68AF0F081C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30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C538-6551-B85E-6783-37D6B7DA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8FA3-495B-EBBF-4DE7-93E2FEAE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EE50-2BB7-9CD6-22B0-1495F5D1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FCB4-85CE-41B5-2C91-83702700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7CEB-931A-39B5-D51D-DC2EDB38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067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FB6B-8232-4BE3-8B13-69543BFE9321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6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D23-0EB5-4C6B-9A6E-35DF60D134CB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1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B9DE-521E-4568-B44C-76D57AD16D2E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2E13-F6B5-49D0-8ABD-83129F881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8EA-E6C3-C76C-3481-41E5A33B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41AFC-410C-350B-0FCE-33B46424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BBCE-0676-C5CB-9156-878BC278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C817-5F60-5DDE-E258-B4BDBE4A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B4B1-3E98-5889-360D-3C5718DE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0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56D5-AD0C-A781-C1FF-23262FF3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7C1D-3B0E-9306-C197-66A0425BC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68189-6871-E3A3-9433-69995B86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CCF00-4C3A-2FFD-9AB0-0168F7B3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C63C-A697-ECC8-9C34-FDEB2116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FFC58-FD7D-D701-4373-A6632643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A84A-2EDA-FCE5-7F21-36E30B5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5EED-9E1D-088B-7422-E444A6A8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8C5EF-B593-8474-5E0D-1958970D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DB150-0A72-2263-5A78-BD4CED83C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5FA6A-F18A-71A7-89CD-154CA224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88915-F1CB-FAC0-48BD-9F4B14C9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019FF-9748-5819-3FA9-8ADF7E8E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9CED5-3E63-7236-99E5-032A0AE9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2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0C2D-66C0-E551-DCBC-D8CE1E11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C1CDB-AAA9-D525-9D18-29033D87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B7349-61A0-6A92-2F4E-32E73034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40EAA-D41C-48A0-07FF-8A8F8C2E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564B1-66FF-AA0E-8FC5-B93CE281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949C8-7297-8614-2BB4-78B06EE4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3041-2FC2-97F3-4AA3-F9056B5B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90C5-830C-01AF-B98A-0D335A28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03D0-67B9-E700-9854-3CA35A64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9623-A49A-08EF-8467-F7629066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BFED-954E-A122-B581-DF9D927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DC376-B3AE-A5EB-48AE-18C3F52D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D3388-70C8-B2FE-A3B9-61CA34D9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0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CB14-F787-173F-0DCD-63A4E89B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94B05-B42B-CF64-777A-D80F0669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B2F4-168A-4C5E-1928-BAE98932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E9E83-EF34-408D-9315-3F83545F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41F80-EF76-124C-1582-B7CA508F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A22C-E782-B09B-17E0-F025357E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89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3FB4C-0671-2953-1AC0-FA22895B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D30A4-5AA7-F59E-A3B7-1319841E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EC24-873D-0B15-A724-547C23E3C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D382-DA6E-413E-B9FB-932026B55C5E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F6B8-C95D-346A-7856-ADF5816A2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65D7-CC54-E20D-8C3D-4E105B287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15BE-1213-4D2C-BE53-F66A44640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65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75C42E-7FD3-434E-89C4-E8D65DA13121}" type="datetime1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69104E-0F9D-4D9B-8B80-664B76AA3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2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41396F-D941-4174-8FA2-762DE74A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67" y="901852"/>
            <a:ext cx="9418320" cy="1691640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latin typeface="Aptos Display" panose="020B0004020202020204" pitchFamily="34" charset="0"/>
              </a:rPr>
              <a:t>Side-Project:</a:t>
            </a:r>
            <a:br>
              <a:rPr lang="en-US" altLang="zh-TW" sz="4400" dirty="0">
                <a:latin typeface="Aptos Display" panose="020B0004020202020204" pitchFamily="34" charset="0"/>
              </a:rPr>
            </a:br>
            <a:r>
              <a:rPr lang="en-US" altLang="zh-TW" sz="4400" dirty="0">
                <a:latin typeface="Aptos Display" panose="020B0004020202020204" pitchFamily="34" charset="0"/>
              </a:rPr>
              <a:t>			Single-Cycle MIPS Processor</a:t>
            </a:r>
            <a:br>
              <a:rPr lang="en-US" altLang="zh-TW" sz="4400" dirty="0">
                <a:latin typeface="Aptos Display" panose="020B0004020202020204" pitchFamily="34" charset="0"/>
              </a:rPr>
            </a:br>
            <a:endParaRPr lang="zh-TW" altLang="en-US" sz="4400" dirty="0">
              <a:latin typeface="Aptos Display" panose="020B0004020202020204" pitchFamily="34" charset="0"/>
            </a:endParaRP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9EE4C6D1-9558-4E9B-8660-8120637CBA1E}"/>
              </a:ext>
            </a:extLst>
          </p:cNvPr>
          <p:cNvSpPr txBox="1">
            <a:spLocks/>
          </p:cNvSpPr>
          <p:nvPr/>
        </p:nvSpPr>
        <p:spPr>
          <a:xfrm>
            <a:off x="3487917" y="2842591"/>
            <a:ext cx="6461289" cy="3702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7F7F7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Overview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7F7F7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RTL simulation analysis:</a:t>
            </a:r>
            <a:br>
              <a:rPr kumimoji="0" lang="en-US" altLang="zh-TW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</a:br>
            <a:r>
              <a:rPr kumimoji="0" lang="en-US" altLang="zh-TW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	</a:t>
            </a:r>
            <a: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- ADD</a:t>
            </a:r>
            <a:b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</a:br>
            <a: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	- SW</a:t>
            </a:r>
            <a:b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</a:br>
            <a: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	- LW</a:t>
            </a:r>
            <a:b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</a:br>
            <a: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	- BEQ</a:t>
            </a:r>
            <a:b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</a:br>
            <a: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	- SUBTRACT</a:t>
            </a:r>
            <a:b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</a:br>
            <a:r>
              <a:rPr kumimoji="0" lang="en-US" altLang="zh-TW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0B0004020202020204" pitchFamily="34" charset="0"/>
                <a:ea typeface="標楷體"/>
                <a:cs typeface="+mn-cs"/>
              </a:rPr>
              <a:t>	- JUMP</a:t>
            </a:r>
            <a:endParaRPr kumimoji="0" lang="en-US" altLang="zh-TW" sz="2800" b="0" i="0" u="none" strike="noStrike" kern="1200" cap="none" spc="1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 Display" panose="020B0004020202020204" pitchFamily="34" charset="0"/>
              <a:ea typeface="標楷體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7F7F7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1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 Display" panose="020B0004020202020204" pitchFamily="34" charset="0"/>
              <a:ea typeface="標楷體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F784ED-DB3A-40E8-8791-2DC0F3A5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22E13-F6B5-49D0-8ABD-83129F8819CD}" type="slidenum">
              <a:rPr kumimoji="0" lang="zh-TW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0000"/>
                  <a:lumOff val="40000"/>
                </a:srgb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4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07A1-B8FD-5511-E5CF-B74C8038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can’t we reset memory?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8475-6EFD-27AA-0E72-D915F439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https://electronics.stackexchange.com/questions/209224/how-to-reset-a-memory-array-in-verilog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47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9627-B195-E5E1-9EF2-C637BBC5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Design Overview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A4D1C-C8C0-F354-3439-ED2C7A5A2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9430" y="830520"/>
            <a:ext cx="7347109" cy="5781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5140B4-228F-14B9-EBA6-0524CD543B5B}"/>
              </a:ext>
            </a:extLst>
          </p:cNvPr>
          <p:cNvSpPr txBox="1"/>
          <p:nvPr/>
        </p:nvSpPr>
        <p:spPr>
          <a:xfrm>
            <a:off x="305214" y="4857817"/>
            <a:ext cx="3681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  <a:t>Design based on 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  <a:t>Computer Organization and Design, 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  <a:t>Patterson Hennessy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  <a:t>Implementation: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新細明體" panose="02020500000000000000" pitchFamily="18" charset="-120"/>
                <a:cs typeface="+mn-cs"/>
              </a:rPr>
              <a:t>https://github.com/Ash-Ran0/single_cycle_MIPS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67029-213D-196D-D7C9-B7AAD51D77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25"/>
          <a:stretch/>
        </p:blipFill>
        <p:spPr>
          <a:xfrm>
            <a:off x="8666457" y="599895"/>
            <a:ext cx="2950082" cy="21645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6D9420-B583-66DE-CA30-474D3C36EF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864"/>
          <a:stretch/>
        </p:blipFill>
        <p:spPr>
          <a:xfrm>
            <a:off x="6217449" y="602809"/>
            <a:ext cx="2336830" cy="13900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04639B-596E-2705-D405-5176270F3B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737"/>
          <a:stretch/>
        </p:blipFill>
        <p:spPr>
          <a:xfrm>
            <a:off x="4112580" y="1088986"/>
            <a:ext cx="1609483" cy="12182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572EBB-A856-D2F4-A5AB-6FABF1C9604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539"/>
          <a:stretch/>
        </p:blipFill>
        <p:spPr>
          <a:xfrm>
            <a:off x="4124960" y="2322371"/>
            <a:ext cx="776650" cy="216457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458B5E-4913-4C14-B35A-1B9CC2B76143}"/>
              </a:ext>
            </a:extLst>
          </p:cNvPr>
          <p:cNvCxnSpPr>
            <a:cxnSpLocks/>
          </p:cNvCxnSpPr>
          <p:nvPr/>
        </p:nvCxnSpPr>
        <p:spPr>
          <a:xfrm flipH="1">
            <a:off x="4821628" y="2307265"/>
            <a:ext cx="804741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BA2A46-8D3D-89D5-052D-8EDB15A88FCB}"/>
              </a:ext>
            </a:extLst>
          </p:cNvPr>
          <p:cNvCxnSpPr>
            <a:cxnSpLocks/>
          </p:cNvCxnSpPr>
          <p:nvPr/>
        </p:nvCxnSpPr>
        <p:spPr>
          <a:xfrm flipV="1">
            <a:off x="8610367" y="1943197"/>
            <a:ext cx="0" cy="80000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1B76D7-1A27-C9A4-079C-A7F0A3B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5679558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RTL simulation analysis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812C2-6051-83EA-E9E3-E9372E01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1" y="933494"/>
            <a:ext cx="10515600" cy="537030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ptos Display" panose="020B0004020202020204" pitchFamily="34" charset="0"/>
              </a:rPr>
              <a:t>Testbench:		ADD</a:t>
            </a:r>
            <a:br>
              <a:rPr lang="en-US" altLang="zh-TW" sz="2400" dirty="0">
                <a:latin typeface="Aptos Display" panose="020B0004020202020204" pitchFamily="34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003E1820		add R3, R1, R30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endParaRPr lang="zh-TW" altLang="en-US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258F2-6DFC-91A1-FF12-9F1A0CAA7936}"/>
              </a:ext>
            </a:extLst>
          </p:cNvPr>
          <p:cNvSpPr txBox="1"/>
          <p:nvPr/>
        </p:nvSpPr>
        <p:spPr>
          <a:xfrm>
            <a:off x="571397" y="2249812"/>
            <a:ext cx="2847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	R1  =00000014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R30=00000048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ALUresult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       0000005C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60AFB7-AED8-0DFF-06C4-87F49C1E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37"/>
          <a:stretch/>
        </p:blipFill>
        <p:spPr>
          <a:xfrm>
            <a:off x="0" y="3237353"/>
            <a:ext cx="10931618" cy="1429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F7A3BD-D28D-001F-7C76-CD5553E8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7249"/>
            <a:ext cx="5703997" cy="11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C26C37-839E-4C0D-58AB-57D0A4A8C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747" y="52617"/>
            <a:ext cx="2705478" cy="2267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8D66F-9B42-F3D9-6A70-9359E011E4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903"/>
          <a:stretch/>
        </p:blipFill>
        <p:spPr>
          <a:xfrm>
            <a:off x="9418224" y="4701976"/>
            <a:ext cx="2632523" cy="21290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55377-8E4E-E829-46AF-4FB449589D53}"/>
              </a:ext>
            </a:extLst>
          </p:cNvPr>
          <p:cNvCxnSpPr/>
          <p:nvPr/>
        </p:nvCxnSpPr>
        <p:spPr>
          <a:xfrm flipH="1">
            <a:off x="11220450" y="5859449"/>
            <a:ext cx="37147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1B76D7-1A27-C9A4-079C-A7F0A3B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5679558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RTL simulation analysis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812C2-6051-83EA-E9E3-E9372E01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1" y="933494"/>
            <a:ext cx="10515600" cy="537030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ptos Display" panose="020B0004020202020204" pitchFamily="34" charset="0"/>
              </a:rPr>
              <a:t>Testbench:		STORE WORD</a:t>
            </a:r>
            <a:br>
              <a:rPr lang="en-US" altLang="zh-TW" sz="2400" dirty="0">
                <a:latin typeface="Aptos Display" panose="020B0004020202020204" pitchFamily="34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AC810004		</a:t>
            </a:r>
            <a:r>
              <a:rPr lang="en-US" altLang="zh-TW" sz="2400" dirty="0" err="1">
                <a:latin typeface="Consolas" panose="020B0609020204030204" pitchFamily="49" charset="0"/>
              </a:rPr>
              <a:t>sw</a:t>
            </a:r>
            <a:r>
              <a:rPr lang="en-US" altLang="zh-TW" sz="2400" dirty="0">
                <a:latin typeface="Consolas" panose="020B0609020204030204" pitchFamily="49" charset="0"/>
              </a:rPr>
              <a:t>  R1, 4(R4)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endParaRPr lang="zh-TW" altLang="en-US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68BBD-1BB6-474E-A910-C8893DE3D564}"/>
              </a:ext>
            </a:extLst>
          </p:cNvPr>
          <p:cNvSpPr txBox="1"/>
          <p:nvPr/>
        </p:nvSpPr>
        <p:spPr>
          <a:xfrm>
            <a:off x="504824" y="2240000"/>
            <a:ext cx="5305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             R4  =00000020,	R1=00000014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offset:	         	    00000004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target_DMem_addr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 00000024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C26C37-839E-4C0D-58AB-57D0A4A8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47" y="52617"/>
            <a:ext cx="2705478" cy="22672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A9FBB-AE9B-0E78-C991-9C70F890B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37"/>
          <a:stretch/>
        </p:blipFill>
        <p:spPr>
          <a:xfrm>
            <a:off x="0" y="3237353"/>
            <a:ext cx="10931618" cy="1429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6E313F-E34C-2F10-DDBE-BA1B76C3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667" y="4662178"/>
            <a:ext cx="909419" cy="1262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10C0A-D98C-38D9-39B9-D3253DBB7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75786"/>
            <a:ext cx="2705100" cy="1185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9CBA7-2FEB-C8D8-8488-A48CBE745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732" y="3237353"/>
            <a:ext cx="3715268" cy="36390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F4BA8F-ED16-5A98-734C-E35479F49616}"/>
              </a:ext>
            </a:extLst>
          </p:cNvPr>
          <p:cNvCxnSpPr/>
          <p:nvPr/>
        </p:nvCxnSpPr>
        <p:spPr>
          <a:xfrm flipH="1">
            <a:off x="10931618" y="6440474"/>
            <a:ext cx="37147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1B76D7-1A27-C9A4-079C-A7F0A3B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5679558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RTL simulation analysis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812C2-6051-83EA-E9E3-E9372E01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1" y="933494"/>
            <a:ext cx="10515600" cy="537030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ptos Display" panose="020B0004020202020204" pitchFamily="34" charset="0"/>
              </a:rPr>
              <a:t>Testbench:		LOAD WORD</a:t>
            </a:r>
            <a:br>
              <a:rPr lang="en-US" altLang="zh-TW" sz="2400" dirty="0">
                <a:latin typeface="Aptos Display" panose="020B0004020202020204" pitchFamily="34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8C240008		</a:t>
            </a:r>
            <a:r>
              <a:rPr lang="en-US" altLang="zh-TW" sz="2400" dirty="0" err="1">
                <a:latin typeface="Consolas" panose="020B0609020204030204" pitchFamily="49" charset="0"/>
              </a:rPr>
              <a:t>lw</a:t>
            </a:r>
            <a:r>
              <a:rPr lang="en-US" altLang="zh-TW" sz="2400" dirty="0">
                <a:latin typeface="Consolas" panose="020B0609020204030204" pitchFamily="49" charset="0"/>
              </a:rPr>
              <a:t>  R4, 8(R1)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endParaRPr lang="zh-TW" altLang="en-US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68BBD-1BB6-474E-A910-C8893DE3D564}"/>
              </a:ext>
            </a:extLst>
          </p:cNvPr>
          <p:cNvSpPr txBox="1"/>
          <p:nvPr/>
        </p:nvSpPr>
        <p:spPr>
          <a:xfrm>
            <a:off x="504824" y="2240000"/>
            <a:ext cx="5305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	  	    R1=00000014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offset:	         	           00000008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target_DMem_addr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        0000001C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C26C37-839E-4C0D-58AB-57D0A4A8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47" y="52617"/>
            <a:ext cx="2705478" cy="22672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A9FBB-AE9B-0E78-C991-9C70F890B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37"/>
          <a:stretch/>
        </p:blipFill>
        <p:spPr>
          <a:xfrm>
            <a:off x="0" y="3237353"/>
            <a:ext cx="10931618" cy="142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51C1D-47A5-6EA2-1B45-F06EDBE2D2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0"/>
          <a:stretch/>
        </p:blipFill>
        <p:spPr>
          <a:xfrm>
            <a:off x="6595969" y="4647717"/>
            <a:ext cx="852581" cy="972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33B46-3813-EFFD-FDF6-2691BE13F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66983"/>
            <a:ext cx="2662823" cy="1095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E88B5-A5A5-9C9A-F42D-8790D131D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420" y="4371974"/>
            <a:ext cx="3125580" cy="247951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F4BA8F-ED16-5A98-734C-E35479F49616}"/>
              </a:ext>
            </a:extLst>
          </p:cNvPr>
          <p:cNvCxnSpPr/>
          <p:nvPr/>
        </p:nvCxnSpPr>
        <p:spPr>
          <a:xfrm flipH="1">
            <a:off x="11293568" y="6040424"/>
            <a:ext cx="37147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1B76D7-1A27-C9A4-079C-A7F0A3B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5679558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RTL simulation analysis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812C2-6051-83EA-E9E3-E9372E01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1" y="933494"/>
            <a:ext cx="10515600" cy="537030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ptos Display" panose="020B0004020202020204" pitchFamily="34" charset="0"/>
              </a:rPr>
              <a:t>Testbench:		BRANCH ON EQUAL</a:t>
            </a:r>
            <a:br>
              <a:rPr lang="en-US" altLang="zh-TW" sz="2400" dirty="0">
                <a:latin typeface="Aptos Display" panose="020B0004020202020204" pitchFamily="34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10210001		</a:t>
            </a:r>
            <a:r>
              <a:rPr lang="en-US" altLang="zh-TW" sz="2400" dirty="0" err="1">
                <a:latin typeface="Consolas" panose="020B0609020204030204" pitchFamily="49" charset="0"/>
              </a:rPr>
              <a:t>beq</a:t>
            </a:r>
            <a:r>
              <a:rPr lang="en-US" altLang="zh-TW" sz="2400" dirty="0">
                <a:latin typeface="Consolas" panose="020B0609020204030204" pitchFamily="49" charset="0"/>
              </a:rPr>
              <a:t>  R1, R1, +1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endParaRPr lang="zh-TW" altLang="en-US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68BBD-1BB6-474E-A910-C8893DE3D564}"/>
              </a:ext>
            </a:extLst>
          </p:cNvPr>
          <p:cNvSpPr txBox="1"/>
          <p:nvPr/>
        </p:nvSpPr>
        <p:spPr>
          <a:xfrm>
            <a:off x="533399" y="2070403"/>
            <a:ext cx="5305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	  	    R1=00000014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offset:	         	           	         4 (1&lt;&lt;2)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next_inst_addr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	           00000010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target_inst_addr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	           00000014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C26C37-839E-4C0D-58AB-57D0A4A8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47" y="52617"/>
            <a:ext cx="2705478" cy="22672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A9FBB-AE9B-0E78-C991-9C70F890B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37"/>
          <a:stretch/>
        </p:blipFill>
        <p:spPr>
          <a:xfrm>
            <a:off x="0" y="3237353"/>
            <a:ext cx="10931618" cy="142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EFD64-F295-471D-C90F-3C850CC4B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122" y="4667250"/>
            <a:ext cx="2605414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81D45-7368-5548-D78E-1D3B9165E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47924"/>
            <a:ext cx="2692438" cy="1181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66F09E-65C3-33CA-A9CB-0FCD0320B428}"/>
              </a:ext>
            </a:extLst>
          </p:cNvPr>
          <p:cNvSpPr/>
          <p:nvPr/>
        </p:nvSpPr>
        <p:spPr>
          <a:xfrm>
            <a:off x="7439025" y="4667250"/>
            <a:ext cx="876300" cy="9174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5257D-992E-B1EC-28D3-02582C3DF1AD}"/>
              </a:ext>
            </a:extLst>
          </p:cNvPr>
          <p:cNvSpPr/>
          <p:nvPr/>
        </p:nvSpPr>
        <p:spPr>
          <a:xfrm>
            <a:off x="8294192" y="3786345"/>
            <a:ext cx="876300" cy="3189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24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1B76D7-1A27-C9A4-079C-A7F0A3B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5679558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RTL simulation analysis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812C2-6051-83EA-E9E3-E9372E01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1" y="933494"/>
            <a:ext cx="10515600" cy="537030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ptos Display" panose="020B0004020202020204" pitchFamily="34" charset="0"/>
              </a:rPr>
              <a:t>Testbench:		SUBTRACT</a:t>
            </a:r>
            <a:br>
              <a:rPr lang="en-US" altLang="zh-TW" sz="2400" dirty="0">
                <a:latin typeface="Aptos Display" panose="020B0004020202020204" pitchFamily="34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00E17822		sub  R15, R7, R1 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endParaRPr lang="zh-TW" altLang="en-US" dirty="0">
              <a:latin typeface="Arial Narrow" panose="020B0606020202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C26C37-839E-4C0D-58AB-57D0A4A8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47" y="52617"/>
            <a:ext cx="2705478" cy="22672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A9FBB-AE9B-0E78-C991-9C70F890B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37"/>
          <a:stretch/>
        </p:blipFill>
        <p:spPr>
          <a:xfrm>
            <a:off x="0" y="3237353"/>
            <a:ext cx="10931618" cy="1429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A5DC6-12C2-0C2F-B3AA-47FF965DFBFA}"/>
              </a:ext>
            </a:extLst>
          </p:cNvPr>
          <p:cNvSpPr txBox="1"/>
          <p:nvPr/>
        </p:nvSpPr>
        <p:spPr>
          <a:xfrm>
            <a:off x="11125200" y="1425059"/>
            <a:ext cx="962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A5539-BCC1-771D-A59D-51E41C9E65A3}"/>
              </a:ext>
            </a:extLst>
          </p:cNvPr>
          <p:cNvSpPr txBox="1"/>
          <p:nvPr/>
        </p:nvSpPr>
        <p:spPr>
          <a:xfrm>
            <a:off x="571397" y="2249812"/>
            <a:ext cx="5638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		R7  =0000002C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	R1  =00000014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ALUresult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       	         00000018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794EB-7B9C-2805-0E67-A703E88A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594" y="4667250"/>
            <a:ext cx="1790318" cy="10572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BB7FBF4-7C91-F1CC-366A-19E5FDCC669C}"/>
              </a:ext>
            </a:extLst>
          </p:cNvPr>
          <p:cNvSpPr/>
          <p:nvPr/>
        </p:nvSpPr>
        <p:spPr>
          <a:xfrm>
            <a:off x="8343900" y="4667250"/>
            <a:ext cx="876300" cy="9174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B2C3C-E820-BB45-3F30-F08B6CBF7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26" y="4666265"/>
            <a:ext cx="2683967" cy="1134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A0C1A1-3922-DE9D-2E78-2CBE3EF75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725" y="3254148"/>
            <a:ext cx="2601141" cy="357828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E4584-87D3-D777-06B9-01FCA48C5AC6}"/>
              </a:ext>
            </a:extLst>
          </p:cNvPr>
          <p:cNvCxnSpPr/>
          <p:nvPr/>
        </p:nvCxnSpPr>
        <p:spPr>
          <a:xfrm flipH="1">
            <a:off x="11360243" y="6707174"/>
            <a:ext cx="37147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4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1B76D7-1A27-C9A4-079C-A7F0A3B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5679558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RTL simulation analysis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812C2-6051-83EA-E9E3-E9372E01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1" y="933494"/>
            <a:ext cx="10515600" cy="537030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ptos Display" panose="020B0004020202020204" pitchFamily="34" charset="0"/>
              </a:rPr>
              <a:t>Testbench:		JUMP</a:t>
            </a:r>
            <a:br>
              <a:rPr lang="en-US" altLang="zh-TW" sz="2400" dirty="0">
                <a:latin typeface="Aptos Display" panose="020B0004020202020204" pitchFamily="34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08000004		j	+4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endParaRPr lang="zh-TW" altLang="en-US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68BBD-1BB6-474E-A910-C8893DE3D564}"/>
              </a:ext>
            </a:extLst>
          </p:cNvPr>
          <p:cNvSpPr txBox="1"/>
          <p:nvPr/>
        </p:nvSpPr>
        <p:spPr>
          <a:xfrm>
            <a:off x="533399" y="2070403"/>
            <a:ext cx="6791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inst_absolute_addr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	26’h4&gt;&gt;2=28’h10 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C26C37-839E-4C0D-58AB-57D0A4A8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47" y="52617"/>
            <a:ext cx="2705478" cy="22672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A9FBB-AE9B-0E78-C991-9C70F890B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37"/>
          <a:stretch/>
        </p:blipFill>
        <p:spPr>
          <a:xfrm>
            <a:off x="0" y="3237353"/>
            <a:ext cx="10931618" cy="14298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A5257D-992E-B1EC-28D3-02582C3DF1AD}"/>
              </a:ext>
            </a:extLst>
          </p:cNvPr>
          <p:cNvSpPr/>
          <p:nvPr/>
        </p:nvSpPr>
        <p:spPr>
          <a:xfrm>
            <a:off x="10055318" y="3719670"/>
            <a:ext cx="876300" cy="9475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FB00D-717C-75E1-70EC-7CA7B3769BFA}"/>
              </a:ext>
            </a:extLst>
          </p:cNvPr>
          <p:cNvSpPr txBox="1"/>
          <p:nvPr/>
        </p:nvSpPr>
        <p:spPr>
          <a:xfrm>
            <a:off x="11125200" y="1425059"/>
            <a:ext cx="962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jump to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35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1B76D7-1A27-C9A4-079C-A7F0A3B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5679558" cy="5592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Aptos Display" panose="020B0004020202020204" pitchFamily="34" charset="0"/>
              </a:rPr>
              <a:t>RTL simulation analysis</a:t>
            </a:r>
            <a:endParaRPr lang="zh-TW" altLang="en-US" sz="3600" dirty="0"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812C2-6051-83EA-E9E3-E9372E01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1" y="933494"/>
            <a:ext cx="10515600" cy="537030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ptos Display" panose="020B0004020202020204" pitchFamily="34" charset="0"/>
              </a:rPr>
              <a:t>Testbench:		ADD</a:t>
            </a:r>
            <a:br>
              <a:rPr lang="en-US" altLang="zh-TW" sz="2400" dirty="0">
                <a:latin typeface="Aptos Display" panose="020B0004020202020204" pitchFamily="34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000FB820		add R23, R0, R15</a:t>
            </a: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br>
              <a:rPr lang="en-US" altLang="zh-TW" sz="2400" dirty="0">
                <a:latin typeface="Consolas" panose="020B0609020204030204" pitchFamily="49" charset="0"/>
              </a:rPr>
            </a:br>
            <a:endParaRPr lang="zh-TW" altLang="en-US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258F2-6DFC-91A1-FF12-9F1A0CAA7936}"/>
              </a:ext>
            </a:extLst>
          </p:cNvPr>
          <p:cNvSpPr txBox="1"/>
          <p:nvPr/>
        </p:nvSpPr>
        <p:spPr>
          <a:xfrm>
            <a:off x="571397" y="2249812"/>
            <a:ext cx="2847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	R0  =  zero register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R15= 00000018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ALUresult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        00000018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60AFB7-AED8-0DFF-06C4-87F49C1E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37"/>
          <a:stretch/>
        </p:blipFill>
        <p:spPr>
          <a:xfrm>
            <a:off x="0" y="3237353"/>
            <a:ext cx="10931618" cy="1429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C26C37-839E-4C0D-58AB-57D0A4A8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747" y="52617"/>
            <a:ext cx="2705478" cy="2267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9AD68-156A-DC4B-A79C-61D3EE768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10" y="4618568"/>
            <a:ext cx="1733008" cy="14834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C69619-BCAB-20AB-77D0-5DEF4A517DF5}"/>
              </a:ext>
            </a:extLst>
          </p:cNvPr>
          <p:cNvSpPr/>
          <p:nvPr/>
        </p:nvSpPr>
        <p:spPr>
          <a:xfrm>
            <a:off x="10055318" y="4538117"/>
            <a:ext cx="876300" cy="1563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4521F-3667-B186-C003-1EA1D287C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623622"/>
            <a:ext cx="2679405" cy="1513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D6A03D-3CA3-1052-9A27-1F4BD1E684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882"/>
          <a:stretch/>
        </p:blipFill>
        <p:spPr>
          <a:xfrm>
            <a:off x="5188688" y="4690796"/>
            <a:ext cx="2466550" cy="216720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55377-8E4E-E829-46AF-4FB449589D53}"/>
              </a:ext>
            </a:extLst>
          </p:cNvPr>
          <p:cNvCxnSpPr/>
          <p:nvPr/>
        </p:nvCxnSpPr>
        <p:spPr>
          <a:xfrm flipH="1">
            <a:off x="6882366" y="6773849"/>
            <a:ext cx="37147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7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視圖">
  <a:themeElements>
    <a:clrScheme name="自訂 39">
      <a:dk1>
        <a:sysClr val="windowText" lastClr="000000"/>
      </a:dk1>
      <a:lt1>
        <a:sysClr val="window" lastClr="FFFFFF"/>
      </a:lt1>
      <a:dk2>
        <a:srgbClr val="FFFFFF"/>
      </a:dk2>
      <a:lt2>
        <a:srgbClr val="F8F8F8"/>
      </a:lt2>
      <a:accent1>
        <a:srgbClr val="7F7F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訂 4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555</Words>
  <Application>Microsoft Office PowerPoint</Application>
  <PresentationFormat>Widescreen</PresentationFormat>
  <Paragraphs>45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 Display</vt:lpstr>
      <vt:lpstr>Arial</vt:lpstr>
      <vt:lpstr>Arial Narrow</vt:lpstr>
      <vt:lpstr>Calibri</vt:lpstr>
      <vt:lpstr>Calibri Light</vt:lpstr>
      <vt:lpstr>Consolas</vt:lpstr>
      <vt:lpstr>Times New Roman</vt:lpstr>
      <vt:lpstr>Wingdings 2</vt:lpstr>
      <vt:lpstr>Office Theme</vt:lpstr>
      <vt:lpstr>視圖</vt:lpstr>
      <vt:lpstr>Side-Project:    Single-Cycle MIPS Processor </vt:lpstr>
      <vt:lpstr>Design Overview</vt:lpstr>
      <vt:lpstr>RTL simulation analysis</vt:lpstr>
      <vt:lpstr>RTL simulation analysis</vt:lpstr>
      <vt:lpstr>RTL simulation analysis</vt:lpstr>
      <vt:lpstr>RTL simulation analysis</vt:lpstr>
      <vt:lpstr>RTL simulation analysis</vt:lpstr>
      <vt:lpstr>RTL simulation analysis</vt:lpstr>
      <vt:lpstr>RTL simulation analysis</vt:lpstr>
      <vt:lpstr>why can’t we reset memory?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Clare Zei</dc:creator>
  <cp:lastModifiedBy>Clare Zei</cp:lastModifiedBy>
  <cp:revision>2</cp:revision>
  <dcterms:created xsi:type="dcterms:W3CDTF">2024-06-13T11:59:26Z</dcterms:created>
  <dcterms:modified xsi:type="dcterms:W3CDTF">2024-06-13T12:08:09Z</dcterms:modified>
</cp:coreProperties>
</file>