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sldIdLst>
    <p:sldId id="256" r:id="rId2"/>
    <p:sldId id="257" r:id="rId3"/>
    <p:sldId id="275" r:id="rId4"/>
    <p:sldId id="276" r:id="rId5"/>
    <p:sldId id="278" r:id="rId6"/>
    <p:sldId id="280" r:id="rId7"/>
    <p:sldId id="387" r:id="rId8"/>
    <p:sldId id="281" r:id="rId9"/>
    <p:sldId id="282" r:id="rId10"/>
    <p:sldId id="283" r:id="rId11"/>
    <p:sldId id="285" r:id="rId12"/>
    <p:sldId id="286" r:id="rId13"/>
    <p:sldId id="287" r:id="rId14"/>
    <p:sldId id="288" r:id="rId15"/>
    <p:sldId id="289" r:id="rId16"/>
    <p:sldId id="290" r:id="rId17"/>
    <p:sldId id="291" r:id="rId18"/>
    <p:sldId id="292" r:id="rId19"/>
    <p:sldId id="293" r:id="rId20"/>
    <p:sldId id="294" r:id="rId21"/>
    <p:sldId id="296" r:id="rId22"/>
    <p:sldId id="297" r:id="rId23"/>
    <p:sldId id="298" r:id="rId24"/>
    <p:sldId id="329" r:id="rId25"/>
    <p:sldId id="382" r:id="rId26"/>
    <p:sldId id="330" r:id="rId27"/>
    <p:sldId id="331" r:id="rId28"/>
    <p:sldId id="333" r:id="rId29"/>
    <p:sldId id="334" r:id="rId30"/>
    <p:sldId id="335" r:id="rId31"/>
    <p:sldId id="381" r:id="rId32"/>
  </p:sldIdLst>
  <p:sldSz cx="9144000" cy="6858000" type="screen4x3"/>
  <p:notesSz cx="6858000" cy="9144000"/>
  <p:defaultTextStyle>
    <a:defPPr>
      <a:defRPr lang="en-SG"/>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o Hong" initials="SH" lastIdx="13" clrIdx="0"/>
  <p:cmAuthor id="1" name="Jie Sheng Chua" initials="" lastIdx="6" clrIdx="1"/>
  <p:cmAuthor id="2" name="Tania Chattopadhyay" initials="TC" lastIdx="1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8" autoAdjust="0"/>
  </p:normalViewPr>
  <p:slideViewPr>
    <p:cSldViewPr>
      <p:cViewPr>
        <p:scale>
          <a:sx n="109" d="100"/>
          <a:sy n="109" d="100"/>
        </p:scale>
        <p:origin x="-159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7-25T21:42:30.285" idx="4">
    <p:pos x="5304" y="3021"/>
    <p:text>Changed formatting</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7-25T21:46:47.636" idx="8">
    <p:pos x="4216" y="-346"/>
    <p:text>In or out of the slide?</p:text>
  </p:cm>
  <p:cm authorId="2" dt="2015-01-11T13:17:54.359" idx="11">
    <p:pos x="4216" y="-210"/>
    <p:text>fixed</p:text>
    <p:extLst>
      <p:ext uri="{C676402C-5697-4E1C-873F-D02D1690AC5C}">
        <p15:threadingInfo xmlns:p15="http://schemas.microsoft.com/office/powerpoint/2012/main" timeZoneBias="-480">
          <p15:parentCm authorId="0"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SG" noProof="0" smtClean="0"/>
              <a:t>Click to edit Master text styles</a:t>
            </a:r>
          </a:p>
          <a:p>
            <a:pPr lvl="1"/>
            <a:r>
              <a:rPr lang="en-SG" noProof="0" smtClean="0"/>
              <a:t>Second level</a:t>
            </a:r>
          </a:p>
          <a:p>
            <a:pPr lvl="2"/>
            <a:r>
              <a:rPr lang="en-SG" noProof="0" smtClean="0"/>
              <a:t>Third level</a:t>
            </a:r>
          </a:p>
          <a:p>
            <a:pPr lvl="3"/>
            <a:r>
              <a:rPr lang="en-SG" noProof="0" smtClean="0"/>
              <a:t>Fourth level</a:t>
            </a:r>
          </a:p>
          <a:p>
            <a:pPr lvl="4"/>
            <a:r>
              <a:rPr lang="en-SG"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70B2A72-B5ED-48BE-91D9-EF9064C02385}" type="slidenum">
              <a:rPr lang="en-SG"/>
              <a:pPr>
                <a:defRPr/>
              </a:pPr>
              <a:t>‹#›</a:t>
            </a:fld>
            <a:endParaRPr lang="en-SG"/>
          </a:p>
        </p:txBody>
      </p:sp>
    </p:spTree>
    <p:extLst>
      <p:ext uri="{BB962C8B-B14F-4D97-AF65-F5344CB8AC3E}">
        <p14:creationId xmlns:p14="http://schemas.microsoft.com/office/powerpoint/2010/main" val="4239421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F003052-BB62-4815-8D2C-A5AC3E69B1C1}" type="slidenum">
              <a:rPr lang="en-SG" smtClean="0"/>
              <a:pPr/>
              <a:t>1</a:t>
            </a:fld>
            <a:endParaRPr lang="en-SG"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0990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57D60A16-D880-418E-A0B6-3188838C3B66}" type="slidenum">
              <a:rPr lang="en-SG" smtClean="0"/>
              <a:pPr/>
              <a:t>31</a:t>
            </a:fld>
            <a:endParaRPr lang="en-SG"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4640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r>
              <a:rPr lang="en-SG"/>
              <a:t>CS2103</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B399924B-8818-470E-89A2-53F840E63A2B}"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SG"/>
              <a:t>CS2103</a:t>
            </a:r>
          </a:p>
        </p:txBody>
      </p:sp>
      <p:sp>
        <p:nvSpPr>
          <p:cNvPr id="6" name="Slide Number Placeholder 17"/>
          <p:cNvSpPr>
            <a:spLocks noGrp="1"/>
          </p:cNvSpPr>
          <p:nvPr>
            <p:ph type="sldNum" sz="quarter" idx="12"/>
          </p:nvPr>
        </p:nvSpPr>
        <p:spPr/>
        <p:txBody>
          <a:bodyPr/>
          <a:lstStyle>
            <a:lvl1pPr>
              <a:defRPr/>
            </a:lvl1pPr>
          </a:lstStyle>
          <a:p>
            <a:pPr>
              <a:defRPr/>
            </a:pPr>
            <a:fld id="{363DC81F-B8D3-4FCE-8635-E7F70AFF6B5C}"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SG"/>
              <a:t>CS2103</a:t>
            </a:r>
          </a:p>
        </p:txBody>
      </p:sp>
      <p:sp>
        <p:nvSpPr>
          <p:cNvPr id="6" name="Slide Number Placeholder 17"/>
          <p:cNvSpPr>
            <a:spLocks noGrp="1"/>
          </p:cNvSpPr>
          <p:nvPr>
            <p:ph type="sldNum" sz="quarter" idx="12"/>
          </p:nvPr>
        </p:nvSpPr>
        <p:spPr/>
        <p:txBody>
          <a:bodyPr/>
          <a:lstStyle>
            <a:lvl1pPr>
              <a:defRPr/>
            </a:lvl1pPr>
          </a:lstStyle>
          <a:p>
            <a:pPr>
              <a:defRPr/>
            </a:pPr>
            <a:fld id="{0D3CBC40-2FEF-4557-A380-FB8110547C0F}"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pPr>
              <a:defRPr/>
            </a:pPr>
            <a:r>
              <a:rPr lang="en-SG"/>
              <a:t>CS2103</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pPr>
              <a:defRPr/>
            </a:pPr>
            <a:fld id="{1B049157-F4C4-44AD-AAE1-B797B545C952}" type="slidenum">
              <a:rPr lang="en-SG"/>
              <a:pPr>
                <a:defRPr/>
              </a:pPr>
              <a:t>‹#›</a:t>
            </a:fld>
            <a:endParaRPr lang="en-SG"/>
          </a:p>
        </p:txBody>
      </p:sp>
      <p:sp>
        <p:nvSpPr>
          <p:cNvPr id="7" name="Date Placeholder 6"/>
          <p:cNvSpPr>
            <a:spLocks noGrp="1"/>
          </p:cNvSpPr>
          <p:nvPr>
            <p:ph type="dt" sz="half" idx="12"/>
          </p:nvPr>
        </p:nvSpPr>
        <p:spPr>
          <a:xfrm>
            <a:off x="457200" y="6245225"/>
            <a:ext cx="2133600" cy="47625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SG"/>
              <a:t>CS2103</a:t>
            </a:r>
          </a:p>
        </p:txBody>
      </p:sp>
      <p:sp>
        <p:nvSpPr>
          <p:cNvPr id="6" name="Slide Number Placeholder 17"/>
          <p:cNvSpPr>
            <a:spLocks noGrp="1"/>
          </p:cNvSpPr>
          <p:nvPr>
            <p:ph type="sldNum" sz="quarter" idx="12"/>
          </p:nvPr>
        </p:nvSpPr>
        <p:spPr/>
        <p:txBody>
          <a:bodyPr/>
          <a:lstStyle>
            <a:lvl1pPr>
              <a:defRPr/>
            </a:lvl1pPr>
          </a:lstStyle>
          <a:p>
            <a:pPr>
              <a:defRPr/>
            </a:pPr>
            <a:fld id="{22359531-BE61-4203-8B25-BD369F2C134D}"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SG"/>
              <a:t>CS2103</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061E69D1-F609-4407-A9CD-EC5B1A07B404}"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SG"/>
              <a:t>CS2103</a:t>
            </a:r>
          </a:p>
        </p:txBody>
      </p:sp>
      <p:sp>
        <p:nvSpPr>
          <p:cNvPr id="7" name="Slide Number Placeholder 17"/>
          <p:cNvSpPr>
            <a:spLocks noGrp="1"/>
          </p:cNvSpPr>
          <p:nvPr>
            <p:ph type="sldNum" sz="quarter" idx="12"/>
          </p:nvPr>
        </p:nvSpPr>
        <p:spPr/>
        <p:txBody>
          <a:bodyPr/>
          <a:lstStyle>
            <a:lvl1pPr>
              <a:defRPr/>
            </a:lvl1pPr>
          </a:lstStyle>
          <a:p>
            <a:pPr>
              <a:defRPr/>
            </a:pPr>
            <a:fld id="{0A1DED8C-FAF8-4B71-B9A4-927595B94757}"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r>
              <a:rPr lang="en-SG"/>
              <a:t>CS2103</a:t>
            </a:r>
          </a:p>
        </p:txBody>
      </p:sp>
      <p:sp>
        <p:nvSpPr>
          <p:cNvPr id="9" name="Slide Number Placeholder 17"/>
          <p:cNvSpPr>
            <a:spLocks noGrp="1"/>
          </p:cNvSpPr>
          <p:nvPr>
            <p:ph type="sldNum" sz="quarter" idx="12"/>
          </p:nvPr>
        </p:nvSpPr>
        <p:spPr/>
        <p:txBody>
          <a:bodyPr/>
          <a:lstStyle>
            <a:lvl1pPr>
              <a:defRPr/>
            </a:lvl1pPr>
          </a:lstStyle>
          <a:p>
            <a:pPr>
              <a:defRPr/>
            </a:pPr>
            <a:fld id="{C261B97B-4325-4067-BF7C-1F2EBA85A676}"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r>
              <a:rPr lang="en-SG"/>
              <a:t>CS2103</a:t>
            </a:r>
          </a:p>
        </p:txBody>
      </p:sp>
      <p:sp>
        <p:nvSpPr>
          <p:cNvPr id="5" name="Slide Number Placeholder 17"/>
          <p:cNvSpPr>
            <a:spLocks noGrp="1"/>
          </p:cNvSpPr>
          <p:nvPr>
            <p:ph type="sldNum" sz="quarter" idx="12"/>
          </p:nvPr>
        </p:nvSpPr>
        <p:spPr/>
        <p:txBody>
          <a:bodyPr/>
          <a:lstStyle>
            <a:lvl1pPr>
              <a:defRPr/>
            </a:lvl1pPr>
          </a:lstStyle>
          <a:p>
            <a:pPr>
              <a:defRPr/>
            </a:pPr>
            <a:fld id="{4A6B64A4-AB2F-485F-A914-AC90E6CD09E3}"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SG"/>
              <a:t>CS2103</a:t>
            </a:r>
          </a:p>
        </p:txBody>
      </p:sp>
      <p:sp>
        <p:nvSpPr>
          <p:cNvPr id="4" name="Slide Number Placeholder 17"/>
          <p:cNvSpPr>
            <a:spLocks noGrp="1"/>
          </p:cNvSpPr>
          <p:nvPr>
            <p:ph type="sldNum" sz="quarter" idx="12"/>
          </p:nvPr>
        </p:nvSpPr>
        <p:spPr/>
        <p:txBody>
          <a:bodyPr/>
          <a:lstStyle>
            <a:lvl1pPr>
              <a:defRPr/>
            </a:lvl1pPr>
          </a:lstStyle>
          <a:p>
            <a:pPr>
              <a:defRPr/>
            </a:pPr>
            <a:fld id="{D66FB0F2-C20A-458B-8203-6E843C39AFC3}"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SG"/>
              <a:t>CS2103</a:t>
            </a:r>
          </a:p>
        </p:txBody>
      </p:sp>
      <p:sp>
        <p:nvSpPr>
          <p:cNvPr id="7" name="Slide Number Placeholder 17"/>
          <p:cNvSpPr>
            <a:spLocks noGrp="1"/>
          </p:cNvSpPr>
          <p:nvPr>
            <p:ph type="sldNum" sz="quarter" idx="12"/>
          </p:nvPr>
        </p:nvSpPr>
        <p:spPr/>
        <p:txBody>
          <a:bodyPr/>
          <a:lstStyle>
            <a:lvl1pPr>
              <a:defRPr/>
            </a:lvl1pPr>
          </a:lstStyle>
          <a:p>
            <a:pPr>
              <a:defRPr/>
            </a:pPr>
            <a:fld id="{A1AF38F6-54D1-4051-A974-549A425584B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r>
              <a:rPr lang="en-SG"/>
              <a:t>CS2103</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AE109F9-01DB-4876-8874-5EA777DDF689}" type="slidenum">
              <a:rPr lang="en-SG"/>
              <a:pPr>
                <a:defRPr/>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68313" y="620713"/>
            <a:ext cx="8229600" cy="636587"/>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457200" y="1412875"/>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SG"/>
              <a:t>CS2103</a:t>
            </a:r>
            <a:endParaRPr lang="en-SG"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pPr>
              <a:defRPr/>
            </a:pPr>
            <a:fld id="{898C4CD0-50EE-434D-9285-1343FBD17234}"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Calibri" pitchFamily="34" charset="0"/>
        </a:defRPr>
      </a:lvl2pPr>
      <a:lvl3pPr algn="l" rtl="0" eaLnBrk="0" fontAlgn="base" hangingPunct="0">
        <a:spcBef>
          <a:spcPct val="0"/>
        </a:spcBef>
        <a:spcAft>
          <a:spcPct val="0"/>
        </a:spcAft>
        <a:defRPr sz="3600">
          <a:solidFill>
            <a:schemeClr val="tx2"/>
          </a:solidFill>
          <a:latin typeface="Calibri" pitchFamily="34" charset="0"/>
        </a:defRPr>
      </a:lvl3pPr>
      <a:lvl4pPr algn="l" rtl="0" eaLnBrk="0" fontAlgn="base" hangingPunct="0">
        <a:spcBef>
          <a:spcPct val="0"/>
        </a:spcBef>
        <a:spcAft>
          <a:spcPct val="0"/>
        </a:spcAft>
        <a:defRPr sz="3600">
          <a:solidFill>
            <a:schemeClr val="tx2"/>
          </a:solidFill>
          <a:latin typeface="Calibri" pitchFamily="34" charset="0"/>
        </a:defRPr>
      </a:lvl4pPr>
      <a:lvl5pPr algn="l" rtl="0" eaLnBrk="0" fontAlgn="base" hangingPunct="0">
        <a:spcBef>
          <a:spcPct val="0"/>
        </a:spcBef>
        <a:spcAft>
          <a:spcPct val="0"/>
        </a:spcAft>
        <a:defRPr sz="36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Aft>
                <a:spcPts val="0"/>
              </a:spcAft>
              <a:defRPr/>
            </a:pPr>
            <a:r>
              <a:rPr lang="en-US" sz="4400" dirty="0" smtClean="0"/>
              <a:t>Debugging with Eclipse</a:t>
            </a:r>
            <a:endParaRPr lang="en-SG" sz="4400" dirty="0"/>
          </a:p>
        </p:txBody>
      </p:sp>
      <p:sp>
        <p:nvSpPr>
          <p:cNvPr id="14339" name="Subtitle 4"/>
          <p:cNvSpPr>
            <a:spLocks noGrp="1"/>
          </p:cNvSpPr>
          <p:nvPr>
            <p:ph type="subTitle" idx="1"/>
          </p:nvPr>
        </p:nvSpPr>
        <p:spPr>
          <a:xfrm>
            <a:off x="1331640" y="4437112"/>
            <a:ext cx="7056710" cy="1008112"/>
          </a:xfrm>
        </p:spPr>
        <p:txBody>
          <a:bodyPr/>
          <a:lstStyle/>
          <a:p>
            <a:pPr marL="1430338" marR="0" indent="-1430338" algn="l" eaLnBrk="1" hangingPunct="1"/>
            <a:r>
              <a:rPr lang="en-US" sz="1600" dirty="0" smtClean="0"/>
              <a:t>Author: 	</a:t>
            </a:r>
            <a:r>
              <a:rPr lang="en-US" sz="1600" dirty="0" err="1" smtClean="0"/>
              <a:t>Loh</a:t>
            </a:r>
            <a:r>
              <a:rPr lang="en-US" sz="1600" dirty="0" smtClean="0"/>
              <a:t> </a:t>
            </a:r>
            <a:r>
              <a:rPr lang="en-US" sz="1600" dirty="0" err="1" smtClean="0"/>
              <a:t>Jianxiong</a:t>
            </a:r>
            <a:r>
              <a:rPr lang="en-US" sz="1600" dirty="0" smtClean="0"/>
              <a:t> Christopher </a:t>
            </a:r>
          </a:p>
          <a:p>
            <a:pPr marL="1430338" marR="0" indent="-1430338" algn="l" eaLnBrk="1" hangingPunct="1"/>
            <a:r>
              <a:rPr lang="en-US" sz="1600" dirty="0" smtClean="0"/>
              <a:t>Contributions: 	Chua Jie Sheng, Li </a:t>
            </a:r>
            <a:r>
              <a:rPr lang="en-US" sz="1600" dirty="0" err="1" smtClean="0"/>
              <a:t>Mengran</a:t>
            </a:r>
            <a:r>
              <a:rPr lang="en-US" sz="1600" dirty="0" smtClean="0"/>
              <a:t>, </a:t>
            </a:r>
            <a:r>
              <a:rPr lang="en-US" sz="1600" dirty="0" err="1" smtClean="0"/>
              <a:t>Peh</a:t>
            </a:r>
            <a:r>
              <a:rPr lang="en-US" sz="1600" dirty="0" smtClean="0"/>
              <a:t> Shao Hong, Oo </a:t>
            </a:r>
            <a:r>
              <a:rPr lang="en-US" sz="1600" dirty="0" err="1" smtClean="0"/>
              <a:t>Theong</a:t>
            </a:r>
            <a:r>
              <a:rPr lang="en-US" sz="1600" dirty="0" smtClean="0"/>
              <a:t> Siang, Tong Chun Kit, Tania Chattopadhyay</a:t>
            </a:r>
            <a:endParaRPr lang="en-SG"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20.jpg"/>
          <p:cNvPicPr>
            <a:picLocks noChangeAspect="1"/>
          </p:cNvPicPr>
          <p:nvPr/>
        </p:nvPicPr>
        <p:blipFill>
          <a:blip r:embed="rId2" cstate="print"/>
          <a:stretch>
            <a:fillRect/>
          </a:stretch>
        </p:blipFill>
        <p:spPr>
          <a:xfrm>
            <a:off x="611560" y="1052736"/>
            <a:ext cx="7992888" cy="3611321"/>
          </a:xfrm>
          <a:prstGeom prst="rect">
            <a:avLst/>
          </a:prstGeom>
        </p:spPr>
      </p:pic>
      <p:sp>
        <p:nvSpPr>
          <p:cNvPr id="39938" name="Rectangle 2"/>
          <p:cNvSpPr>
            <a:spLocks noGrp="1" noChangeArrowheads="1"/>
          </p:cNvSpPr>
          <p:nvPr>
            <p:ph type="title"/>
          </p:nvPr>
        </p:nvSpPr>
        <p:spPr>
          <a:xfrm>
            <a:off x="468313" y="188913"/>
            <a:ext cx="8229600" cy="636587"/>
          </a:xfrm>
        </p:spPr>
        <p:txBody>
          <a:bodyPr/>
          <a:lstStyle/>
          <a:p>
            <a:pPr eaLnBrk="1" hangingPunct="1"/>
            <a:r>
              <a:rPr lang="en-US" b="1" smtClean="0"/>
              <a:t>Stepping Through Code</a:t>
            </a:r>
            <a:endParaRPr lang="en-SG" b="1" smtClean="0"/>
          </a:p>
        </p:txBody>
      </p:sp>
      <p:sp>
        <p:nvSpPr>
          <p:cNvPr id="39939" name="Slide Number Placeholder 4"/>
          <p:cNvSpPr>
            <a:spLocks noGrp="1"/>
          </p:cNvSpPr>
          <p:nvPr>
            <p:ph type="sldNum" sz="quarter" idx="12"/>
          </p:nvPr>
        </p:nvSpPr>
        <p:spPr bwMode="auto">
          <a:noFill/>
          <a:ln>
            <a:miter lim="800000"/>
            <a:headEnd/>
            <a:tailEnd/>
          </a:ln>
        </p:spPr>
        <p:txBody>
          <a:bodyPr/>
          <a:lstStyle/>
          <a:p>
            <a:fld id="{F45F1479-B75A-4085-9A3D-38C1411CEFBB}" type="slidenum">
              <a:rPr lang="en-SG" smtClean="0"/>
              <a:pPr/>
              <a:t>10</a:t>
            </a:fld>
            <a:endParaRPr lang="en-SG" smtClean="0"/>
          </a:p>
        </p:txBody>
      </p:sp>
      <p:sp>
        <p:nvSpPr>
          <p:cNvPr id="39941" name="AutoShape 6"/>
          <p:cNvSpPr>
            <a:spLocks noChangeArrowheads="1"/>
          </p:cNvSpPr>
          <p:nvPr/>
        </p:nvSpPr>
        <p:spPr bwMode="auto">
          <a:xfrm>
            <a:off x="6084168" y="2780928"/>
            <a:ext cx="2880320" cy="1635125"/>
          </a:xfrm>
          <a:prstGeom prst="wedgeRoundRectCallout">
            <a:avLst>
              <a:gd name="adj1" fmla="val -37318"/>
              <a:gd name="adj2" fmla="val -83945"/>
              <a:gd name="adj3" fmla="val 16667"/>
            </a:avLst>
          </a:prstGeom>
          <a:solidFill>
            <a:schemeClr val="bg1"/>
          </a:solidFill>
          <a:ln w="28575">
            <a:solidFill>
              <a:schemeClr val="accent1"/>
            </a:solidFill>
            <a:miter lim="800000"/>
            <a:headEnd/>
            <a:tailEnd/>
          </a:ln>
        </p:spPr>
        <p:txBody>
          <a:bodyPr wrap="square">
            <a:spAutoFit/>
          </a:bodyPr>
          <a:lstStyle/>
          <a:p>
            <a:r>
              <a:rPr lang="en-US"/>
              <a:t>These 3 buttons, “Step Into”, “Step Over” and “Step Return”, allows the user to Navigate through the code</a:t>
            </a:r>
            <a:endParaRPr lang="en-SG"/>
          </a:p>
        </p:txBody>
      </p:sp>
      <p:sp>
        <p:nvSpPr>
          <p:cNvPr id="39943" name="Rectangle 3"/>
          <p:cNvSpPr>
            <a:spLocks noGrp="1" noChangeArrowheads="1"/>
          </p:cNvSpPr>
          <p:nvPr>
            <p:ph idx="1"/>
          </p:nvPr>
        </p:nvSpPr>
        <p:spPr>
          <a:xfrm>
            <a:off x="468313" y="4941888"/>
            <a:ext cx="8229600" cy="1366837"/>
          </a:xfrm>
        </p:spPr>
        <p:txBody>
          <a:bodyPr/>
          <a:lstStyle/>
          <a:p>
            <a:pPr eaLnBrk="1" hangingPunct="1"/>
            <a:r>
              <a:rPr lang="en-US" b="1" u="sng" dirty="0"/>
              <a:t>Step Into (F5) </a:t>
            </a:r>
            <a:r>
              <a:rPr lang="en-US" dirty="0"/>
              <a:t>:  Moves into the method or constructor at the current </a:t>
            </a:r>
            <a:r>
              <a:rPr lang="en-US" dirty="0" smtClean="0"/>
              <a:t>line</a:t>
            </a:r>
            <a:endParaRPr lang="en-US" b="1" u="sng" dirty="0" smtClean="0"/>
          </a:p>
          <a:p>
            <a:pPr eaLnBrk="1" hangingPunct="1"/>
            <a:r>
              <a:rPr lang="en-US" b="1" u="sng" dirty="0" smtClean="0"/>
              <a:t>Step Over (F6)</a:t>
            </a:r>
            <a:r>
              <a:rPr lang="en-US" dirty="0" smtClean="0"/>
              <a:t>:  Executes current line and suspend at the next line</a:t>
            </a:r>
          </a:p>
          <a:p>
            <a:pPr eaLnBrk="1" hangingPunct="1"/>
            <a:r>
              <a:rPr lang="en-US" b="1" u="sng" dirty="0" smtClean="0"/>
              <a:t>Step Return (F7)</a:t>
            </a:r>
            <a:r>
              <a:rPr lang="en-US" dirty="0" smtClean="0"/>
              <a:t>:  Executes until the current function returns and pauses immediately</a:t>
            </a:r>
            <a:endParaRPr lang="en-SG" dirty="0" smtClean="0"/>
          </a:p>
        </p:txBody>
      </p:sp>
      <p:sp>
        <p:nvSpPr>
          <p:cNvPr id="9" name="Oval 8"/>
          <p:cNvSpPr/>
          <p:nvPr/>
        </p:nvSpPr>
        <p:spPr>
          <a:xfrm>
            <a:off x="5868144" y="1556792"/>
            <a:ext cx="100811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63" y="4896138"/>
            <a:ext cx="357898" cy="329266"/>
          </a:xfrm>
          <a:prstGeom prst="rect">
            <a:avLst/>
          </a:prstGeom>
          <a:ln>
            <a:solidFill>
              <a:srgbClr val="333333"/>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63" y="5285986"/>
            <a:ext cx="357898" cy="329266"/>
          </a:xfrm>
          <a:prstGeom prst="rect">
            <a:avLst/>
          </a:prstGeom>
          <a:ln>
            <a:solidFill>
              <a:srgbClr val="333333"/>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63" y="5675834"/>
            <a:ext cx="349963" cy="320799"/>
          </a:xfrm>
          <a:prstGeom prst="rect">
            <a:avLst/>
          </a:prstGeom>
          <a:ln>
            <a:solidFill>
              <a:srgbClr val="333333"/>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21.jpg"/>
          <p:cNvPicPr>
            <a:picLocks noChangeAspect="1"/>
          </p:cNvPicPr>
          <p:nvPr/>
        </p:nvPicPr>
        <p:blipFill>
          <a:blip r:embed="rId2" cstate="print"/>
          <a:stretch>
            <a:fillRect/>
          </a:stretch>
        </p:blipFill>
        <p:spPr>
          <a:xfrm>
            <a:off x="395536" y="1700808"/>
            <a:ext cx="8254016" cy="4104456"/>
          </a:xfrm>
          <a:prstGeom prst="rect">
            <a:avLst/>
          </a:prstGeom>
        </p:spPr>
      </p:pic>
      <p:sp>
        <p:nvSpPr>
          <p:cNvPr id="40962" name="Rectangle 2"/>
          <p:cNvSpPr>
            <a:spLocks noGrp="1" noChangeArrowheads="1"/>
          </p:cNvSpPr>
          <p:nvPr>
            <p:ph type="title"/>
          </p:nvPr>
        </p:nvSpPr>
        <p:spPr/>
        <p:txBody>
          <a:bodyPr/>
          <a:lstStyle/>
          <a:p>
            <a:pPr eaLnBrk="1" hangingPunct="1"/>
            <a:r>
              <a:rPr lang="en-US" b="1" smtClean="0"/>
              <a:t>Step Over</a:t>
            </a:r>
            <a:endParaRPr lang="en-SG" b="1" smtClean="0"/>
          </a:p>
        </p:txBody>
      </p:sp>
      <p:sp>
        <p:nvSpPr>
          <p:cNvPr id="40963" name="Slide Number Placeholder 4"/>
          <p:cNvSpPr>
            <a:spLocks noGrp="1"/>
          </p:cNvSpPr>
          <p:nvPr>
            <p:ph type="sldNum" sz="quarter" idx="12"/>
          </p:nvPr>
        </p:nvSpPr>
        <p:spPr bwMode="auto">
          <a:noFill/>
          <a:ln>
            <a:miter lim="800000"/>
            <a:headEnd/>
            <a:tailEnd/>
          </a:ln>
        </p:spPr>
        <p:txBody>
          <a:bodyPr/>
          <a:lstStyle/>
          <a:p>
            <a:fld id="{BC739C72-55B9-4C62-9179-D68A2ECA3A18}" type="slidenum">
              <a:rPr lang="en-SG" smtClean="0"/>
              <a:pPr/>
              <a:t>11</a:t>
            </a:fld>
            <a:endParaRPr lang="en-SG" smtClean="0"/>
          </a:p>
        </p:txBody>
      </p:sp>
      <p:sp>
        <p:nvSpPr>
          <p:cNvPr id="40965" name="AutoShape 5"/>
          <p:cNvSpPr>
            <a:spLocks noChangeArrowheads="1"/>
          </p:cNvSpPr>
          <p:nvPr/>
        </p:nvSpPr>
        <p:spPr bwMode="auto">
          <a:xfrm>
            <a:off x="4572000" y="836613"/>
            <a:ext cx="2665413" cy="1328737"/>
          </a:xfrm>
          <a:prstGeom prst="wedgeRoundRectCallout">
            <a:avLst>
              <a:gd name="adj1" fmla="val -36657"/>
              <a:gd name="adj2" fmla="val 85537"/>
              <a:gd name="adj3" fmla="val 16667"/>
            </a:avLst>
          </a:prstGeom>
          <a:solidFill>
            <a:schemeClr val="bg1"/>
          </a:solidFill>
          <a:ln w="28575">
            <a:solidFill>
              <a:schemeClr val="accent1"/>
            </a:solidFill>
            <a:miter lim="800000"/>
            <a:headEnd/>
            <a:tailEnd/>
          </a:ln>
        </p:spPr>
        <p:txBody>
          <a:bodyPr>
            <a:spAutoFit/>
          </a:bodyPr>
          <a:lstStyle/>
          <a:p>
            <a:r>
              <a:rPr lang="en-US"/>
              <a:t>Using Step Over, the debugger will go through the code one line at a time</a:t>
            </a:r>
            <a:endParaRPr lang="en-SG"/>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22.jpg"/>
          <p:cNvPicPr>
            <a:picLocks noChangeAspect="1"/>
          </p:cNvPicPr>
          <p:nvPr/>
        </p:nvPicPr>
        <p:blipFill>
          <a:blip r:embed="rId2" cstate="print"/>
          <a:stretch>
            <a:fillRect/>
          </a:stretch>
        </p:blipFill>
        <p:spPr>
          <a:xfrm>
            <a:off x="395537" y="1700808"/>
            <a:ext cx="8280920" cy="4072584"/>
          </a:xfrm>
          <a:prstGeom prst="rect">
            <a:avLst/>
          </a:prstGeom>
        </p:spPr>
      </p:pic>
      <p:sp>
        <p:nvSpPr>
          <p:cNvPr id="41986" name="Rectangle 2"/>
          <p:cNvSpPr>
            <a:spLocks noGrp="1" noChangeArrowheads="1"/>
          </p:cNvSpPr>
          <p:nvPr>
            <p:ph type="title"/>
          </p:nvPr>
        </p:nvSpPr>
        <p:spPr/>
        <p:txBody>
          <a:bodyPr/>
          <a:lstStyle/>
          <a:p>
            <a:pPr eaLnBrk="1" hangingPunct="1"/>
            <a:r>
              <a:rPr lang="en-US" b="1" smtClean="0"/>
              <a:t>Step Over</a:t>
            </a:r>
            <a:endParaRPr lang="en-SG" b="1" smtClean="0"/>
          </a:p>
        </p:txBody>
      </p:sp>
      <p:sp>
        <p:nvSpPr>
          <p:cNvPr id="41987" name="Slide Number Placeholder 4"/>
          <p:cNvSpPr>
            <a:spLocks noGrp="1"/>
          </p:cNvSpPr>
          <p:nvPr>
            <p:ph type="sldNum" sz="quarter" idx="12"/>
          </p:nvPr>
        </p:nvSpPr>
        <p:spPr bwMode="auto">
          <a:noFill/>
          <a:ln>
            <a:miter lim="800000"/>
            <a:headEnd/>
            <a:tailEnd/>
          </a:ln>
        </p:spPr>
        <p:txBody>
          <a:bodyPr/>
          <a:lstStyle/>
          <a:p>
            <a:fld id="{555526B3-C019-4EE9-B851-0456C580C925}" type="slidenum">
              <a:rPr lang="en-SG" smtClean="0"/>
              <a:pPr/>
              <a:t>12</a:t>
            </a:fld>
            <a:endParaRPr lang="en-SG" smtClean="0"/>
          </a:p>
        </p:txBody>
      </p:sp>
      <p:sp>
        <p:nvSpPr>
          <p:cNvPr id="41989" name="AutoShape 4"/>
          <p:cNvSpPr>
            <a:spLocks noChangeArrowheads="1"/>
          </p:cNvSpPr>
          <p:nvPr/>
        </p:nvSpPr>
        <p:spPr bwMode="auto">
          <a:xfrm>
            <a:off x="4572000" y="836613"/>
            <a:ext cx="2665413" cy="1328737"/>
          </a:xfrm>
          <a:prstGeom prst="wedgeRoundRectCallout">
            <a:avLst>
              <a:gd name="adj1" fmla="val -36657"/>
              <a:gd name="adj2" fmla="val 85537"/>
              <a:gd name="adj3" fmla="val 16667"/>
            </a:avLst>
          </a:prstGeom>
          <a:solidFill>
            <a:schemeClr val="bg1"/>
          </a:solidFill>
          <a:ln w="28575">
            <a:solidFill>
              <a:schemeClr val="accent1"/>
            </a:solidFill>
            <a:miter lim="800000"/>
            <a:headEnd/>
            <a:tailEnd/>
          </a:ln>
        </p:spPr>
        <p:txBody>
          <a:bodyPr>
            <a:spAutoFit/>
          </a:bodyPr>
          <a:lstStyle/>
          <a:p>
            <a:r>
              <a:rPr lang="en-US"/>
              <a:t>Using Step Over, the debugger will go through the code one line at a time</a:t>
            </a:r>
            <a:endParaRPr lang="en-SG"/>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3.jpg"/>
          <p:cNvPicPr>
            <a:picLocks noChangeAspect="1"/>
          </p:cNvPicPr>
          <p:nvPr/>
        </p:nvPicPr>
        <p:blipFill>
          <a:blip r:embed="rId2" cstate="print"/>
          <a:stretch>
            <a:fillRect/>
          </a:stretch>
        </p:blipFill>
        <p:spPr>
          <a:xfrm>
            <a:off x="395537" y="1700808"/>
            <a:ext cx="8280920" cy="4087667"/>
          </a:xfrm>
          <a:prstGeom prst="rect">
            <a:avLst/>
          </a:prstGeom>
        </p:spPr>
      </p:pic>
      <p:sp>
        <p:nvSpPr>
          <p:cNvPr id="43010" name="Rectangle 3"/>
          <p:cNvSpPr>
            <a:spLocks noGrp="1" noChangeArrowheads="1"/>
          </p:cNvSpPr>
          <p:nvPr>
            <p:ph type="title"/>
          </p:nvPr>
        </p:nvSpPr>
        <p:spPr/>
        <p:txBody>
          <a:bodyPr/>
          <a:lstStyle/>
          <a:p>
            <a:pPr eaLnBrk="1" hangingPunct="1"/>
            <a:r>
              <a:rPr lang="en-US" b="1" smtClean="0"/>
              <a:t>Step Over</a:t>
            </a:r>
            <a:endParaRPr lang="en-SG" b="1" smtClean="0"/>
          </a:p>
        </p:txBody>
      </p:sp>
      <p:sp>
        <p:nvSpPr>
          <p:cNvPr id="43011" name="Slide Number Placeholder 4"/>
          <p:cNvSpPr>
            <a:spLocks noGrp="1"/>
          </p:cNvSpPr>
          <p:nvPr>
            <p:ph type="sldNum" sz="quarter" idx="12"/>
          </p:nvPr>
        </p:nvSpPr>
        <p:spPr bwMode="auto">
          <a:noFill/>
          <a:ln>
            <a:miter lim="800000"/>
            <a:headEnd/>
            <a:tailEnd/>
          </a:ln>
        </p:spPr>
        <p:txBody>
          <a:bodyPr/>
          <a:lstStyle/>
          <a:p>
            <a:fld id="{71FC7681-7484-4DE7-A3EC-BDF7E3375247}" type="slidenum">
              <a:rPr lang="en-SG" smtClean="0"/>
              <a:pPr/>
              <a:t>13</a:t>
            </a:fld>
            <a:endParaRPr lang="en-SG" smtClean="0"/>
          </a:p>
        </p:txBody>
      </p:sp>
      <p:sp>
        <p:nvSpPr>
          <p:cNvPr id="43013" name="AutoShape 4"/>
          <p:cNvSpPr>
            <a:spLocks noChangeArrowheads="1"/>
          </p:cNvSpPr>
          <p:nvPr/>
        </p:nvSpPr>
        <p:spPr bwMode="auto">
          <a:xfrm>
            <a:off x="4572000" y="836613"/>
            <a:ext cx="2665413" cy="1328737"/>
          </a:xfrm>
          <a:prstGeom prst="wedgeRoundRectCallout">
            <a:avLst>
              <a:gd name="adj1" fmla="val -36657"/>
              <a:gd name="adj2" fmla="val 85537"/>
              <a:gd name="adj3" fmla="val 16667"/>
            </a:avLst>
          </a:prstGeom>
          <a:solidFill>
            <a:schemeClr val="bg1"/>
          </a:solidFill>
          <a:ln w="28575">
            <a:solidFill>
              <a:schemeClr val="accent1"/>
            </a:solidFill>
            <a:miter lim="800000"/>
            <a:headEnd/>
            <a:tailEnd/>
          </a:ln>
        </p:spPr>
        <p:txBody>
          <a:bodyPr>
            <a:spAutoFit/>
          </a:bodyPr>
          <a:lstStyle/>
          <a:p>
            <a:r>
              <a:rPr lang="en-US"/>
              <a:t>Using Step Over, the debugger will go through the code one line at a time</a:t>
            </a:r>
            <a:endParaRPr lang="en-SG"/>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4.jpg"/>
          <p:cNvPicPr>
            <a:picLocks noChangeAspect="1"/>
          </p:cNvPicPr>
          <p:nvPr/>
        </p:nvPicPr>
        <p:blipFill>
          <a:blip r:embed="rId2" cstate="print"/>
          <a:stretch>
            <a:fillRect/>
          </a:stretch>
        </p:blipFill>
        <p:spPr>
          <a:xfrm>
            <a:off x="395536" y="1772816"/>
            <a:ext cx="8280920" cy="4057500"/>
          </a:xfrm>
          <a:prstGeom prst="rect">
            <a:avLst/>
          </a:prstGeom>
        </p:spPr>
      </p:pic>
      <p:sp>
        <p:nvSpPr>
          <p:cNvPr id="44034" name="Rectangle 3"/>
          <p:cNvSpPr>
            <a:spLocks noGrp="1" noChangeArrowheads="1"/>
          </p:cNvSpPr>
          <p:nvPr>
            <p:ph type="title"/>
          </p:nvPr>
        </p:nvSpPr>
        <p:spPr/>
        <p:txBody>
          <a:bodyPr/>
          <a:lstStyle/>
          <a:p>
            <a:pPr eaLnBrk="1" hangingPunct="1"/>
            <a:r>
              <a:rPr lang="en-US" b="1" smtClean="0"/>
              <a:t>Step Into</a:t>
            </a:r>
            <a:endParaRPr lang="en-SG" b="1" smtClean="0"/>
          </a:p>
        </p:txBody>
      </p:sp>
      <p:sp>
        <p:nvSpPr>
          <p:cNvPr id="44035" name="Slide Number Placeholder 4"/>
          <p:cNvSpPr>
            <a:spLocks noGrp="1"/>
          </p:cNvSpPr>
          <p:nvPr>
            <p:ph type="sldNum" sz="quarter" idx="12"/>
          </p:nvPr>
        </p:nvSpPr>
        <p:spPr bwMode="auto">
          <a:noFill/>
          <a:ln>
            <a:miter lim="800000"/>
            <a:headEnd/>
            <a:tailEnd/>
          </a:ln>
        </p:spPr>
        <p:txBody>
          <a:bodyPr/>
          <a:lstStyle/>
          <a:p>
            <a:fld id="{7BD6CB67-0EBC-4D1E-8DF3-9012C92DABEE}" type="slidenum">
              <a:rPr lang="en-SG" smtClean="0"/>
              <a:pPr/>
              <a:t>14</a:t>
            </a:fld>
            <a:endParaRPr lang="en-SG" smtClean="0"/>
          </a:p>
        </p:txBody>
      </p:sp>
      <p:sp>
        <p:nvSpPr>
          <p:cNvPr id="44037" name="AutoShape 4"/>
          <p:cNvSpPr>
            <a:spLocks noChangeArrowheads="1"/>
          </p:cNvSpPr>
          <p:nvPr/>
        </p:nvSpPr>
        <p:spPr bwMode="auto">
          <a:xfrm>
            <a:off x="4860032" y="836712"/>
            <a:ext cx="3744913" cy="1328023"/>
          </a:xfrm>
          <a:prstGeom prst="wedgeRoundRectCallout">
            <a:avLst>
              <a:gd name="adj1" fmla="val 8890"/>
              <a:gd name="adj2" fmla="val 87786"/>
              <a:gd name="adj3" fmla="val 16667"/>
            </a:avLst>
          </a:prstGeom>
          <a:solidFill>
            <a:schemeClr val="bg1"/>
          </a:solidFill>
          <a:ln w="28575">
            <a:solidFill>
              <a:schemeClr val="accent1"/>
            </a:solidFill>
            <a:miter lim="800000"/>
            <a:headEnd/>
            <a:tailEnd/>
          </a:ln>
        </p:spPr>
        <p:txBody>
          <a:bodyPr>
            <a:spAutoFit/>
          </a:bodyPr>
          <a:lstStyle/>
          <a:p>
            <a:r>
              <a:rPr lang="en-US" dirty="0"/>
              <a:t>If there is a method or constructor in the current line, </a:t>
            </a:r>
            <a:r>
              <a:rPr lang="en-US" b="1" dirty="0"/>
              <a:t>Step Into </a:t>
            </a:r>
            <a:r>
              <a:rPr lang="en-US" dirty="0" smtClean="0"/>
              <a:t>can be used to </a:t>
            </a:r>
            <a:r>
              <a:rPr lang="en-US" dirty="0"/>
              <a:t>move into the </a:t>
            </a:r>
            <a:r>
              <a:rPr lang="en-US" dirty="0" smtClean="0"/>
              <a:t>method</a:t>
            </a:r>
            <a:endParaRPr lang="en-S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6.jpg"/>
          <p:cNvPicPr>
            <a:picLocks noChangeAspect="1"/>
          </p:cNvPicPr>
          <p:nvPr/>
        </p:nvPicPr>
        <p:blipFill>
          <a:blip r:embed="rId2" cstate="print"/>
          <a:stretch>
            <a:fillRect/>
          </a:stretch>
        </p:blipFill>
        <p:spPr>
          <a:xfrm>
            <a:off x="395536" y="1772816"/>
            <a:ext cx="8280920" cy="4072584"/>
          </a:xfrm>
          <a:prstGeom prst="rect">
            <a:avLst/>
          </a:prstGeom>
        </p:spPr>
      </p:pic>
      <p:sp>
        <p:nvSpPr>
          <p:cNvPr id="45058" name="Rectangle 3"/>
          <p:cNvSpPr>
            <a:spLocks noGrp="1" noChangeArrowheads="1"/>
          </p:cNvSpPr>
          <p:nvPr>
            <p:ph type="title"/>
          </p:nvPr>
        </p:nvSpPr>
        <p:spPr/>
        <p:txBody>
          <a:bodyPr/>
          <a:lstStyle/>
          <a:p>
            <a:pPr eaLnBrk="1" hangingPunct="1"/>
            <a:r>
              <a:rPr lang="en-US" b="1" smtClean="0"/>
              <a:t>Step Into</a:t>
            </a:r>
            <a:endParaRPr lang="en-SG" b="1" smtClean="0"/>
          </a:p>
        </p:txBody>
      </p:sp>
      <p:sp>
        <p:nvSpPr>
          <p:cNvPr id="45059" name="Slide Number Placeholder 4"/>
          <p:cNvSpPr>
            <a:spLocks noGrp="1"/>
          </p:cNvSpPr>
          <p:nvPr>
            <p:ph type="sldNum" sz="quarter" idx="12"/>
          </p:nvPr>
        </p:nvSpPr>
        <p:spPr bwMode="auto">
          <a:noFill/>
          <a:ln>
            <a:miter lim="800000"/>
            <a:headEnd/>
            <a:tailEnd/>
          </a:ln>
        </p:spPr>
        <p:txBody>
          <a:bodyPr/>
          <a:lstStyle/>
          <a:p>
            <a:fld id="{3177D1C9-F954-40A4-9077-868C1F24ADC2}" type="slidenum">
              <a:rPr lang="en-SG" smtClean="0"/>
              <a:pPr/>
              <a:t>15</a:t>
            </a:fld>
            <a:endParaRPr lang="en-SG" smtClean="0"/>
          </a:p>
        </p:txBody>
      </p:sp>
      <p:sp>
        <p:nvSpPr>
          <p:cNvPr id="2" name="Freeform 1"/>
          <p:cNvSpPr/>
          <p:nvPr/>
        </p:nvSpPr>
        <p:spPr>
          <a:xfrm>
            <a:off x="4362031" y="3398293"/>
            <a:ext cx="622159" cy="600501"/>
          </a:xfrm>
          <a:custGeom>
            <a:avLst/>
            <a:gdLst>
              <a:gd name="connsiteX0" fmla="*/ 441981 w 622159"/>
              <a:gd name="connsiteY0" fmla="*/ 0 h 600501"/>
              <a:gd name="connsiteX1" fmla="*/ 605754 w 622159"/>
              <a:gd name="connsiteY1" fmla="*/ 245659 h 600501"/>
              <a:gd name="connsiteX2" fmla="*/ 87139 w 622159"/>
              <a:gd name="connsiteY2" fmla="*/ 436728 h 600501"/>
              <a:gd name="connsiteX3" fmla="*/ 5253 w 622159"/>
              <a:gd name="connsiteY3" fmla="*/ 600501 h 600501"/>
            </a:gdLst>
            <a:ahLst/>
            <a:cxnLst>
              <a:cxn ang="0">
                <a:pos x="connsiteX0" y="connsiteY0"/>
              </a:cxn>
              <a:cxn ang="0">
                <a:pos x="connsiteX1" y="connsiteY1"/>
              </a:cxn>
              <a:cxn ang="0">
                <a:pos x="connsiteX2" y="connsiteY2"/>
              </a:cxn>
              <a:cxn ang="0">
                <a:pos x="connsiteX3" y="connsiteY3"/>
              </a:cxn>
            </a:cxnLst>
            <a:rect l="l" t="t" r="r" b="b"/>
            <a:pathLst>
              <a:path w="622159" h="600501">
                <a:moveTo>
                  <a:pt x="441981" y="0"/>
                </a:moveTo>
                <a:cubicBezTo>
                  <a:pt x="553437" y="86435"/>
                  <a:pt x="664894" y="172871"/>
                  <a:pt x="605754" y="245659"/>
                </a:cubicBezTo>
                <a:cubicBezTo>
                  <a:pt x="546614" y="318447"/>
                  <a:pt x="187223" y="377588"/>
                  <a:pt x="87139" y="436728"/>
                </a:cubicBezTo>
                <a:cubicBezTo>
                  <a:pt x="-12945" y="495868"/>
                  <a:pt x="-3846" y="548184"/>
                  <a:pt x="5253" y="600501"/>
                </a:cubicBezTo>
              </a:path>
            </a:pathLst>
          </a:custGeom>
          <a:noFill/>
          <a:ln w="571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utoShape 4"/>
          <p:cNvSpPr>
            <a:spLocks noChangeArrowheads="1"/>
          </p:cNvSpPr>
          <p:nvPr/>
        </p:nvSpPr>
        <p:spPr bwMode="auto">
          <a:xfrm>
            <a:off x="4860032" y="836712"/>
            <a:ext cx="3744913" cy="1328023"/>
          </a:xfrm>
          <a:prstGeom prst="wedgeRoundRectCallout">
            <a:avLst>
              <a:gd name="adj1" fmla="val 8890"/>
              <a:gd name="adj2" fmla="val 87786"/>
              <a:gd name="adj3" fmla="val 16667"/>
            </a:avLst>
          </a:prstGeom>
          <a:solidFill>
            <a:schemeClr val="bg1"/>
          </a:solidFill>
          <a:ln w="28575">
            <a:solidFill>
              <a:schemeClr val="accent1"/>
            </a:solidFill>
            <a:miter lim="800000"/>
            <a:headEnd/>
            <a:tailEnd/>
          </a:ln>
        </p:spPr>
        <p:txBody>
          <a:bodyPr>
            <a:spAutoFit/>
          </a:bodyPr>
          <a:lstStyle/>
          <a:p>
            <a:r>
              <a:rPr lang="en-US" dirty="0"/>
              <a:t>If there is a method or constructor in the current line, </a:t>
            </a:r>
            <a:r>
              <a:rPr lang="en-US" b="1" dirty="0"/>
              <a:t>Step Into </a:t>
            </a:r>
            <a:r>
              <a:rPr lang="en-US" dirty="0" smtClean="0"/>
              <a:t>can be used to </a:t>
            </a:r>
            <a:r>
              <a:rPr lang="en-US" dirty="0"/>
              <a:t>move into the </a:t>
            </a:r>
            <a:r>
              <a:rPr lang="en-US" dirty="0" smtClean="0"/>
              <a:t>method</a:t>
            </a:r>
            <a:endParaRPr lang="en-S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6.jpg"/>
          <p:cNvPicPr>
            <a:picLocks noChangeAspect="1"/>
          </p:cNvPicPr>
          <p:nvPr/>
        </p:nvPicPr>
        <p:blipFill>
          <a:blip r:embed="rId2" cstate="print"/>
          <a:stretch>
            <a:fillRect/>
          </a:stretch>
        </p:blipFill>
        <p:spPr>
          <a:xfrm>
            <a:off x="395536" y="1700808"/>
            <a:ext cx="8199311" cy="4032448"/>
          </a:xfrm>
          <a:prstGeom prst="rect">
            <a:avLst/>
          </a:prstGeom>
        </p:spPr>
      </p:pic>
      <p:sp>
        <p:nvSpPr>
          <p:cNvPr id="46082" name="Rectangle 3"/>
          <p:cNvSpPr>
            <a:spLocks noGrp="1" noChangeArrowheads="1"/>
          </p:cNvSpPr>
          <p:nvPr>
            <p:ph type="title"/>
          </p:nvPr>
        </p:nvSpPr>
        <p:spPr/>
        <p:txBody>
          <a:bodyPr/>
          <a:lstStyle/>
          <a:p>
            <a:pPr eaLnBrk="1" hangingPunct="1"/>
            <a:r>
              <a:rPr lang="en-US" b="1" smtClean="0"/>
              <a:t>Step Return</a:t>
            </a:r>
            <a:endParaRPr lang="en-SG" b="1" smtClean="0"/>
          </a:p>
        </p:txBody>
      </p:sp>
      <p:sp>
        <p:nvSpPr>
          <p:cNvPr id="46083" name="Slide Number Placeholder 4"/>
          <p:cNvSpPr>
            <a:spLocks noGrp="1"/>
          </p:cNvSpPr>
          <p:nvPr>
            <p:ph type="sldNum" sz="quarter" idx="12"/>
          </p:nvPr>
        </p:nvSpPr>
        <p:spPr bwMode="auto">
          <a:noFill/>
          <a:ln>
            <a:miter lim="800000"/>
            <a:headEnd/>
            <a:tailEnd/>
          </a:ln>
        </p:spPr>
        <p:txBody>
          <a:bodyPr/>
          <a:lstStyle/>
          <a:p>
            <a:fld id="{80A6E3F5-5BC3-4135-87F7-30389472BA52}" type="slidenum">
              <a:rPr lang="en-SG" smtClean="0"/>
              <a:pPr/>
              <a:t>16</a:t>
            </a:fld>
            <a:endParaRPr lang="en-SG" smtClean="0"/>
          </a:p>
        </p:txBody>
      </p:sp>
      <p:sp>
        <p:nvSpPr>
          <p:cNvPr id="46085" name="AutoShape 4"/>
          <p:cNvSpPr>
            <a:spLocks noChangeArrowheads="1"/>
          </p:cNvSpPr>
          <p:nvPr/>
        </p:nvSpPr>
        <p:spPr bwMode="auto">
          <a:xfrm>
            <a:off x="5436096" y="1124744"/>
            <a:ext cx="3455988" cy="1940957"/>
          </a:xfrm>
          <a:prstGeom prst="wedgeRoundRectCallout">
            <a:avLst>
              <a:gd name="adj1" fmla="val -44634"/>
              <a:gd name="adj2" fmla="val 94458"/>
              <a:gd name="adj3" fmla="val 16667"/>
            </a:avLst>
          </a:prstGeom>
          <a:solidFill>
            <a:schemeClr val="bg1"/>
          </a:solidFill>
          <a:ln w="28575">
            <a:solidFill>
              <a:schemeClr val="accent1"/>
            </a:solidFill>
            <a:miter lim="800000"/>
            <a:headEnd/>
            <a:tailEnd/>
          </a:ln>
        </p:spPr>
        <p:txBody>
          <a:bodyPr>
            <a:spAutoFit/>
          </a:bodyPr>
          <a:lstStyle/>
          <a:p>
            <a:r>
              <a:rPr lang="en-US" dirty="0"/>
              <a:t>If we are in the middle of a method execution, </a:t>
            </a:r>
            <a:r>
              <a:rPr lang="en-US" b="1" dirty="0"/>
              <a:t>Step Return</a:t>
            </a:r>
            <a:r>
              <a:rPr lang="en-US" dirty="0"/>
              <a:t> will execute until the </a:t>
            </a:r>
            <a:r>
              <a:rPr lang="en-US" dirty="0" smtClean="0"/>
              <a:t>end of current </a:t>
            </a:r>
            <a:r>
              <a:rPr lang="en-US" dirty="0"/>
              <a:t>method </a:t>
            </a:r>
            <a:r>
              <a:rPr lang="en-US" dirty="0" smtClean="0"/>
              <a:t>and returns to the next line of the calling method.</a:t>
            </a:r>
            <a:endParaRPr lang="en-S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7.jpg"/>
          <p:cNvPicPr>
            <a:picLocks noChangeAspect="1"/>
          </p:cNvPicPr>
          <p:nvPr/>
        </p:nvPicPr>
        <p:blipFill>
          <a:blip r:embed="rId2" cstate="print"/>
          <a:stretch>
            <a:fillRect/>
          </a:stretch>
        </p:blipFill>
        <p:spPr>
          <a:xfrm>
            <a:off x="395537" y="1628800"/>
            <a:ext cx="8208912" cy="4052122"/>
          </a:xfrm>
          <a:prstGeom prst="rect">
            <a:avLst/>
          </a:prstGeom>
        </p:spPr>
      </p:pic>
      <p:sp>
        <p:nvSpPr>
          <p:cNvPr id="47106" name="Rectangle 3"/>
          <p:cNvSpPr>
            <a:spLocks noGrp="1" noChangeArrowheads="1"/>
          </p:cNvSpPr>
          <p:nvPr>
            <p:ph type="title"/>
          </p:nvPr>
        </p:nvSpPr>
        <p:spPr/>
        <p:txBody>
          <a:bodyPr/>
          <a:lstStyle/>
          <a:p>
            <a:pPr eaLnBrk="1" hangingPunct="1"/>
            <a:r>
              <a:rPr lang="en-US" b="1" smtClean="0"/>
              <a:t>Step Return</a:t>
            </a:r>
            <a:endParaRPr lang="en-SG" b="1" smtClean="0"/>
          </a:p>
        </p:txBody>
      </p:sp>
      <p:sp>
        <p:nvSpPr>
          <p:cNvPr id="47107" name="Slide Number Placeholder 4"/>
          <p:cNvSpPr>
            <a:spLocks noGrp="1"/>
          </p:cNvSpPr>
          <p:nvPr>
            <p:ph type="sldNum" sz="quarter" idx="12"/>
          </p:nvPr>
        </p:nvSpPr>
        <p:spPr bwMode="auto">
          <a:noFill/>
          <a:ln>
            <a:miter lim="800000"/>
            <a:headEnd/>
            <a:tailEnd/>
          </a:ln>
        </p:spPr>
        <p:txBody>
          <a:bodyPr/>
          <a:lstStyle/>
          <a:p>
            <a:fld id="{37F62C80-C2D2-4A0A-AFA9-D543900354B4}" type="slidenum">
              <a:rPr lang="en-SG" smtClean="0"/>
              <a:pPr/>
              <a:t>17</a:t>
            </a:fld>
            <a:endParaRPr lang="en-SG" smtClean="0"/>
          </a:p>
        </p:txBody>
      </p:sp>
      <p:sp>
        <p:nvSpPr>
          <p:cNvPr id="7" name="Freeform 6"/>
          <p:cNvSpPr/>
          <p:nvPr/>
        </p:nvSpPr>
        <p:spPr>
          <a:xfrm>
            <a:off x="1074757" y="3254003"/>
            <a:ext cx="768854" cy="2014620"/>
          </a:xfrm>
          <a:custGeom>
            <a:avLst/>
            <a:gdLst>
              <a:gd name="connsiteX0" fmla="*/ 631213 w 768854"/>
              <a:gd name="connsiteY0" fmla="*/ 1085985 h 2014620"/>
              <a:gd name="connsiteX1" fmla="*/ 767691 w 768854"/>
              <a:gd name="connsiteY1" fmla="*/ 1563657 h 2014620"/>
              <a:gd name="connsiteX2" fmla="*/ 562974 w 768854"/>
              <a:gd name="connsiteY2" fmla="*/ 2014033 h 2014620"/>
              <a:gd name="connsiteX3" fmla="*/ 44359 w 768854"/>
              <a:gd name="connsiteY3" fmla="*/ 1468122 h 2014620"/>
              <a:gd name="connsiteX4" fmla="*/ 98950 w 768854"/>
              <a:gd name="connsiteY4" fmla="*/ 185233 h 2014620"/>
              <a:gd name="connsiteX5" fmla="*/ 672156 w 768854"/>
              <a:gd name="connsiteY5" fmla="*/ 35107 h 201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854" h="2014620">
                <a:moveTo>
                  <a:pt x="631213" y="1085985"/>
                </a:moveTo>
                <a:cubicBezTo>
                  <a:pt x="705138" y="1247483"/>
                  <a:pt x="779064" y="1408982"/>
                  <a:pt x="767691" y="1563657"/>
                </a:cubicBezTo>
                <a:cubicBezTo>
                  <a:pt x="756318" y="1718332"/>
                  <a:pt x="683529" y="2029955"/>
                  <a:pt x="562974" y="2014033"/>
                </a:cubicBezTo>
                <a:cubicBezTo>
                  <a:pt x="442419" y="1998111"/>
                  <a:pt x="121696" y="1772922"/>
                  <a:pt x="44359" y="1468122"/>
                </a:cubicBezTo>
                <a:cubicBezTo>
                  <a:pt x="-32978" y="1163322"/>
                  <a:pt x="-5683" y="424069"/>
                  <a:pt x="98950" y="185233"/>
                </a:cubicBezTo>
                <a:cubicBezTo>
                  <a:pt x="203583" y="-53603"/>
                  <a:pt x="437869" y="-9248"/>
                  <a:pt x="672156" y="35107"/>
                </a:cubicBezTo>
              </a:path>
            </a:pathLst>
          </a:custGeom>
          <a:noFill/>
          <a:ln w="571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utoShape 4"/>
          <p:cNvSpPr>
            <a:spLocks noChangeArrowheads="1"/>
          </p:cNvSpPr>
          <p:nvPr/>
        </p:nvSpPr>
        <p:spPr bwMode="auto">
          <a:xfrm>
            <a:off x="5436096" y="1124744"/>
            <a:ext cx="3455988" cy="1940957"/>
          </a:xfrm>
          <a:prstGeom prst="wedgeRoundRectCallout">
            <a:avLst>
              <a:gd name="adj1" fmla="val -44634"/>
              <a:gd name="adj2" fmla="val 94458"/>
              <a:gd name="adj3" fmla="val 16667"/>
            </a:avLst>
          </a:prstGeom>
          <a:solidFill>
            <a:schemeClr val="bg1"/>
          </a:solidFill>
          <a:ln w="28575">
            <a:solidFill>
              <a:schemeClr val="accent1"/>
            </a:solidFill>
            <a:miter lim="800000"/>
            <a:headEnd/>
            <a:tailEnd/>
          </a:ln>
        </p:spPr>
        <p:txBody>
          <a:bodyPr>
            <a:spAutoFit/>
          </a:bodyPr>
          <a:lstStyle/>
          <a:p>
            <a:r>
              <a:rPr lang="en-US" dirty="0"/>
              <a:t>If we are in the middle of a method execution, </a:t>
            </a:r>
            <a:r>
              <a:rPr lang="en-US" b="1" dirty="0"/>
              <a:t>Step Return</a:t>
            </a:r>
            <a:r>
              <a:rPr lang="en-US" dirty="0"/>
              <a:t> will execute until the </a:t>
            </a:r>
            <a:r>
              <a:rPr lang="en-US" dirty="0" smtClean="0"/>
              <a:t>end of current </a:t>
            </a:r>
            <a:r>
              <a:rPr lang="en-US" dirty="0"/>
              <a:t>method </a:t>
            </a:r>
            <a:r>
              <a:rPr lang="en-US" dirty="0" smtClean="0"/>
              <a:t>and returns to the next line of the calling method.</a:t>
            </a:r>
            <a:endParaRPr lang="en-S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8.jpg"/>
          <p:cNvPicPr>
            <a:picLocks noChangeAspect="1"/>
          </p:cNvPicPr>
          <p:nvPr/>
        </p:nvPicPr>
        <p:blipFill>
          <a:blip r:embed="rId2" cstate="print"/>
          <a:stretch>
            <a:fillRect/>
          </a:stretch>
        </p:blipFill>
        <p:spPr>
          <a:xfrm>
            <a:off x="611560" y="1988840"/>
            <a:ext cx="7095788" cy="2880320"/>
          </a:xfrm>
          <a:prstGeom prst="rect">
            <a:avLst/>
          </a:prstGeom>
        </p:spPr>
      </p:pic>
      <p:sp>
        <p:nvSpPr>
          <p:cNvPr id="48130" name="Rectangle 2"/>
          <p:cNvSpPr>
            <a:spLocks noGrp="1" noChangeArrowheads="1"/>
          </p:cNvSpPr>
          <p:nvPr>
            <p:ph type="title"/>
          </p:nvPr>
        </p:nvSpPr>
        <p:spPr/>
        <p:txBody>
          <a:bodyPr/>
          <a:lstStyle/>
          <a:p>
            <a:pPr eaLnBrk="1" hangingPunct="1"/>
            <a:r>
              <a:rPr lang="en-US" b="1" smtClean="0"/>
              <a:t>Stepping Through Code</a:t>
            </a:r>
            <a:endParaRPr lang="en-SG" b="1" smtClean="0"/>
          </a:p>
        </p:txBody>
      </p:sp>
      <p:sp>
        <p:nvSpPr>
          <p:cNvPr id="48131" name="Slide Number Placeholder 4"/>
          <p:cNvSpPr>
            <a:spLocks noGrp="1"/>
          </p:cNvSpPr>
          <p:nvPr>
            <p:ph type="sldNum" sz="quarter" idx="12"/>
          </p:nvPr>
        </p:nvSpPr>
        <p:spPr bwMode="auto">
          <a:noFill/>
          <a:ln>
            <a:miter lim="800000"/>
            <a:headEnd/>
            <a:tailEnd/>
          </a:ln>
        </p:spPr>
        <p:txBody>
          <a:bodyPr/>
          <a:lstStyle/>
          <a:p>
            <a:fld id="{69A9C9CC-FAA9-477D-BB4F-142C66B5AA44}" type="slidenum">
              <a:rPr lang="en-SG" smtClean="0"/>
              <a:pPr/>
              <a:t>18</a:t>
            </a:fld>
            <a:endParaRPr lang="en-SG" smtClean="0"/>
          </a:p>
        </p:txBody>
      </p:sp>
      <p:sp>
        <p:nvSpPr>
          <p:cNvPr id="104453" name="AutoShape 5"/>
          <p:cNvSpPr>
            <a:spLocks noChangeArrowheads="1"/>
          </p:cNvSpPr>
          <p:nvPr/>
        </p:nvSpPr>
        <p:spPr bwMode="auto">
          <a:xfrm>
            <a:off x="5400675" y="620688"/>
            <a:ext cx="3743325" cy="2554287"/>
          </a:xfrm>
          <a:prstGeom prst="wedgeRoundRectCallout">
            <a:avLst>
              <a:gd name="adj1" fmla="val -71519"/>
              <a:gd name="adj2" fmla="val 40776"/>
              <a:gd name="adj3" fmla="val 16667"/>
            </a:avLst>
          </a:prstGeom>
          <a:solidFill>
            <a:schemeClr val="bg1"/>
          </a:solidFill>
          <a:ln w="28575">
            <a:solidFill>
              <a:schemeClr val="accent1"/>
            </a:solidFill>
            <a:miter lim="800000"/>
            <a:headEnd/>
            <a:tailEnd/>
          </a:ln>
        </p:spPr>
        <p:txBody>
          <a:bodyPr>
            <a:spAutoFit/>
          </a:bodyPr>
          <a:lstStyle/>
          <a:p>
            <a:r>
              <a:rPr lang="en-US"/>
              <a:t>The program stack frame can help us understand and find out where we are in the current program execution.  As calls to methods are made, they are added on top of the ‘stack’.  As methods are exited, they are removed from the ‘stack’</a:t>
            </a:r>
            <a:endParaRPr lang="en-SG"/>
          </a:p>
        </p:txBody>
      </p:sp>
      <p:sp>
        <p:nvSpPr>
          <p:cNvPr id="104454" name="AutoShape 6"/>
          <p:cNvSpPr>
            <a:spLocks noChangeArrowheads="1"/>
          </p:cNvSpPr>
          <p:nvPr/>
        </p:nvSpPr>
        <p:spPr bwMode="auto">
          <a:xfrm>
            <a:off x="323528" y="4293096"/>
            <a:ext cx="3455987" cy="1635125"/>
          </a:xfrm>
          <a:prstGeom prst="wedgeRoundRectCallout">
            <a:avLst>
              <a:gd name="adj1" fmla="val -6371"/>
              <a:gd name="adj2" fmla="val -92797"/>
              <a:gd name="adj3" fmla="val 16667"/>
            </a:avLst>
          </a:prstGeom>
          <a:solidFill>
            <a:schemeClr val="bg1"/>
          </a:solidFill>
          <a:ln w="28575">
            <a:solidFill>
              <a:schemeClr val="accent1"/>
            </a:solidFill>
            <a:miter lim="800000"/>
            <a:headEnd/>
            <a:tailEnd/>
          </a:ln>
        </p:spPr>
        <p:txBody>
          <a:bodyPr>
            <a:spAutoFit/>
          </a:bodyPr>
          <a:lstStyle/>
          <a:p>
            <a:r>
              <a:rPr lang="en-US" dirty="0"/>
              <a:t>From the above example, we can see that we are currently executing the </a:t>
            </a:r>
            <a:r>
              <a:rPr lang="en-US" dirty="0" err="1"/>
              <a:t>searchArray</a:t>
            </a:r>
            <a:r>
              <a:rPr lang="en-US" dirty="0"/>
              <a:t> method, and that it was called by the main method</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4453"/>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29.jpg"/>
          <p:cNvPicPr>
            <a:picLocks noChangeAspect="1"/>
          </p:cNvPicPr>
          <p:nvPr/>
        </p:nvPicPr>
        <p:blipFill>
          <a:blip r:embed="rId2" cstate="print"/>
          <a:stretch>
            <a:fillRect/>
          </a:stretch>
        </p:blipFill>
        <p:spPr>
          <a:xfrm>
            <a:off x="198939" y="1412776"/>
            <a:ext cx="8808581" cy="4464496"/>
          </a:xfrm>
          <a:prstGeom prst="rect">
            <a:avLst/>
          </a:prstGeom>
        </p:spPr>
      </p:pic>
      <p:sp>
        <p:nvSpPr>
          <p:cNvPr id="49154" name="Rectangle 2"/>
          <p:cNvSpPr>
            <a:spLocks noGrp="1" noChangeArrowheads="1"/>
          </p:cNvSpPr>
          <p:nvPr>
            <p:ph type="title"/>
          </p:nvPr>
        </p:nvSpPr>
        <p:spPr/>
        <p:txBody>
          <a:bodyPr/>
          <a:lstStyle/>
          <a:p>
            <a:pPr eaLnBrk="1" hangingPunct="1"/>
            <a:r>
              <a:rPr lang="en-US" b="1" smtClean="0"/>
              <a:t>Stepping Through Code</a:t>
            </a:r>
            <a:endParaRPr lang="en-SG" b="1" smtClean="0"/>
          </a:p>
        </p:txBody>
      </p:sp>
      <p:sp>
        <p:nvSpPr>
          <p:cNvPr id="49155" name="Slide Number Placeholder 4"/>
          <p:cNvSpPr>
            <a:spLocks noGrp="1"/>
          </p:cNvSpPr>
          <p:nvPr>
            <p:ph type="sldNum" sz="quarter" idx="12"/>
          </p:nvPr>
        </p:nvSpPr>
        <p:spPr bwMode="auto">
          <a:noFill/>
          <a:ln>
            <a:miter lim="800000"/>
            <a:headEnd/>
            <a:tailEnd/>
          </a:ln>
        </p:spPr>
        <p:txBody>
          <a:bodyPr/>
          <a:lstStyle/>
          <a:p>
            <a:fld id="{5AE82831-9207-46DF-B171-CF792CDF4AF6}" type="slidenum">
              <a:rPr lang="en-SG" smtClean="0"/>
              <a:pPr/>
              <a:t>19</a:t>
            </a:fld>
            <a:endParaRPr lang="en-SG" smtClean="0"/>
          </a:p>
        </p:txBody>
      </p:sp>
      <p:sp>
        <p:nvSpPr>
          <p:cNvPr id="49157" name="AutoShape 5"/>
          <p:cNvSpPr>
            <a:spLocks noChangeArrowheads="1"/>
          </p:cNvSpPr>
          <p:nvPr/>
        </p:nvSpPr>
        <p:spPr bwMode="auto">
          <a:xfrm>
            <a:off x="4644008" y="4221088"/>
            <a:ext cx="3816350" cy="1634490"/>
          </a:xfrm>
          <a:prstGeom prst="wedgeRoundRectCallout">
            <a:avLst>
              <a:gd name="adj1" fmla="val 16845"/>
              <a:gd name="adj2" fmla="val -140925"/>
              <a:gd name="adj3" fmla="val 16667"/>
            </a:avLst>
          </a:prstGeom>
          <a:solidFill>
            <a:schemeClr val="bg1"/>
          </a:solidFill>
          <a:ln w="28575">
            <a:solidFill>
              <a:schemeClr val="accent1"/>
            </a:solidFill>
            <a:miter lim="800000"/>
            <a:headEnd/>
            <a:tailEnd/>
          </a:ln>
        </p:spPr>
        <p:txBody>
          <a:bodyPr>
            <a:spAutoFit/>
          </a:bodyPr>
          <a:lstStyle/>
          <a:p>
            <a:r>
              <a:rPr lang="en-US" dirty="0"/>
              <a:t>As we step through the code, the variables window automatically updates the values of each variable.  </a:t>
            </a:r>
            <a:r>
              <a:rPr lang="en-US" dirty="0" smtClean="0"/>
              <a:t>Highlighted rows show the variables which changed.</a:t>
            </a:r>
            <a:endParaRPr lang="en-SG" dirty="0"/>
          </a:p>
        </p:txBody>
      </p:sp>
      <p:sp>
        <p:nvSpPr>
          <p:cNvPr id="49158" name="AutoShape 5"/>
          <p:cNvSpPr>
            <a:spLocks noChangeArrowheads="1"/>
          </p:cNvSpPr>
          <p:nvPr/>
        </p:nvSpPr>
        <p:spPr bwMode="auto">
          <a:xfrm>
            <a:off x="2195736" y="2924944"/>
            <a:ext cx="3384376" cy="715962"/>
          </a:xfrm>
          <a:prstGeom prst="wedgeRoundRectCallout">
            <a:avLst>
              <a:gd name="adj1" fmla="val -35014"/>
              <a:gd name="adj2" fmla="val -112504"/>
              <a:gd name="adj3" fmla="val 16667"/>
            </a:avLst>
          </a:prstGeom>
          <a:solidFill>
            <a:schemeClr val="bg1"/>
          </a:solidFill>
          <a:ln w="28575">
            <a:solidFill>
              <a:schemeClr val="accent1"/>
            </a:solidFill>
            <a:miter lim="800000"/>
            <a:headEnd/>
            <a:tailEnd/>
          </a:ln>
        </p:spPr>
        <p:txBody>
          <a:bodyPr wrap="square">
            <a:spAutoFit/>
          </a:bodyPr>
          <a:lstStyle/>
          <a:p>
            <a:r>
              <a:rPr lang="en-SG"/>
              <a:t>We can select different stack frames here to inspect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4"/>
          <p:cNvSpPr>
            <a:spLocks noGrp="1"/>
          </p:cNvSpPr>
          <p:nvPr>
            <p:ph type="sldNum" sz="quarter" idx="12"/>
          </p:nvPr>
        </p:nvSpPr>
        <p:spPr bwMode="auto">
          <a:noFill/>
          <a:ln>
            <a:miter lim="800000"/>
            <a:headEnd/>
            <a:tailEnd/>
          </a:ln>
        </p:spPr>
        <p:txBody>
          <a:bodyPr/>
          <a:lstStyle/>
          <a:p>
            <a:fld id="{809CD3EB-2661-4A79-B661-4D9F9CE46CC1}" type="slidenum">
              <a:rPr lang="en-SG" smtClean="0"/>
              <a:pPr/>
              <a:t>2</a:t>
            </a:fld>
            <a:endParaRPr lang="en-SG" smtClean="0"/>
          </a:p>
        </p:txBody>
      </p:sp>
      <p:sp>
        <p:nvSpPr>
          <p:cNvPr id="15363" name="Rectangle 3"/>
          <p:cNvSpPr>
            <a:spLocks noGrp="1" noChangeArrowheads="1"/>
          </p:cNvSpPr>
          <p:nvPr>
            <p:ph idx="4294967295"/>
          </p:nvPr>
        </p:nvSpPr>
        <p:spPr>
          <a:xfrm>
            <a:off x="914400" y="1700213"/>
            <a:ext cx="6969968" cy="2448867"/>
          </a:xfrm>
        </p:spPr>
        <p:txBody>
          <a:bodyPr/>
          <a:lstStyle/>
          <a:p>
            <a:pPr marL="0" indent="0" eaLnBrk="1" hangingPunct="1">
              <a:lnSpc>
                <a:spcPct val="80000"/>
              </a:lnSpc>
              <a:buNone/>
            </a:pPr>
            <a:r>
              <a:rPr lang="en-US" dirty="0" smtClean="0"/>
              <a:t>This tutorial assumes that you have already set up Eclipse. </a:t>
            </a:r>
          </a:p>
          <a:p>
            <a:pPr marL="0" indent="0" eaLnBrk="1" hangingPunct="1">
              <a:lnSpc>
                <a:spcPct val="80000"/>
              </a:lnSpc>
              <a:buNone/>
            </a:pPr>
            <a:r>
              <a:rPr lang="en-US" dirty="0" smtClean="0"/>
              <a:t>If you haven’t, follow the ‘Getting Started With Eclipse’ Tutorial first.</a:t>
            </a:r>
            <a:endParaRPr lang="en-US" dirty="0" smtClean="0"/>
          </a:p>
          <a:p>
            <a:pPr eaLnBrk="1" hangingPunct="1">
              <a:lnSpc>
                <a:spcPct val="80000"/>
              </a:lnSpc>
              <a:buFont typeface="Wingdings" pitchFamily="2" charset="2"/>
              <a:buNone/>
            </a:pPr>
            <a:r>
              <a:rPr lang="en-US"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0.jpg"/>
          <p:cNvPicPr>
            <a:picLocks noChangeAspect="1"/>
          </p:cNvPicPr>
          <p:nvPr/>
        </p:nvPicPr>
        <p:blipFill>
          <a:blip r:embed="rId2" cstate="print"/>
          <a:stretch>
            <a:fillRect/>
          </a:stretch>
        </p:blipFill>
        <p:spPr>
          <a:xfrm>
            <a:off x="2627785" y="2708920"/>
            <a:ext cx="4936478" cy="4012555"/>
          </a:xfrm>
          <a:prstGeom prst="rect">
            <a:avLst/>
          </a:prstGeom>
        </p:spPr>
      </p:pic>
      <p:sp>
        <p:nvSpPr>
          <p:cNvPr id="50178" name="Rectangle 2"/>
          <p:cNvSpPr>
            <a:spLocks noGrp="1" noChangeArrowheads="1"/>
          </p:cNvSpPr>
          <p:nvPr>
            <p:ph type="title"/>
          </p:nvPr>
        </p:nvSpPr>
        <p:spPr/>
        <p:txBody>
          <a:bodyPr/>
          <a:lstStyle/>
          <a:p>
            <a:pPr eaLnBrk="1" hangingPunct="1"/>
            <a:r>
              <a:rPr lang="en-US" b="1" smtClean="0"/>
              <a:t>Expressions</a:t>
            </a:r>
            <a:endParaRPr lang="en-SG" b="1" smtClean="0"/>
          </a:p>
        </p:txBody>
      </p:sp>
      <p:sp>
        <p:nvSpPr>
          <p:cNvPr id="50179" name="Rectangle 3"/>
          <p:cNvSpPr>
            <a:spLocks noGrp="1" noChangeArrowheads="1"/>
          </p:cNvSpPr>
          <p:nvPr>
            <p:ph idx="1"/>
          </p:nvPr>
        </p:nvSpPr>
        <p:spPr/>
        <p:txBody>
          <a:bodyPr/>
          <a:lstStyle/>
          <a:p>
            <a:pPr eaLnBrk="1" hangingPunct="1"/>
            <a:r>
              <a:rPr lang="en-US" dirty="0" smtClean="0"/>
              <a:t>The variables window automatically keeps track of variables in the current scope of execution.</a:t>
            </a:r>
          </a:p>
          <a:p>
            <a:pPr eaLnBrk="1" hangingPunct="1"/>
            <a:r>
              <a:rPr lang="en-US" dirty="0" smtClean="0"/>
              <a:t>Eclipse can also keep track of expressions, for example we can add </a:t>
            </a:r>
            <a:r>
              <a:rPr lang="en-US" i="1" dirty="0" smtClean="0"/>
              <a:t>a[index]</a:t>
            </a:r>
            <a:r>
              <a:rPr lang="en-US" dirty="0" smtClean="0"/>
              <a:t>, or </a:t>
            </a:r>
            <a:r>
              <a:rPr lang="en-US" i="1" dirty="0" smtClean="0"/>
              <a:t>a[index]==x </a:t>
            </a:r>
            <a:r>
              <a:rPr lang="en-US" dirty="0" smtClean="0"/>
              <a:t>to the expressions window to examine its value at any time during execution</a:t>
            </a:r>
            <a:endParaRPr lang="en-SG" dirty="0" smtClean="0"/>
          </a:p>
        </p:txBody>
      </p:sp>
      <p:sp>
        <p:nvSpPr>
          <p:cNvPr id="50180" name="Slide Number Placeholder 4"/>
          <p:cNvSpPr>
            <a:spLocks noGrp="1"/>
          </p:cNvSpPr>
          <p:nvPr>
            <p:ph type="sldNum" sz="quarter" idx="12"/>
          </p:nvPr>
        </p:nvSpPr>
        <p:spPr bwMode="auto">
          <a:noFill/>
          <a:ln>
            <a:miter lim="800000"/>
            <a:headEnd/>
            <a:tailEnd/>
          </a:ln>
        </p:spPr>
        <p:txBody>
          <a:bodyPr/>
          <a:lstStyle/>
          <a:p>
            <a:fld id="{EABFEAC2-9D06-4D04-90B2-F026C00D6E72}" type="slidenum">
              <a:rPr lang="en-SG" smtClean="0"/>
              <a:pPr/>
              <a:t>20</a:t>
            </a:fld>
            <a:endParaRPr lang="en-SG" smtClean="0"/>
          </a:p>
        </p:txBody>
      </p:sp>
      <p:sp>
        <p:nvSpPr>
          <p:cNvPr id="50182" name="AutoShape 7"/>
          <p:cNvSpPr>
            <a:spLocks noChangeArrowheads="1"/>
          </p:cNvSpPr>
          <p:nvPr/>
        </p:nvSpPr>
        <p:spPr bwMode="auto">
          <a:xfrm>
            <a:off x="395536" y="3284984"/>
            <a:ext cx="2736850" cy="2247424"/>
          </a:xfrm>
          <a:prstGeom prst="wedgeRoundRectCallout">
            <a:avLst>
              <a:gd name="adj1" fmla="val 73708"/>
              <a:gd name="adj2" fmla="val -13134"/>
              <a:gd name="adj3" fmla="val 16667"/>
            </a:avLst>
          </a:prstGeom>
          <a:solidFill>
            <a:schemeClr val="bg1"/>
          </a:solidFill>
          <a:ln w="28575">
            <a:solidFill>
              <a:schemeClr val="accent1"/>
            </a:solidFill>
            <a:miter lim="800000"/>
            <a:headEnd/>
            <a:tailEnd/>
          </a:ln>
        </p:spPr>
        <p:txBody>
          <a:bodyPr>
            <a:spAutoFit/>
          </a:bodyPr>
          <a:lstStyle/>
          <a:p>
            <a:r>
              <a:rPr lang="en-US" dirty="0"/>
              <a:t>To add an expression to the expression window, highlight it in the editor </a:t>
            </a:r>
            <a:r>
              <a:rPr lang="en-US" dirty="0" smtClean="0"/>
              <a:t>window of the Debug Perspective, </a:t>
            </a:r>
            <a:r>
              <a:rPr lang="en-US" dirty="0"/>
              <a:t>right </a:t>
            </a:r>
            <a:r>
              <a:rPr lang="en-US" dirty="0" smtClean="0"/>
              <a:t>click </a:t>
            </a:r>
            <a:r>
              <a:rPr lang="en-US" dirty="0"/>
              <a:t>and select </a:t>
            </a:r>
            <a:r>
              <a:rPr lang="en-US" dirty="0" smtClean="0"/>
              <a:t>Watch.</a:t>
            </a:r>
            <a:endParaRPr lang="en-SG" dirty="0"/>
          </a:p>
        </p:txBody>
      </p:sp>
      <p:sp>
        <p:nvSpPr>
          <p:cNvPr id="7" name="Rectangle 6"/>
          <p:cNvSpPr/>
          <p:nvPr/>
        </p:nvSpPr>
        <p:spPr>
          <a:xfrm>
            <a:off x="4648188" y="6093296"/>
            <a:ext cx="2977739" cy="2630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1.jpg"/>
          <p:cNvPicPr>
            <a:picLocks noChangeAspect="1"/>
          </p:cNvPicPr>
          <p:nvPr/>
        </p:nvPicPr>
        <p:blipFill>
          <a:blip r:embed="rId2" cstate="print"/>
          <a:stretch>
            <a:fillRect/>
          </a:stretch>
        </p:blipFill>
        <p:spPr>
          <a:xfrm>
            <a:off x="323528" y="1340768"/>
            <a:ext cx="8372475" cy="4657725"/>
          </a:xfrm>
          <a:prstGeom prst="rect">
            <a:avLst/>
          </a:prstGeom>
        </p:spPr>
      </p:pic>
      <p:sp>
        <p:nvSpPr>
          <p:cNvPr id="51202" name="Rectangle 2"/>
          <p:cNvSpPr>
            <a:spLocks noGrp="1" noChangeArrowheads="1"/>
          </p:cNvSpPr>
          <p:nvPr>
            <p:ph type="title"/>
          </p:nvPr>
        </p:nvSpPr>
        <p:spPr/>
        <p:txBody>
          <a:bodyPr/>
          <a:lstStyle/>
          <a:p>
            <a:pPr eaLnBrk="1" hangingPunct="1"/>
            <a:r>
              <a:rPr lang="en-US" b="1" smtClean="0"/>
              <a:t>Expressions</a:t>
            </a:r>
            <a:endParaRPr lang="en-SG" b="1" smtClean="0"/>
          </a:p>
        </p:txBody>
      </p:sp>
      <p:sp>
        <p:nvSpPr>
          <p:cNvPr id="51203" name="Slide Number Placeholder 4"/>
          <p:cNvSpPr>
            <a:spLocks noGrp="1"/>
          </p:cNvSpPr>
          <p:nvPr>
            <p:ph type="sldNum" sz="quarter" idx="12"/>
          </p:nvPr>
        </p:nvSpPr>
        <p:spPr bwMode="auto">
          <a:noFill/>
          <a:ln>
            <a:miter lim="800000"/>
            <a:headEnd/>
            <a:tailEnd/>
          </a:ln>
        </p:spPr>
        <p:txBody>
          <a:bodyPr/>
          <a:lstStyle/>
          <a:p>
            <a:fld id="{F610C85F-6C68-461F-9215-4944FC4D5E51}" type="slidenum">
              <a:rPr lang="en-SG" smtClean="0"/>
              <a:pPr/>
              <a:t>21</a:t>
            </a:fld>
            <a:endParaRPr lang="en-SG" smtClean="0"/>
          </a:p>
        </p:txBody>
      </p:sp>
      <p:sp>
        <p:nvSpPr>
          <p:cNvPr id="51205" name="AutoShape 5"/>
          <p:cNvSpPr>
            <a:spLocks noChangeArrowheads="1"/>
          </p:cNvSpPr>
          <p:nvPr/>
        </p:nvSpPr>
        <p:spPr bwMode="auto">
          <a:xfrm>
            <a:off x="4788024" y="3068960"/>
            <a:ext cx="3240087" cy="1021556"/>
          </a:xfrm>
          <a:prstGeom prst="wedgeRoundRectCallout">
            <a:avLst>
              <a:gd name="adj1" fmla="val -6299"/>
              <a:gd name="adj2" fmla="val -84291"/>
              <a:gd name="adj3" fmla="val 16667"/>
            </a:avLst>
          </a:prstGeom>
          <a:solidFill>
            <a:schemeClr val="bg1"/>
          </a:solidFill>
          <a:ln w="28575">
            <a:solidFill>
              <a:schemeClr val="accent1"/>
            </a:solidFill>
            <a:miter lim="800000"/>
            <a:headEnd/>
            <a:tailEnd/>
          </a:ln>
        </p:spPr>
        <p:txBody>
          <a:bodyPr>
            <a:spAutoFit/>
          </a:bodyPr>
          <a:lstStyle/>
          <a:p>
            <a:r>
              <a:rPr lang="en-US" dirty="0"/>
              <a:t>Expressions may also be added manually, </a:t>
            </a:r>
            <a:r>
              <a:rPr lang="en-US" dirty="0" smtClean="0"/>
              <a:t>by clicking “</a:t>
            </a:r>
            <a:r>
              <a:rPr lang="en-US" dirty="0"/>
              <a:t>Add </a:t>
            </a:r>
            <a:r>
              <a:rPr lang="en-US" dirty="0" smtClean="0"/>
              <a:t>new expression”</a:t>
            </a:r>
            <a:endParaRPr lang="en-S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b="1" smtClean="0"/>
              <a:t>Conditional Breakpoints</a:t>
            </a:r>
            <a:endParaRPr lang="en-SG" b="1" smtClean="0"/>
          </a:p>
        </p:txBody>
      </p:sp>
      <p:sp>
        <p:nvSpPr>
          <p:cNvPr id="52227" name="Rectangle 3"/>
          <p:cNvSpPr>
            <a:spLocks noGrp="1" noChangeArrowheads="1"/>
          </p:cNvSpPr>
          <p:nvPr>
            <p:ph idx="1"/>
          </p:nvPr>
        </p:nvSpPr>
        <p:spPr/>
        <p:txBody>
          <a:bodyPr/>
          <a:lstStyle/>
          <a:p>
            <a:pPr eaLnBrk="1" hangingPunct="1"/>
            <a:r>
              <a:rPr lang="en-US" smtClean="0"/>
              <a:t>Conditional breakpoints may be used to give the user more flexibility when debugging</a:t>
            </a:r>
          </a:p>
          <a:p>
            <a:pPr eaLnBrk="1" hangingPunct="1"/>
            <a:r>
              <a:rPr lang="en-US" smtClean="0"/>
              <a:t>To set conditions on</a:t>
            </a:r>
          </a:p>
          <a:p>
            <a:pPr eaLnBrk="1" hangingPunct="1">
              <a:buFont typeface="Wingdings" pitchFamily="2" charset="2"/>
              <a:buNone/>
            </a:pPr>
            <a:r>
              <a:rPr lang="en-US" smtClean="0"/>
              <a:t>	a breakpoint, select</a:t>
            </a:r>
          </a:p>
          <a:p>
            <a:pPr eaLnBrk="1" hangingPunct="1">
              <a:buFont typeface="Wingdings" pitchFamily="2" charset="2"/>
              <a:buNone/>
            </a:pPr>
            <a:r>
              <a:rPr lang="en-US" smtClean="0"/>
              <a:t>	the “Breakpoints” tab,</a:t>
            </a:r>
          </a:p>
          <a:p>
            <a:pPr eaLnBrk="1" hangingPunct="1">
              <a:buFont typeface="Wingdings" pitchFamily="2" charset="2"/>
              <a:buNone/>
            </a:pPr>
            <a:r>
              <a:rPr lang="en-US" smtClean="0"/>
              <a:t>	right click on a</a:t>
            </a:r>
          </a:p>
          <a:p>
            <a:pPr eaLnBrk="1" hangingPunct="1">
              <a:buFont typeface="Wingdings" pitchFamily="2" charset="2"/>
              <a:buNone/>
            </a:pPr>
            <a:r>
              <a:rPr lang="en-US" smtClean="0"/>
              <a:t>	breakpoint, and select</a:t>
            </a:r>
          </a:p>
          <a:p>
            <a:pPr eaLnBrk="1" hangingPunct="1">
              <a:buFont typeface="Wingdings" pitchFamily="2" charset="2"/>
              <a:buNone/>
            </a:pPr>
            <a:r>
              <a:rPr lang="en-US" smtClean="0"/>
              <a:t>	“Breakpoint Properties…”</a:t>
            </a:r>
            <a:endParaRPr lang="en-SG" smtClean="0"/>
          </a:p>
        </p:txBody>
      </p:sp>
      <p:sp>
        <p:nvSpPr>
          <p:cNvPr id="52228" name="Slide Number Placeholder 4"/>
          <p:cNvSpPr>
            <a:spLocks noGrp="1"/>
          </p:cNvSpPr>
          <p:nvPr>
            <p:ph type="sldNum" sz="quarter" idx="12"/>
          </p:nvPr>
        </p:nvSpPr>
        <p:spPr bwMode="auto">
          <a:noFill/>
          <a:ln>
            <a:miter lim="800000"/>
            <a:headEnd/>
            <a:tailEnd/>
          </a:ln>
        </p:spPr>
        <p:txBody>
          <a:bodyPr/>
          <a:lstStyle/>
          <a:p>
            <a:fld id="{A810E901-7828-4867-8431-F30470FCE440}" type="slidenum">
              <a:rPr lang="en-SG" smtClean="0"/>
              <a:pPr/>
              <a:t>22</a:t>
            </a:fld>
            <a:endParaRPr lang="en-SG" smtClean="0"/>
          </a:p>
        </p:txBody>
      </p:sp>
      <p:pic>
        <p:nvPicPr>
          <p:cNvPr id="6" name="Picture 5" descr="32.jpg"/>
          <p:cNvPicPr>
            <a:picLocks noChangeAspect="1"/>
          </p:cNvPicPr>
          <p:nvPr/>
        </p:nvPicPr>
        <p:blipFill>
          <a:blip r:embed="rId2" cstate="print"/>
          <a:stretch>
            <a:fillRect/>
          </a:stretch>
        </p:blipFill>
        <p:spPr>
          <a:xfrm>
            <a:off x="3995936" y="1844824"/>
            <a:ext cx="4017138" cy="4536504"/>
          </a:xfrm>
          <a:prstGeom prst="rect">
            <a:avLst/>
          </a:prstGeom>
        </p:spPr>
      </p:pic>
      <p:sp>
        <p:nvSpPr>
          <p:cNvPr id="7" name="Rectangle 6"/>
          <p:cNvSpPr/>
          <p:nvPr/>
        </p:nvSpPr>
        <p:spPr>
          <a:xfrm>
            <a:off x="5364088" y="6093297"/>
            <a:ext cx="2664296"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Rectangle 7"/>
          <p:cNvSpPr/>
          <p:nvPr/>
        </p:nvSpPr>
        <p:spPr>
          <a:xfrm>
            <a:off x="4788024" y="1844824"/>
            <a:ext cx="1296144" cy="2880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3.jpg"/>
          <p:cNvPicPr>
            <a:picLocks noChangeAspect="1"/>
          </p:cNvPicPr>
          <p:nvPr/>
        </p:nvPicPr>
        <p:blipFill>
          <a:blip r:embed="rId2" cstate="print"/>
          <a:stretch>
            <a:fillRect/>
          </a:stretch>
        </p:blipFill>
        <p:spPr>
          <a:xfrm>
            <a:off x="1547664" y="1340768"/>
            <a:ext cx="6264696" cy="5298813"/>
          </a:xfrm>
          <a:prstGeom prst="rect">
            <a:avLst/>
          </a:prstGeom>
        </p:spPr>
      </p:pic>
      <p:sp>
        <p:nvSpPr>
          <p:cNvPr id="53250" name="Rectangle 2"/>
          <p:cNvSpPr>
            <a:spLocks noGrp="1" noChangeArrowheads="1"/>
          </p:cNvSpPr>
          <p:nvPr>
            <p:ph type="title"/>
          </p:nvPr>
        </p:nvSpPr>
        <p:spPr>
          <a:xfrm>
            <a:off x="402677" y="282992"/>
            <a:ext cx="8229600" cy="636587"/>
          </a:xfrm>
        </p:spPr>
        <p:txBody>
          <a:bodyPr/>
          <a:lstStyle/>
          <a:p>
            <a:pPr eaLnBrk="1" hangingPunct="1"/>
            <a:r>
              <a:rPr lang="en-US" b="1" dirty="0" smtClean="0"/>
              <a:t>Conditional Breakpoints</a:t>
            </a:r>
            <a:endParaRPr lang="en-SG" b="1" dirty="0" smtClean="0"/>
          </a:p>
        </p:txBody>
      </p:sp>
      <p:sp>
        <p:nvSpPr>
          <p:cNvPr id="53251" name="Slide Number Placeholder 4"/>
          <p:cNvSpPr>
            <a:spLocks noGrp="1"/>
          </p:cNvSpPr>
          <p:nvPr>
            <p:ph type="sldNum" sz="quarter" idx="12"/>
          </p:nvPr>
        </p:nvSpPr>
        <p:spPr bwMode="auto">
          <a:noFill/>
          <a:ln>
            <a:miter lim="800000"/>
            <a:headEnd/>
            <a:tailEnd/>
          </a:ln>
        </p:spPr>
        <p:txBody>
          <a:bodyPr/>
          <a:lstStyle/>
          <a:p>
            <a:fld id="{08C571F6-7646-44A1-8B28-AA4C08F4E7A1}" type="slidenum">
              <a:rPr lang="en-SG" smtClean="0"/>
              <a:pPr/>
              <a:t>23</a:t>
            </a:fld>
            <a:endParaRPr lang="en-SG" smtClean="0"/>
          </a:p>
        </p:txBody>
      </p:sp>
      <p:sp>
        <p:nvSpPr>
          <p:cNvPr id="53253" name="AutoShape 5"/>
          <p:cNvSpPr>
            <a:spLocks noChangeArrowheads="1"/>
          </p:cNvSpPr>
          <p:nvPr/>
        </p:nvSpPr>
        <p:spPr bwMode="auto">
          <a:xfrm>
            <a:off x="251520" y="3215680"/>
            <a:ext cx="3241675" cy="1941512"/>
          </a:xfrm>
          <a:prstGeom prst="wedgeRoundRectCallout">
            <a:avLst>
              <a:gd name="adj1" fmla="val 44826"/>
              <a:gd name="adj2" fmla="val -70822"/>
              <a:gd name="adj3" fmla="val 16667"/>
            </a:avLst>
          </a:prstGeom>
          <a:solidFill>
            <a:schemeClr val="bg1"/>
          </a:solidFill>
          <a:ln w="28575">
            <a:solidFill>
              <a:schemeClr val="accent1"/>
            </a:solidFill>
            <a:miter lim="800000"/>
            <a:headEnd/>
            <a:tailEnd/>
          </a:ln>
        </p:spPr>
        <p:txBody>
          <a:bodyPr>
            <a:spAutoFit/>
          </a:bodyPr>
          <a:lstStyle/>
          <a:p>
            <a:r>
              <a:rPr lang="en-US" dirty="0"/>
              <a:t>Hit count:  This option will only suspend the program after the breakpoint has been hit a specified number of </a:t>
            </a:r>
            <a:r>
              <a:rPr lang="en-US" dirty="0" smtClean="0"/>
              <a:t>times. This is </a:t>
            </a:r>
            <a:r>
              <a:rPr lang="en-US" dirty="0"/>
              <a:t>useful when large loops are </a:t>
            </a:r>
            <a:r>
              <a:rPr lang="en-US" dirty="0" smtClean="0"/>
              <a:t>involved.</a:t>
            </a:r>
            <a:endParaRPr lang="en-SG" dirty="0"/>
          </a:p>
        </p:txBody>
      </p:sp>
      <p:sp>
        <p:nvSpPr>
          <p:cNvPr id="53254" name="AutoShape 6"/>
          <p:cNvSpPr>
            <a:spLocks noChangeArrowheads="1"/>
          </p:cNvSpPr>
          <p:nvPr/>
        </p:nvSpPr>
        <p:spPr bwMode="auto">
          <a:xfrm>
            <a:off x="5436096" y="3573016"/>
            <a:ext cx="3168650" cy="1940957"/>
          </a:xfrm>
          <a:prstGeom prst="wedgeRoundRectCallout">
            <a:avLst>
              <a:gd name="adj1" fmla="val -96253"/>
              <a:gd name="adj2" fmla="val -76242"/>
              <a:gd name="adj3" fmla="val 16667"/>
            </a:avLst>
          </a:prstGeom>
          <a:solidFill>
            <a:schemeClr val="bg1"/>
          </a:solidFill>
          <a:ln w="28575">
            <a:solidFill>
              <a:schemeClr val="accent1"/>
            </a:solidFill>
            <a:miter lim="800000"/>
            <a:headEnd/>
            <a:tailEnd/>
          </a:ln>
        </p:spPr>
        <p:txBody>
          <a:bodyPr>
            <a:spAutoFit/>
          </a:bodyPr>
          <a:lstStyle/>
          <a:p>
            <a:r>
              <a:rPr lang="en-US" dirty="0" smtClean="0"/>
              <a:t>Conditional:  </a:t>
            </a:r>
            <a:r>
              <a:rPr lang="en-US" dirty="0"/>
              <a:t>This option will only suspend the program if the specified condition is true, or if the value of the condition changes.</a:t>
            </a:r>
            <a:endParaRPr lang="en-S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b="1" smtClean="0"/>
              <a:t>Self-test Assignment: Buggy Sort</a:t>
            </a:r>
            <a:endParaRPr lang="en-SG" b="1" smtClean="0"/>
          </a:p>
        </p:txBody>
      </p:sp>
      <p:sp>
        <p:nvSpPr>
          <p:cNvPr id="54275" name="Content Placeholder 2"/>
          <p:cNvSpPr>
            <a:spLocks noGrp="1"/>
          </p:cNvSpPr>
          <p:nvPr>
            <p:ph idx="1"/>
          </p:nvPr>
        </p:nvSpPr>
        <p:spPr/>
        <p:txBody>
          <a:bodyPr/>
          <a:lstStyle/>
          <a:p>
            <a:pPr eaLnBrk="1" hangingPunct="1"/>
            <a:r>
              <a:rPr lang="en-US" dirty="0" smtClean="0"/>
              <a:t>Now time to get our hands dirty.</a:t>
            </a:r>
          </a:p>
          <a:p>
            <a:pPr eaLnBrk="1" hangingPunct="1"/>
            <a:r>
              <a:rPr lang="en-US" dirty="0" smtClean="0"/>
              <a:t>Create a new Java project.</a:t>
            </a:r>
          </a:p>
          <a:p>
            <a:pPr eaLnBrk="1" hangingPunct="1"/>
            <a:r>
              <a:rPr lang="en-US" dirty="0" smtClean="0"/>
              <a:t>Add a new class called “</a:t>
            </a:r>
            <a:r>
              <a:rPr lang="en-US" dirty="0" err="1" smtClean="0"/>
              <a:t>BuggySort</a:t>
            </a:r>
            <a:r>
              <a:rPr lang="en-US" dirty="0" smtClean="0"/>
              <a:t>”</a:t>
            </a:r>
          </a:p>
          <a:p>
            <a:pPr eaLnBrk="1" hangingPunct="1"/>
            <a:r>
              <a:rPr lang="en-US" dirty="0" smtClean="0"/>
              <a:t>Copy the contents of  </a:t>
            </a:r>
            <a:r>
              <a:rPr lang="en-US" dirty="0" err="1" smtClean="0"/>
              <a:t>BuggySort</a:t>
            </a:r>
            <a:r>
              <a:rPr lang="en-US" dirty="0" smtClean="0"/>
              <a:t> class in the next slide into the “</a:t>
            </a:r>
            <a:r>
              <a:rPr lang="en-US" dirty="0" err="1" smtClean="0"/>
              <a:t>BuggySort</a:t>
            </a:r>
            <a:r>
              <a:rPr lang="en-US" dirty="0" smtClean="0"/>
              <a:t>” class your created.</a:t>
            </a:r>
          </a:p>
          <a:p>
            <a:pPr eaLnBrk="1" hangingPunct="1"/>
            <a:r>
              <a:rPr lang="en-US" dirty="0" smtClean="0"/>
              <a:t>It is supposed to print an array, sort it then print the sorted array.</a:t>
            </a:r>
          </a:p>
          <a:p>
            <a:pPr eaLnBrk="1" hangingPunct="1"/>
            <a:r>
              <a:rPr lang="en-US" dirty="0" smtClean="0"/>
              <a:t>Now run the program.</a:t>
            </a:r>
            <a:endParaRPr lang="en-SG" dirty="0" smtClean="0"/>
          </a:p>
        </p:txBody>
      </p:sp>
      <p:sp>
        <p:nvSpPr>
          <p:cNvPr id="54276" name="Slide Number Placeholder 4"/>
          <p:cNvSpPr>
            <a:spLocks noGrp="1"/>
          </p:cNvSpPr>
          <p:nvPr>
            <p:ph type="sldNum" sz="quarter" idx="12"/>
          </p:nvPr>
        </p:nvSpPr>
        <p:spPr bwMode="auto">
          <a:noFill/>
          <a:ln>
            <a:miter lim="800000"/>
            <a:headEnd/>
            <a:tailEnd/>
          </a:ln>
        </p:spPr>
        <p:txBody>
          <a:bodyPr/>
          <a:lstStyle/>
          <a:p>
            <a:fld id="{F36F19CB-2F20-4FCC-93F3-B5AF843075F2}" type="slidenum">
              <a:rPr lang="en-SG" smtClean="0"/>
              <a:pPr/>
              <a:t>24</a:t>
            </a:fld>
            <a:endParaRPr lang="en-SG"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2359531-BE61-4203-8B25-BD369F2C134D}" type="slidenum">
              <a:rPr lang="en-SG" smtClean="0"/>
              <a:pPr>
                <a:defRPr/>
              </a:pPr>
              <a:t>25</a:t>
            </a:fld>
            <a:endParaRPr lang="en-SG"/>
          </a:p>
        </p:txBody>
      </p:sp>
      <p:sp>
        <p:nvSpPr>
          <p:cNvPr id="5" name="Rectangle 4"/>
          <p:cNvSpPr/>
          <p:nvPr/>
        </p:nvSpPr>
        <p:spPr>
          <a:xfrm>
            <a:off x="251520" y="393553"/>
            <a:ext cx="8640960" cy="6394058"/>
          </a:xfrm>
          <a:prstGeom prst="rect">
            <a:avLst/>
          </a:prstGeom>
        </p:spPr>
        <p:txBody>
          <a:bodyPr wrap="square">
            <a:spAutoFit/>
          </a:bodyPr>
          <a:lstStyle/>
          <a:p>
            <a:r>
              <a:rPr lang="nl-NL" sz="1050" dirty="0">
                <a:latin typeface="Consolas" panose="020B0609020204030204" pitchFamily="49" charset="0"/>
                <a:cs typeface="Consolas" panose="020B0609020204030204" pitchFamily="49" charset="0"/>
              </a:rPr>
              <a:t>public class BuggySort {</a:t>
            </a:r>
          </a:p>
          <a:p>
            <a:endParaRPr lang="nl-NL" sz="1050" dirty="0">
              <a:latin typeface="Consolas" panose="020B0609020204030204" pitchFamily="49" charset="0"/>
              <a:cs typeface="Consolas" panose="020B0609020204030204" pitchFamily="49" charset="0"/>
            </a:endParaRPr>
          </a:p>
          <a:p>
            <a:r>
              <a:rPr lang="nl-NL" sz="1050" dirty="0">
                <a:latin typeface="Consolas" panose="020B0609020204030204" pitchFamily="49" charset="0"/>
                <a:cs typeface="Consolas" panose="020B0609020204030204" pitchFamily="49" charset="0"/>
              </a:rPr>
              <a:t>    public static void main(String args[]) {</a:t>
            </a:r>
          </a:p>
          <a:p>
            <a:r>
              <a:rPr lang="nl-NL" sz="1050" dirty="0">
                <a:latin typeface="Consolas" panose="020B0609020204030204" pitchFamily="49" charset="0"/>
                <a:cs typeface="Consolas" panose="020B0609020204030204" pitchFamily="49" charset="0"/>
              </a:rPr>
              <a:t>        int data[] = {45, 2, 33, 11, 5, 9, 7, 21, 10, 67, 99, 123, 42, 81, 100, 54};</a:t>
            </a:r>
          </a:p>
          <a:p>
            <a:endParaRPr lang="nl-NL" sz="1050" dirty="0">
              <a:latin typeface="Consolas" panose="020B0609020204030204" pitchFamily="49" charset="0"/>
              <a:cs typeface="Consolas" panose="020B0609020204030204" pitchFamily="49" charset="0"/>
            </a:endParaRPr>
          </a:p>
          <a:p>
            <a:r>
              <a:rPr lang="nl-NL" sz="1050" dirty="0">
                <a:latin typeface="Consolas" panose="020B0609020204030204" pitchFamily="49" charset="0"/>
                <a:cs typeface="Consolas" panose="020B0609020204030204" pitchFamily="49" charset="0"/>
              </a:rPr>
              <a:t>        System.out.println("our numbers:");</a:t>
            </a:r>
          </a:p>
          <a:p>
            <a:r>
              <a:rPr lang="nl-NL" sz="1050" dirty="0">
                <a:latin typeface="Consolas" panose="020B0609020204030204" pitchFamily="49" charset="0"/>
                <a:cs typeface="Consolas" panose="020B0609020204030204" pitchFamily="49" charset="0"/>
              </a:rPr>
              <a:t>        printArray(data, 0, 15);</a:t>
            </a:r>
          </a:p>
          <a:p>
            <a:r>
              <a:rPr lang="nl-NL" sz="1050" dirty="0">
                <a:latin typeface="Consolas" panose="020B0609020204030204" pitchFamily="49" charset="0"/>
                <a:cs typeface="Consolas" panose="020B0609020204030204" pitchFamily="49" charset="0"/>
              </a:rPr>
              <a:t>        System.out.println();</a:t>
            </a:r>
          </a:p>
          <a:p>
            <a:endParaRPr lang="nl-NL" sz="1050" dirty="0">
              <a:latin typeface="Consolas" panose="020B0609020204030204" pitchFamily="49" charset="0"/>
              <a:cs typeface="Consolas" panose="020B0609020204030204" pitchFamily="49" charset="0"/>
            </a:endParaRPr>
          </a:p>
          <a:p>
            <a:r>
              <a:rPr lang="nl-NL" sz="1050" dirty="0">
                <a:latin typeface="Consolas" panose="020B0609020204030204" pitchFamily="49" charset="0"/>
                <a:cs typeface="Consolas" panose="020B0609020204030204" pitchFamily="49" charset="0"/>
              </a:rPr>
              <a:t>        bubbleSort(data, 0, 15);</a:t>
            </a:r>
          </a:p>
          <a:p>
            <a:endParaRPr lang="nl-NL" sz="1050" dirty="0">
              <a:latin typeface="Consolas" panose="020B0609020204030204" pitchFamily="49" charset="0"/>
              <a:cs typeface="Consolas" panose="020B0609020204030204" pitchFamily="49" charset="0"/>
            </a:endParaRPr>
          </a:p>
          <a:p>
            <a:r>
              <a:rPr lang="nl-NL" sz="1050" dirty="0">
                <a:latin typeface="Consolas" panose="020B0609020204030204" pitchFamily="49" charset="0"/>
                <a:cs typeface="Consolas" panose="020B0609020204030204" pitchFamily="49" charset="0"/>
              </a:rPr>
              <a:t>        System.out.println("after sorting:");</a:t>
            </a:r>
          </a:p>
          <a:p>
            <a:r>
              <a:rPr lang="nl-NL" sz="1050" dirty="0">
                <a:latin typeface="Consolas" panose="020B0609020204030204" pitchFamily="49" charset="0"/>
                <a:cs typeface="Consolas" panose="020B0609020204030204" pitchFamily="49" charset="0"/>
              </a:rPr>
              <a:t>        printArray(data, 0, 15);</a:t>
            </a:r>
          </a:p>
          <a:p>
            <a:r>
              <a:rPr lang="nl-NL" sz="1050" dirty="0">
                <a:latin typeface="Consolas" panose="020B0609020204030204" pitchFamily="49" charset="0"/>
                <a:cs typeface="Consolas" panose="020B0609020204030204" pitchFamily="49" charset="0"/>
              </a:rPr>
              <a:t>        System.out.println();</a:t>
            </a:r>
          </a:p>
          <a:p>
            <a:r>
              <a:rPr lang="nl-NL" sz="1050" dirty="0">
                <a:latin typeface="Consolas" panose="020B0609020204030204" pitchFamily="49" charset="0"/>
                <a:cs typeface="Consolas" panose="020B0609020204030204" pitchFamily="49" charset="0"/>
              </a:rPr>
              <a:t>    }</a:t>
            </a:r>
          </a:p>
          <a:p>
            <a:endParaRPr lang="nl-NL" sz="1050" dirty="0">
              <a:latin typeface="Consolas" panose="020B0609020204030204" pitchFamily="49" charset="0"/>
              <a:cs typeface="Consolas" panose="020B0609020204030204" pitchFamily="49" charset="0"/>
            </a:endParaRPr>
          </a:p>
          <a:p>
            <a:r>
              <a:rPr lang="nl-NL" sz="1050" dirty="0">
                <a:latin typeface="Consolas" panose="020B0609020204030204" pitchFamily="49" charset="0"/>
                <a:cs typeface="Consolas" panose="020B0609020204030204" pitchFamily="49" charset="0"/>
              </a:rPr>
              <a:t>    public static void printArray(int[] arr, int startIndex, int endIndex) {</a:t>
            </a:r>
          </a:p>
          <a:p>
            <a:r>
              <a:rPr lang="nl-NL" sz="1050" dirty="0">
                <a:latin typeface="Consolas" panose="020B0609020204030204" pitchFamily="49" charset="0"/>
                <a:cs typeface="Consolas" panose="020B0609020204030204" pitchFamily="49" charset="0"/>
              </a:rPr>
              <a:t>        int i;</a:t>
            </a:r>
          </a:p>
          <a:p>
            <a:r>
              <a:rPr lang="nl-NL" sz="1050" dirty="0">
                <a:latin typeface="Consolas" panose="020B0609020204030204" pitchFamily="49" charset="0"/>
                <a:cs typeface="Consolas" panose="020B0609020204030204" pitchFamily="49" charset="0"/>
              </a:rPr>
              <a:t>        for (i = startIndex; i &lt;= endIndex; i++) {</a:t>
            </a:r>
          </a:p>
          <a:p>
            <a:r>
              <a:rPr lang="nl-NL" sz="1050" dirty="0">
                <a:latin typeface="Consolas" panose="020B0609020204030204" pitchFamily="49" charset="0"/>
                <a:cs typeface="Consolas" panose="020B0609020204030204" pitchFamily="49" charset="0"/>
              </a:rPr>
              <a:t>            System.out.print(arr[i] + " ");</a:t>
            </a:r>
          </a:p>
          <a:p>
            <a:r>
              <a:rPr lang="nl-NL" sz="1050" dirty="0">
                <a:latin typeface="Consolas" panose="020B0609020204030204" pitchFamily="49" charset="0"/>
                <a:cs typeface="Consolas" panose="020B0609020204030204" pitchFamily="49" charset="0"/>
              </a:rPr>
              <a:t>        }</a:t>
            </a:r>
          </a:p>
          <a:p>
            <a:r>
              <a:rPr lang="nl-NL" sz="1050" dirty="0">
                <a:latin typeface="Consolas" panose="020B0609020204030204" pitchFamily="49" charset="0"/>
                <a:cs typeface="Consolas" panose="020B0609020204030204" pitchFamily="49" charset="0"/>
              </a:rPr>
              <a:t>        System.out.println();</a:t>
            </a:r>
          </a:p>
          <a:p>
            <a:r>
              <a:rPr lang="nl-NL" sz="1050" dirty="0">
                <a:latin typeface="Consolas" panose="020B0609020204030204" pitchFamily="49" charset="0"/>
                <a:cs typeface="Consolas" panose="020B0609020204030204" pitchFamily="49" charset="0"/>
              </a:rPr>
              <a:t>    }</a:t>
            </a:r>
          </a:p>
          <a:p>
            <a:endParaRPr lang="nl-NL" sz="1050" dirty="0">
              <a:latin typeface="Consolas" panose="020B0609020204030204" pitchFamily="49" charset="0"/>
              <a:cs typeface="Consolas" panose="020B0609020204030204" pitchFamily="49" charset="0"/>
            </a:endParaRPr>
          </a:p>
          <a:p>
            <a:r>
              <a:rPr lang="nl-NL" sz="1050" dirty="0">
                <a:latin typeface="Consolas" panose="020B0609020204030204" pitchFamily="49" charset="0"/>
                <a:cs typeface="Consolas" panose="020B0609020204030204" pitchFamily="49" charset="0"/>
              </a:rPr>
              <a:t>    public static void bubbleSort(int[] arr, int startIndex, int endIndex) {</a:t>
            </a:r>
          </a:p>
          <a:p>
            <a:r>
              <a:rPr lang="nl-NL" sz="1050" dirty="0">
                <a:latin typeface="Consolas" panose="020B0609020204030204" pitchFamily="49" charset="0"/>
                <a:cs typeface="Consolas" panose="020B0609020204030204" pitchFamily="49" charset="0"/>
              </a:rPr>
              <a:t>        int i, j, temp;</a:t>
            </a:r>
          </a:p>
          <a:p>
            <a:endParaRPr lang="nl-NL" sz="1050" dirty="0">
              <a:latin typeface="Consolas" panose="020B0609020204030204" pitchFamily="49" charset="0"/>
              <a:cs typeface="Consolas" panose="020B0609020204030204" pitchFamily="49" charset="0"/>
            </a:endParaRPr>
          </a:p>
          <a:p>
            <a:r>
              <a:rPr lang="nl-NL" sz="1050" dirty="0">
                <a:latin typeface="Consolas" panose="020B0609020204030204" pitchFamily="49" charset="0"/>
                <a:cs typeface="Consolas" panose="020B0609020204030204" pitchFamily="49" charset="0"/>
              </a:rPr>
              <a:t>        for (i = endIndex; i &gt; startIndex; i--) {</a:t>
            </a:r>
          </a:p>
          <a:p>
            <a:r>
              <a:rPr lang="nl-NL" sz="1050" dirty="0">
                <a:latin typeface="Consolas" panose="020B0609020204030204" pitchFamily="49" charset="0"/>
                <a:cs typeface="Consolas" panose="020B0609020204030204" pitchFamily="49" charset="0"/>
              </a:rPr>
              <a:t>            for (j = startIndex; j &lt; i; i++) {</a:t>
            </a:r>
          </a:p>
          <a:p>
            <a:r>
              <a:rPr lang="nl-NL" sz="1050" dirty="0">
                <a:latin typeface="Consolas" panose="020B0609020204030204" pitchFamily="49" charset="0"/>
                <a:cs typeface="Consolas" panose="020B0609020204030204" pitchFamily="49" charset="0"/>
              </a:rPr>
              <a:t>                if (arr[j] &gt; arr[j + 1]) {</a:t>
            </a:r>
          </a:p>
          <a:p>
            <a:r>
              <a:rPr lang="nl-NL" sz="1050" dirty="0">
                <a:latin typeface="Consolas" panose="020B0609020204030204" pitchFamily="49" charset="0"/>
                <a:cs typeface="Consolas" panose="020B0609020204030204" pitchFamily="49" charset="0"/>
              </a:rPr>
              <a:t>                    temp = arr[j];</a:t>
            </a:r>
          </a:p>
          <a:p>
            <a:r>
              <a:rPr lang="nl-NL" sz="1050" dirty="0">
                <a:latin typeface="Consolas" panose="020B0609020204030204" pitchFamily="49" charset="0"/>
                <a:cs typeface="Consolas" panose="020B0609020204030204" pitchFamily="49" charset="0"/>
              </a:rPr>
              <a:t>                    arr[j] = arr[j + 1];</a:t>
            </a:r>
          </a:p>
          <a:p>
            <a:r>
              <a:rPr lang="nl-NL" sz="1050" dirty="0">
                <a:latin typeface="Consolas" panose="020B0609020204030204" pitchFamily="49" charset="0"/>
                <a:cs typeface="Consolas" panose="020B0609020204030204" pitchFamily="49" charset="0"/>
              </a:rPr>
              <a:t>                    arr[j + 1] = temp;</a:t>
            </a:r>
          </a:p>
          <a:p>
            <a:r>
              <a:rPr lang="nl-NL" sz="1050" dirty="0">
                <a:latin typeface="Consolas" panose="020B0609020204030204" pitchFamily="49" charset="0"/>
                <a:cs typeface="Consolas" panose="020B0609020204030204" pitchFamily="49" charset="0"/>
              </a:rPr>
              <a:t>                }</a:t>
            </a:r>
          </a:p>
          <a:p>
            <a:r>
              <a:rPr lang="nl-NL" sz="1050" dirty="0">
                <a:latin typeface="Consolas" panose="020B0609020204030204" pitchFamily="49" charset="0"/>
                <a:cs typeface="Consolas" panose="020B0609020204030204" pitchFamily="49" charset="0"/>
              </a:rPr>
              <a:t>            }</a:t>
            </a:r>
          </a:p>
          <a:p>
            <a:r>
              <a:rPr lang="nl-NL" sz="1050" dirty="0">
                <a:latin typeface="Consolas" panose="020B0609020204030204" pitchFamily="49" charset="0"/>
                <a:cs typeface="Consolas" panose="020B0609020204030204" pitchFamily="49" charset="0"/>
              </a:rPr>
              <a:t>        }</a:t>
            </a:r>
          </a:p>
          <a:p>
            <a:r>
              <a:rPr lang="nl-NL" sz="1050" dirty="0">
                <a:latin typeface="Consolas" panose="020B0609020204030204" pitchFamily="49" charset="0"/>
                <a:cs typeface="Consolas" panose="020B0609020204030204" pitchFamily="49" charset="0"/>
              </a:rPr>
              <a:t>    }</a:t>
            </a:r>
          </a:p>
          <a:p>
            <a:r>
              <a:rPr lang="nl-NL" sz="1050" dirty="0">
                <a:latin typeface="Consolas" panose="020B0609020204030204" pitchFamily="49" charset="0"/>
                <a:cs typeface="Consolas" panose="020B0609020204030204" pitchFamily="49" charset="0"/>
              </a:rPr>
              <a:t>}</a:t>
            </a:r>
            <a:endParaRPr lang="nl-NL" sz="1050" dirty="0"/>
          </a:p>
        </p:txBody>
      </p:sp>
    </p:spTree>
    <p:extLst>
      <p:ext uri="{BB962C8B-B14F-4D97-AF65-F5344CB8AC3E}">
        <p14:creationId xmlns:p14="http://schemas.microsoft.com/office/powerpoint/2010/main" val="3440375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34.jpg"/>
          <p:cNvPicPr>
            <a:picLocks noChangeAspect="1"/>
          </p:cNvPicPr>
          <p:nvPr/>
        </p:nvPicPr>
        <p:blipFill>
          <a:blip r:embed="rId2" cstate="print"/>
          <a:stretch>
            <a:fillRect/>
          </a:stretch>
        </p:blipFill>
        <p:spPr>
          <a:xfrm>
            <a:off x="251520" y="4509120"/>
            <a:ext cx="7998357" cy="1800200"/>
          </a:xfrm>
          <a:prstGeom prst="rect">
            <a:avLst/>
          </a:prstGeom>
        </p:spPr>
      </p:pic>
      <p:sp>
        <p:nvSpPr>
          <p:cNvPr id="55298" name="Title 1"/>
          <p:cNvSpPr>
            <a:spLocks noGrp="1"/>
          </p:cNvSpPr>
          <p:nvPr>
            <p:ph type="title"/>
          </p:nvPr>
        </p:nvSpPr>
        <p:spPr>
          <a:xfrm>
            <a:off x="468313" y="188913"/>
            <a:ext cx="8229600" cy="636587"/>
          </a:xfrm>
        </p:spPr>
        <p:txBody>
          <a:bodyPr/>
          <a:lstStyle/>
          <a:p>
            <a:pPr eaLnBrk="1" hangingPunct="1"/>
            <a:r>
              <a:rPr lang="en-US" b="1" smtClean="0"/>
              <a:t>Expected output and Actual output</a:t>
            </a:r>
            <a:endParaRPr lang="en-SG" b="1" smtClean="0"/>
          </a:p>
        </p:txBody>
      </p:sp>
      <p:sp>
        <p:nvSpPr>
          <p:cNvPr id="55299" name="Slide Number Placeholder 4"/>
          <p:cNvSpPr>
            <a:spLocks noGrp="1"/>
          </p:cNvSpPr>
          <p:nvPr>
            <p:ph type="sldNum" sz="quarter" idx="12"/>
          </p:nvPr>
        </p:nvSpPr>
        <p:spPr bwMode="auto">
          <a:noFill/>
          <a:ln>
            <a:miter lim="800000"/>
            <a:headEnd/>
            <a:tailEnd/>
          </a:ln>
        </p:spPr>
        <p:txBody>
          <a:bodyPr/>
          <a:lstStyle/>
          <a:p>
            <a:fld id="{3ADE2B1C-907D-4016-9E4D-E21E77DE24CC}" type="slidenum">
              <a:rPr lang="en-SG" smtClean="0"/>
              <a:pPr/>
              <a:t>26</a:t>
            </a:fld>
            <a:endParaRPr lang="en-SG" smtClean="0"/>
          </a:p>
        </p:txBody>
      </p:sp>
      <p:pic>
        <p:nvPicPr>
          <p:cNvPr id="55300" name="Picture 2"/>
          <p:cNvPicPr>
            <a:picLocks noChangeAspect="1" noChangeArrowheads="1"/>
          </p:cNvPicPr>
          <p:nvPr/>
        </p:nvPicPr>
        <p:blipFill>
          <a:blip r:embed="rId3" cstate="print"/>
          <a:srcRect/>
          <a:stretch>
            <a:fillRect/>
          </a:stretch>
        </p:blipFill>
        <p:spPr bwMode="auto">
          <a:xfrm>
            <a:off x="1619250" y="2060575"/>
            <a:ext cx="4294188" cy="1081088"/>
          </a:xfrm>
          <a:prstGeom prst="rect">
            <a:avLst/>
          </a:prstGeom>
          <a:noFill/>
          <a:ln w="9525">
            <a:noFill/>
            <a:miter lim="800000"/>
            <a:headEnd/>
            <a:tailEnd/>
          </a:ln>
        </p:spPr>
      </p:pic>
      <p:sp>
        <p:nvSpPr>
          <p:cNvPr id="55302" name="TextBox 7"/>
          <p:cNvSpPr txBox="1">
            <a:spLocks noChangeArrowheads="1"/>
          </p:cNvSpPr>
          <p:nvPr/>
        </p:nvSpPr>
        <p:spPr bwMode="auto">
          <a:xfrm>
            <a:off x="2339975" y="1196975"/>
            <a:ext cx="2232025" cy="646113"/>
          </a:xfrm>
          <a:prstGeom prst="rect">
            <a:avLst/>
          </a:prstGeom>
          <a:solidFill>
            <a:schemeClr val="bg1"/>
          </a:solidFill>
          <a:ln w="28575">
            <a:solidFill>
              <a:schemeClr val="accent1"/>
            </a:solidFill>
            <a:miter lim="800000"/>
            <a:headEnd/>
            <a:tailEnd/>
          </a:ln>
        </p:spPr>
        <p:txBody>
          <a:bodyPr>
            <a:spAutoFit/>
          </a:bodyPr>
          <a:lstStyle/>
          <a:p>
            <a:r>
              <a:rPr lang="en-US"/>
              <a:t>Expected output that we’d like to see</a:t>
            </a:r>
          </a:p>
        </p:txBody>
      </p:sp>
      <p:sp>
        <p:nvSpPr>
          <p:cNvPr id="55303" name="TextBox 8"/>
          <p:cNvSpPr txBox="1">
            <a:spLocks noChangeArrowheads="1"/>
          </p:cNvSpPr>
          <p:nvPr/>
        </p:nvSpPr>
        <p:spPr bwMode="auto">
          <a:xfrm>
            <a:off x="1403648" y="3370640"/>
            <a:ext cx="3313113" cy="923925"/>
          </a:xfrm>
          <a:prstGeom prst="rect">
            <a:avLst/>
          </a:prstGeom>
          <a:solidFill>
            <a:schemeClr val="bg1"/>
          </a:solidFill>
          <a:ln w="28575">
            <a:solidFill>
              <a:schemeClr val="accent1"/>
            </a:solidFill>
            <a:miter lim="800000"/>
            <a:headEnd/>
            <a:tailEnd/>
          </a:ln>
        </p:spPr>
        <p:txBody>
          <a:bodyPr>
            <a:spAutoFit/>
          </a:bodyPr>
          <a:lstStyle/>
          <a:p>
            <a:r>
              <a:rPr lang="en-US" dirty="0"/>
              <a:t>Actual </a:t>
            </a:r>
            <a:r>
              <a:rPr lang="en-US" dirty="0" smtClean="0"/>
              <a:t>output:</a:t>
            </a:r>
          </a:p>
          <a:p>
            <a:r>
              <a:rPr lang="en-US" dirty="0" smtClean="0"/>
              <a:t>The </a:t>
            </a:r>
            <a:r>
              <a:rPr lang="en-US" dirty="0"/>
              <a:t>program actually hangs after printing the initial </a:t>
            </a:r>
            <a:r>
              <a:rPr lang="en-US" dirty="0" smtClean="0"/>
              <a:t>array</a:t>
            </a:r>
            <a:endParaRPr lang="en-US" dirty="0"/>
          </a:p>
        </p:txBody>
      </p:sp>
      <p:sp>
        <p:nvSpPr>
          <p:cNvPr id="55304" name="TextBox 9"/>
          <p:cNvSpPr txBox="1">
            <a:spLocks noChangeArrowheads="1"/>
          </p:cNvSpPr>
          <p:nvPr/>
        </p:nvSpPr>
        <p:spPr bwMode="auto">
          <a:xfrm>
            <a:off x="6372200" y="4941168"/>
            <a:ext cx="1692275" cy="1477963"/>
          </a:xfrm>
          <a:prstGeom prst="rect">
            <a:avLst/>
          </a:prstGeom>
          <a:solidFill>
            <a:schemeClr val="bg1"/>
          </a:solidFill>
          <a:ln w="28575">
            <a:solidFill>
              <a:schemeClr val="accent1"/>
            </a:solidFill>
            <a:miter lim="800000"/>
            <a:headEnd/>
            <a:tailEnd/>
          </a:ln>
        </p:spPr>
        <p:txBody>
          <a:bodyPr wrap="square">
            <a:spAutoFit/>
          </a:bodyPr>
          <a:lstStyle/>
          <a:p>
            <a:r>
              <a:rPr lang="en-US" dirty="0"/>
              <a:t>Now press the red rectangular button to stop execution</a:t>
            </a:r>
          </a:p>
        </p:txBody>
      </p:sp>
      <p:sp>
        <p:nvSpPr>
          <p:cNvPr id="11" name="Down Arrow 10"/>
          <p:cNvSpPr/>
          <p:nvPr/>
        </p:nvSpPr>
        <p:spPr>
          <a:xfrm>
            <a:off x="3059113" y="1844675"/>
            <a:ext cx="863600" cy="288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2" name="Down Arrow 11"/>
          <p:cNvSpPr/>
          <p:nvPr/>
        </p:nvSpPr>
        <p:spPr>
          <a:xfrm>
            <a:off x="2411760" y="4293096"/>
            <a:ext cx="1008063" cy="360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3" name="Rectangle 12"/>
          <p:cNvSpPr/>
          <p:nvPr/>
        </p:nvSpPr>
        <p:spPr>
          <a:xfrm>
            <a:off x="4459048" y="4553832"/>
            <a:ext cx="287337" cy="28892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cxnSp>
        <p:nvCxnSpPr>
          <p:cNvPr id="15" name="Straight Arrow Connector 14"/>
          <p:cNvCxnSpPr>
            <a:stCxn id="55304" idx="1"/>
            <a:endCxn id="13" idx="3"/>
          </p:cNvCxnSpPr>
          <p:nvPr/>
        </p:nvCxnSpPr>
        <p:spPr>
          <a:xfrm flipH="1" flipV="1">
            <a:off x="4746385" y="4698295"/>
            <a:ext cx="1625815" cy="98185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35.jpg"/>
          <p:cNvPicPr>
            <a:picLocks noChangeAspect="1"/>
          </p:cNvPicPr>
          <p:nvPr/>
        </p:nvPicPr>
        <p:blipFill>
          <a:blip r:embed="rId2" cstate="print"/>
          <a:stretch>
            <a:fillRect/>
          </a:stretch>
        </p:blipFill>
        <p:spPr>
          <a:xfrm>
            <a:off x="467544" y="3501008"/>
            <a:ext cx="7934806" cy="2808312"/>
          </a:xfrm>
          <a:prstGeom prst="rect">
            <a:avLst/>
          </a:prstGeom>
        </p:spPr>
      </p:pic>
      <p:sp>
        <p:nvSpPr>
          <p:cNvPr id="56322" name="Title 1"/>
          <p:cNvSpPr>
            <a:spLocks noGrp="1"/>
          </p:cNvSpPr>
          <p:nvPr>
            <p:ph type="title"/>
          </p:nvPr>
        </p:nvSpPr>
        <p:spPr/>
        <p:txBody>
          <a:bodyPr/>
          <a:lstStyle/>
          <a:p>
            <a:pPr eaLnBrk="1" hangingPunct="1"/>
            <a:r>
              <a:rPr lang="en-US" b="1" smtClean="0"/>
              <a:t>Start Debugging</a:t>
            </a:r>
            <a:endParaRPr lang="en-SG" b="1" smtClean="0"/>
          </a:p>
        </p:txBody>
      </p:sp>
      <p:sp>
        <p:nvSpPr>
          <p:cNvPr id="56323" name="Slide Number Placeholder 4"/>
          <p:cNvSpPr>
            <a:spLocks noGrp="1"/>
          </p:cNvSpPr>
          <p:nvPr>
            <p:ph type="sldNum" sz="quarter" idx="12"/>
          </p:nvPr>
        </p:nvSpPr>
        <p:spPr bwMode="auto">
          <a:noFill/>
          <a:ln>
            <a:miter lim="800000"/>
            <a:headEnd/>
            <a:tailEnd/>
          </a:ln>
        </p:spPr>
        <p:txBody>
          <a:bodyPr/>
          <a:lstStyle/>
          <a:p>
            <a:fld id="{5F2C7F1C-2767-4B0E-BD25-93D5F70FE2BB}" type="slidenum">
              <a:rPr lang="en-SG" smtClean="0"/>
              <a:pPr/>
              <a:t>27</a:t>
            </a:fld>
            <a:endParaRPr lang="en-SG" smtClean="0"/>
          </a:p>
        </p:txBody>
      </p:sp>
      <p:sp>
        <p:nvSpPr>
          <p:cNvPr id="7" name="Rectangle 6"/>
          <p:cNvSpPr/>
          <p:nvPr/>
        </p:nvSpPr>
        <p:spPr>
          <a:xfrm>
            <a:off x="1619672" y="4180144"/>
            <a:ext cx="3672408"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56326" name="TextBox 7"/>
          <p:cNvSpPr txBox="1">
            <a:spLocks noChangeArrowheads="1"/>
          </p:cNvSpPr>
          <p:nvPr/>
        </p:nvSpPr>
        <p:spPr bwMode="auto">
          <a:xfrm>
            <a:off x="900113" y="1341438"/>
            <a:ext cx="7058025" cy="1754187"/>
          </a:xfrm>
          <a:prstGeom prst="rect">
            <a:avLst/>
          </a:prstGeom>
          <a:solidFill>
            <a:schemeClr val="bg1"/>
          </a:solidFill>
          <a:ln w="28575">
            <a:solidFill>
              <a:schemeClr val="accent1"/>
            </a:solidFill>
            <a:miter lim="800000"/>
            <a:headEnd/>
            <a:tailEnd/>
          </a:ln>
        </p:spPr>
        <p:txBody>
          <a:bodyPr>
            <a:spAutoFit/>
          </a:bodyPr>
          <a:lstStyle/>
          <a:p>
            <a:r>
              <a:rPr lang="en-US" dirty="0"/>
              <a:t>Since the initial array is printed with no problem. We suspect that it’s the sorting function that enters an infinite loop, causing the </a:t>
            </a:r>
            <a:r>
              <a:rPr lang="en-US" dirty="0" smtClean="0"/>
              <a:t>program to hang</a:t>
            </a:r>
            <a:r>
              <a:rPr lang="en-US" dirty="0"/>
              <a:t>.</a:t>
            </a:r>
          </a:p>
          <a:p>
            <a:endParaRPr lang="en-US" dirty="0"/>
          </a:p>
          <a:p>
            <a:r>
              <a:rPr lang="en-US" dirty="0"/>
              <a:t>Set a breakpoint at the start of the outer loop, and start debugging by selecting Run -&gt; Debug As -&gt; Java application</a:t>
            </a:r>
          </a:p>
        </p:txBody>
      </p:sp>
      <p:cxnSp>
        <p:nvCxnSpPr>
          <p:cNvPr id="10" name="Elbow Connector 9"/>
          <p:cNvCxnSpPr>
            <a:stCxn id="56326" idx="2"/>
            <a:endCxn id="7" idx="0"/>
          </p:cNvCxnSpPr>
          <p:nvPr/>
        </p:nvCxnSpPr>
        <p:spPr>
          <a:xfrm rot="5400000">
            <a:off x="3400242" y="3151259"/>
            <a:ext cx="1084519" cy="97325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6.jpg"/>
          <p:cNvPicPr>
            <a:picLocks noChangeAspect="1"/>
          </p:cNvPicPr>
          <p:nvPr/>
        </p:nvPicPr>
        <p:blipFill>
          <a:blip r:embed="rId2" cstate="print"/>
          <a:stretch>
            <a:fillRect/>
          </a:stretch>
        </p:blipFill>
        <p:spPr>
          <a:xfrm>
            <a:off x="468313" y="2492896"/>
            <a:ext cx="8169270" cy="3960440"/>
          </a:xfrm>
          <a:prstGeom prst="rect">
            <a:avLst/>
          </a:prstGeom>
        </p:spPr>
      </p:pic>
      <p:sp>
        <p:nvSpPr>
          <p:cNvPr id="57346" name="Title 1"/>
          <p:cNvSpPr>
            <a:spLocks noGrp="1"/>
          </p:cNvSpPr>
          <p:nvPr>
            <p:ph type="title"/>
          </p:nvPr>
        </p:nvSpPr>
        <p:spPr>
          <a:xfrm>
            <a:off x="468313" y="83492"/>
            <a:ext cx="8229600" cy="636588"/>
          </a:xfrm>
        </p:spPr>
        <p:txBody>
          <a:bodyPr/>
          <a:lstStyle/>
          <a:p>
            <a:pPr eaLnBrk="1" hangingPunct="1"/>
            <a:r>
              <a:rPr lang="en-US" b="1" dirty="0" smtClean="0"/>
              <a:t>Step through the inner loop once</a:t>
            </a:r>
            <a:endParaRPr lang="en-SG" b="1" dirty="0" smtClean="0"/>
          </a:p>
        </p:txBody>
      </p:sp>
      <p:sp>
        <p:nvSpPr>
          <p:cNvPr id="57347" name="Slide Number Placeholder 4"/>
          <p:cNvSpPr>
            <a:spLocks noGrp="1"/>
          </p:cNvSpPr>
          <p:nvPr>
            <p:ph type="sldNum" sz="quarter" idx="12"/>
          </p:nvPr>
        </p:nvSpPr>
        <p:spPr bwMode="auto">
          <a:xfrm>
            <a:off x="7925569" y="5996310"/>
            <a:ext cx="762000" cy="365125"/>
          </a:xfrm>
          <a:noFill/>
          <a:ln>
            <a:miter lim="800000"/>
            <a:headEnd/>
            <a:tailEnd/>
          </a:ln>
        </p:spPr>
        <p:txBody>
          <a:bodyPr/>
          <a:lstStyle/>
          <a:p>
            <a:fld id="{8B4F4DE5-5EA0-4878-B195-6387F9BE3237}" type="slidenum">
              <a:rPr lang="en-SG" smtClean="0"/>
              <a:pPr/>
              <a:t>28</a:t>
            </a:fld>
            <a:endParaRPr lang="en-SG" smtClean="0"/>
          </a:p>
        </p:txBody>
      </p:sp>
      <p:sp>
        <p:nvSpPr>
          <p:cNvPr id="7" name="Rectangle 6"/>
          <p:cNvSpPr/>
          <p:nvPr/>
        </p:nvSpPr>
        <p:spPr>
          <a:xfrm>
            <a:off x="1548433" y="3717032"/>
            <a:ext cx="396044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Rectangle 7"/>
          <p:cNvSpPr/>
          <p:nvPr/>
        </p:nvSpPr>
        <p:spPr>
          <a:xfrm>
            <a:off x="1980482" y="3933056"/>
            <a:ext cx="3384376"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57351" name="TextBox 8"/>
          <p:cNvSpPr txBox="1">
            <a:spLocks noChangeArrowheads="1"/>
          </p:cNvSpPr>
          <p:nvPr/>
        </p:nvSpPr>
        <p:spPr bwMode="auto">
          <a:xfrm>
            <a:off x="867544" y="936104"/>
            <a:ext cx="7058025" cy="1200150"/>
          </a:xfrm>
          <a:prstGeom prst="rect">
            <a:avLst/>
          </a:prstGeom>
          <a:solidFill>
            <a:schemeClr val="bg1"/>
          </a:solidFill>
          <a:ln w="28575">
            <a:solidFill>
              <a:schemeClr val="accent1"/>
            </a:solidFill>
            <a:miter lim="800000"/>
            <a:headEnd/>
            <a:tailEnd/>
          </a:ln>
        </p:spPr>
        <p:txBody>
          <a:bodyPr>
            <a:spAutoFit/>
          </a:bodyPr>
          <a:lstStyle/>
          <a:p>
            <a:r>
              <a:rPr lang="en-US" dirty="0"/>
              <a:t>Now the program pauses at the starting point of the outer loop. We want to check the loop indices as the loops step through iterations.</a:t>
            </a:r>
          </a:p>
          <a:p>
            <a:r>
              <a:rPr lang="en-US" dirty="0"/>
              <a:t>So, step through the inner loop once and pause at the start of the inner loop.</a:t>
            </a:r>
          </a:p>
        </p:txBody>
      </p:sp>
      <p:sp>
        <p:nvSpPr>
          <p:cNvPr id="12" name="Arc 11"/>
          <p:cNvSpPr/>
          <p:nvPr/>
        </p:nvSpPr>
        <p:spPr>
          <a:xfrm rot="10800000">
            <a:off x="1188393" y="3789040"/>
            <a:ext cx="864096" cy="1512168"/>
          </a:xfrm>
          <a:prstGeom prst="arc">
            <a:avLst>
              <a:gd name="adj1" fmla="val 9169169"/>
              <a:gd name="adj2" fmla="val 4586943"/>
            </a:avLst>
          </a:prstGeom>
          <a:ln w="25400">
            <a:solidFill>
              <a:srgbClr val="FF0000"/>
            </a:solidFill>
            <a:prstDash val="dash"/>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38.jpg"/>
          <p:cNvPicPr>
            <a:picLocks noChangeAspect="1"/>
          </p:cNvPicPr>
          <p:nvPr/>
        </p:nvPicPr>
        <p:blipFill>
          <a:blip r:embed="rId2" cstate="print"/>
          <a:stretch>
            <a:fillRect/>
          </a:stretch>
        </p:blipFill>
        <p:spPr>
          <a:xfrm>
            <a:off x="683568" y="4005064"/>
            <a:ext cx="3672408" cy="2377729"/>
          </a:xfrm>
          <a:prstGeom prst="rect">
            <a:avLst/>
          </a:prstGeom>
        </p:spPr>
      </p:pic>
      <p:pic>
        <p:nvPicPr>
          <p:cNvPr id="14" name="Picture 13" descr="37.jpg"/>
          <p:cNvPicPr>
            <a:picLocks noChangeAspect="1"/>
          </p:cNvPicPr>
          <p:nvPr/>
        </p:nvPicPr>
        <p:blipFill>
          <a:blip r:embed="rId3" cstate="print"/>
          <a:stretch>
            <a:fillRect/>
          </a:stretch>
        </p:blipFill>
        <p:spPr>
          <a:xfrm>
            <a:off x="683568" y="1412776"/>
            <a:ext cx="3651032" cy="2376265"/>
          </a:xfrm>
          <a:prstGeom prst="rect">
            <a:avLst/>
          </a:prstGeom>
        </p:spPr>
      </p:pic>
      <p:sp>
        <p:nvSpPr>
          <p:cNvPr id="58370" name="Title 1"/>
          <p:cNvSpPr>
            <a:spLocks noGrp="1"/>
          </p:cNvSpPr>
          <p:nvPr>
            <p:ph type="title"/>
          </p:nvPr>
        </p:nvSpPr>
        <p:spPr/>
        <p:txBody>
          <a:bodyPr/>
          <a:lstStyle/>
          <a:p>
            <a:pPr eaLnBrk="1" hangingPunct="1"/>
            <a:r>
              <a:rPr lang="en-US" b="1" smtClean="0"/>
              <a:t>Check loop indices</a:t>
            </a:r>
            <a:endParaRPr lang="en-SG" b="1" smtClean="0"/>
          </a:p>
        </p:txBody>
      </p:sp>
      <p:sp>
        <p:nvSpPr>
          <p:cNvPr id="58371" name="Slide Number Placeholder 4"/>
          <p:cNvSpPr>
            <a:spLocks noGrp="1"/>
          </p:cNvSpPr>
          <p:nvPr>
            <p:ph type="sldNum" sz="quarter" idx="12"/>
          </p:nvPr>
        </p:nvSpPr>
        <p:spPr bwMode="auto">
          <a:noFill/>
          <a:ln>
            <a:miter lim="800000"/>
            <a:headEnd/>
            <a:tailEnd/>
          </a:ln>
        </p:spPr>
        <p:txBody>
          <a:bodyPr/>
          <a:lstStyle/>
          <a:p>
            <a:fld id="{3BEC50C9-BE21-4F4D-83C8-A9BFAABF04B6}" type="slidenum">
              <a:rPr lang="en-SG" smtClean="0"/>
              <a:pPr/>
              <a:t>29</a:t>
            </a:fld>
            <a:endParaRPr lang="en-SG" smtClean="0"/>
          </a:p>
        </p:txBody>
      </p:sp>
      <p:sp>
        <p:nvSpPr>
          <p:cNvPr id="8" name="Down Arrow 7"/>
          <p:cNvSpPr/>
          <p:nvPr/>
        </p:nvSpPr>
        <p:spPr>
          <a:xfrm>
            <a:off x="2339975" y="3644900"/>
            <a:ext cx="10795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9" name="Rectangle 8"/>
          <p:cNvSpPr/>
          <p:nvPr/>
        </p:nvSpPr>
        <p:spPr>
          <a:xfrm>
            <a:off x="755577" y="2708920"/>
            <a:ext cx="3528392"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Rectangle 9"/>
          <p:cNvSpPr/>
          <p:nvPr/>
        </p:nvSpPr>
        <p:spPr>
          <a:xfrm>
            <a:off x="755576" y="5301208"/>
            <a:ext cx="3528392" cy="504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58377" name="TextBox 10"/>
          <p:cNvSpPr txBox="1">
            <a:spLocks noChangeArrowheads="1"/>
          </p:cNvSpPr>
          <p:nvPr/>
        </p:nvSpPr>
        <p:spPr bwMode="auto">
          <a:xfrm>
            <a:off x="5220072" y="1988840"/>
            <a:ext cx="3095625" cy="1200150"/>
          </a:xfrm>
          <a:prstGeom prst="rect">
            <a:avLst/>
          </a:prstGeom>
          <a:solidFill>
            <a:schemeClr val="bg1"/>
          </a:solidFill>
          <a:ln w="28575">
            <a:solidFill>
              <a:schemeClr val="accent1"/>
            </a:solidFill>
            <a:miter lim="800000"/>
            <a:headEnd/>
            <a:tailEnd/>
          </a:ln>
        </p:spPr>
        <p:txBody>
          <a:bodyPr>
            <a:spAutoFit/>
          </a:bodyPr>
          <a:lstStyle/>
          <a:p>
            <a:r>
              <a:rPr lang="en-US"/>
              <a:t>Current loop indices i and j have values of 15 and 0 respectively, which are correct.</a:t>
            </a:r>
          </a:p>
        </p:txBody>
      </p:sp>
      <p:cxnSp>
        <p:nvCxnSpPr>
          <p:cNvPr id="13" name="Straight Arrow Connector 12"/>
          <p:cNvCxnSpPr>
            <a:stCxn id="58377" idx="1"/>
            <a:endCxn id="9" idx="3"/>
          </p:cNvCxnSpPr>
          <p:nvPr/>
        </p:nvCxnSpPr>
        <p:spPr>
          <a:xfrm flipH="1">
            <a:off x="4283969" y="2588915"/>
            <a:ext cx="936103" cy="37203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8379" name="TextBox 13"/>
          <p:cNvSpPr txBox="1">
            <a:spLocks noChangeArrowheads="1"/>
          </p:cNvSpPr>
          <p:nvPr/>
        </p:nvSpPr>
        <p:spPr bwMode="auto">
          <a:xfrm>
            <a:off x="5220072" y="4005064"/>
            <a:ext cx="3095625" cy="2308225"/>
          </a:xfrm>
          <a:prstGeom prst="rect">
            <a:avLst/>
          </a:prstGeom>
          <a:solidFill>
            <a:schemeClr val="bg1"/>
          </a:solidFill>
          <a:ln w="28575">
            <a:solidFill>
              <a:schemeClr val="accent1"/>
            </a:solidFill>
            <a:miter lim="800000"/>
            <a:headEnd/>
            <a:tailEnd/>
          </a:ln>
        </p:spPr>
        <p:txBody>
          <a:bodyPr>
            <a:spAutoFit/>
          </a:bodyPr>
          <a:lstStyle/>
          <a:p>
            <a:r>
              <a:rPr lang="en-US"/>
              <a:t>As we step over the wrapping up of the loop, we notice the value of i has changed from 15 to 16, as highlighted by the IDE with the yellow color. This is wrong, we were expecting j to increment.</a:t>
            </a:r>
          </a:p>
        </p:txBody>
      </p:sp>
      <p:cxnSp>
        <p:nvCxnSpPr>
          <p:cNvPr id="16" name="Straight Arrow Connector 15"/>
          <p:cNvCxnSpPr>
            <a:stCxn id="58379" idx="1"/>
            <a:endCxn id="10" idx="3"/>
          </p:cNvCxnSpPr>
          <p:nvPr/>
        </p:nvCxnSpPr>
        <p:spPr>
          <a:xfrm flipH="1">
            <a:off x="4283968" y="5159177"/>
            <a:ext cx="936104" cy="3940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b="1" smtClean="0"/>
              <a:t>Eclipse Debugger</a:t>
            </a:r>
            <a:endParaRPr lang="en-SG" b="1" smtClean="0"/>
          </a:p>
        </p:txBody>
      </p:sp>
      <p:sp>
        <p:nvSpPr>
          <p:cNvPr id="33795" name="Rectangle 3"/>
          <p:cNvSpPr>
            <a:spLocks noGrp="1" noChangeArrowheads="1"/>
          </p:cNvSpPr>
          <p:nvPr>
            <p:ph idx="1"/>
          </p:nvPr>
        </p:nvSpPr>
        <p:spPr/>
        <p:txBody>
          <a:bodyPr/>
          <a:lstStyle/>
          <a:p>
            <a:pPr eaLnBrk="1" hangingPunct="1"/>
            <a:r>
              <a:rPr lang="en-US" dirty="0" smtClean="0"/>
              <a:t>Eclipse contains a powerful debugger that enables us to easily find and fix problems.</a:t>
            </a:r>
          </a:p>
          <a:p>
            <a:pPr eaLnBrk="1" hangingPunct="1"/>
            <a:r>
              <a:rPr lang="en-US" dirty="0" smtClean="0"/>
              <a:t>It lets us suspend a program during execution, in order to allow the user to step through the code line by line.</a:t>
            </a:r>
          </a:p>
          <a:p>
            <a:pPr eaLnBrk="1" hangingPunct="1"/>
            <a:r>
              <a:rPr lang="en-US" dirty="0" smtClean="0"/>
              <a:t>We will demonstrate the basic functionality of the debugger first and then debug a buggy program.</a:t>
            </a:r>
            <a:endParaRPr lang="en-SG" dirty="0" smtClean="0"/>
          </a:p>
        </p:txBody>
      </p:sp>
      <p:sp>
        <p:nvSpPr>
          <p:cNvPr id="33796" name="Slide Number Placeholder 4"/>
          <p:cNvSpPr>
            <a:spLocks noGrp="1"/>
          </p:cNvSpPr>
          <p:nvPr>
            <p:ph type="sldNum" sz="quarter" idx="12"/>
          </p:nvPr>
        </p:nvSpPr>
        <p:spPr bwMode="auto">
          <a:noFill/>
          <a:ln>
            <a:miter lim="800000"/>
            <a:headEnd/>
            <a:tailEnd/>
          </a:ln>
        </p:spPr>
        <p:txBody>
          <a:bodyPr/>
          <a:lstStyle/>
          <a:p>
            <a:fld id="{C5AE5991-780A-4729-891A-0ADE206F7D11}" type="slidenum">
              <a:rPr lang="en-SG" smtClean="0"/>
              <a:pPr/>
              <a:t>3</a:t>
            </a:fld>
            <a:endParaRPr lang="en-SG"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39.jpg"/>
          <p:cNvPicPr>
            <a:picLocks noChangeAspect="1"/>
          </p:cNvPicPr>
          <p:nvPr/>
        </p:nvPicPr>
        <p:blipFill>
          <a:blip r:embed="rId2" cstate="print"/>
          <a:stretch>
            <a:fillRect/>
          </a:stretch>
        </p:blipFill>
        <p:spPr>
          <a:xfrm>
            <a:off x="395536" y="2708920"/>
            <a:ext cx="8303766" cy="3528392"/>
          </a:xfrm>
          <a:prstGeom prst="rect">
            <a:avLst/>
          </a:prstGeom>
        </p:spPr>
      </p:pic>
      <p:sp>
        <p:nvSpPr>
          <p:cNvPr id="59394" name="Title 1"/>
          <p:cNvSpPr>
            <a:spLocks noGrp="1"/>
          </p:cNvSpPr>
          <p:nvPr>
            <p:ph type="title"/>
          </p:nvPr>
        </p:nvSpPr>
        <p:spPr/>
        <p:txBody>
          <a:bodyPr/>
          <a:lstStyle/>
          <a:p>
            <a:pPr eaLnBrk="1" hangingPunct="1"/>
            <a:r>
              <a:rPr lang="en-US" b="1" dirty="0" smtClean="0"/>
              <a:t>Locating and correcting the error</a:t>
            </a:r>
            <a:endParaRPr lang="en-SG" b="1" dirty="0" smtClean="0"/>
          </a:p>
        </p:txBody>
      </p:sp>
      <p:sp>
        <p:nvSpPr>
          <p:cNvPr id="59395" name="Slide Number Placeholder 4"/>
          <p:cNvSpPr>
            <a:spLocks noGrp="1"/>
          </p:cNvSpPr>
          <p:nvPr>
            <p:ph type="sldNum" sz="quarter" idx="12"/>
          </p:nvPr>
        </p:nvSpPr>
        <p:spPr bwMode="auto">
          <a:noFill/>
          <a:ln>
            <a:miter lim="800000"/>
            <a:headEnd/>
            <a:tailEnd/>
          </a:ln>
        </p:spPr>
        <p:txBody>
          <a:bodyPr/>
          <a:lstStyle/>
          <a:p>
            <a:fld id="{F86BA1F1-5E50-4F67-9A5B-16C98C676C24}" type="slidenum">
              <a:rPr lang="en-SG" smtClean="0"/>
              <a:pPr/>
              <a:t>30</a:t>
            </a:fld>
            <a:endParaRPr lang="en-SG" smtClean="0"/>
          </a:p>
        </p:txBody>
      </p:sp>
      <p:sp>
        <p:nvSpPr>
          <p:cNvPr id="7" name="Rectangle 6"/>
          <p:cNvSpPr/>
          <p:nvPr/>
        </p:nvSpPr>
        <p:spPr>
          <a:xfrm>
            <a:off x="4499992" y="4149080"/>
            <a:ext cx="503238" cy="2873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59398" name="TextBox 7"/>
          <p:cNvSpPr txBox="1">
            <a:spLocks noChangeArrowheads="1"/>
          </p:cNvSpPr>
          <p:nvPr/>
        </p:nvSpPr>
        <p:spPr bwMode="auto">
          <a:xfrm>
            <a:off x="1979613" y="1341438"/>
            <a:ext cx="6121400" cy="1200150"/>
          </a:xfrm>
          <a:prstGeom prst="rect">
            <a:avLst/>
          </a:prstGeom>
          <a:noFill/>
          <a:ln w="28575">
            <a:solidFill>
              <a:srgbClr val="0070C0"/>
            </a:solidFill>
            <a:miter lim="800000"/>
            <a:headEnd/>
            <a:tailEnd/>
          </a:ln>
        </p:spPr>
        <p:txBody>
          <a:bodyPr>
            <a:spAutoFit/>
          </a:bodyPr>
          <a:lstStyle/>
          <a:p>
            <a:r>
              <a:rPr lang="en-US"/>
              <a:t>As we examine the code more closely, we find that what should have been “j++” was wrongly typed as “i++”.</a:t>
            </a:r>
          </a:p>
          <a:p>
            <a:r>
              <a:rPr lang="en-US"/>
              <a:t>Correct it, remove the breakpoint and run again, we should see the program behave correctly.</a:t>
            </a:r>
          </a:p>
        </p:txBody>
      </p:sp>
      <p:cxnSp>
        <p:nvCxnSpPr>
          <p:cNvPr id="10" name="Straight Arrow Connector 9"/>
          <p:cNvCxnSpPr>
            <a:stCxn id="59398" idx="2"/>
            <a:endCxn id="7" idx="0"/>
          </p:cNvCxnSpPr>
          <p:nvPr/>
        </p:nvCxnSpPr>
        <p:spPr>
          <a:xfrm flipH="1">
            <a:off x="4751611" y="2541588"/>
            <a:ext cx="288702" cy="16074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Aft>
                <a:spcPts val="0"/>
              </a:spcAft>
              <a:defRPr/>
            </a:pPr>
            <a:r>
              <a:rPr lang="en-US" sz="4400" dirty="0" smtClean="0"/>
              <a:t>End</a:t>
            </a:r>
            <a:endParaRPr lang="en-SG" sz="4400" dirty="0"/>
          </a:p>
        </p:txBody>
      </p:sp>
    </p:spTree>
    <p:extLst>
      <p:ext uri="{BB962C8B-B14F-4D97-AF65-F5344CB8AC3E}">
        <p14:creationId xmlns:p14="http://schemas.microsoft.com/office/powerpoint/2010/main" val="845306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95288" y="333374"/>
            <a:ext cx="7696200" cy="6263978"/>
          </a:xfrm>
        </p:spPr>
        <p:txBody>
          <a:bodyPr/>
          <a:lstStyle/>
          <a:p>
            <a:pPr eaLnBrk="1" hangingPunct="1">
              <a:lnSpc>
                <a:spcPct val="80000"/>
              </a:lnSpc>
            </a:pPr>
            <a:r>
              <a:rPr lang="en-US" dirty="0" smtClean="0"/>
              <a:t>Create a new class called Search.</a:t>
            </a:r>
          </a:p>
          <a:p>
            <a:pPr eaLnBrk="1" hangingPunct="1">
              <a:lnSpc>
                <a:spcPct val="80000"/>
              </a:lnSpc>
            </a:pPr>
            <a:endParaRPr lang="en-US" dirty="0" smtClean="0"/>
          </a:p>
          <a:p>
            <a:pPr eaLnBrk="1" hangingPunct="1">
              <a:lnSpc>
                <a:spcPct val="80000"/>
              </a:lnSpc>
            </a:pPr>
            <a:r>
              <a:rPr lang="en-US" dirty="0" smtClean="0"/>
              <a:t>To demonstrate the functions of the Debugger, we will be using this piece of code:</a:t>
            </a:r>
          </a:p>
          <a:p>
            <a:pPr eaLnBrk="1" hangingPunct="1">
              <a:lnSpc>
                <a:spcPct val="80000"/>
              </a:lnSpc>
              <a:buFont typeface="Wingdings" pitchFamily="2" charset="2"/>
              <a:buNone/>
            </a:pPr>
            <a:endParaRPr lang="en-SG" b="1" dirty="0" smtClean="0"/>
          </a:p>
          <a:p>
            <a:pPr lvl="2" eaLnBrk="1" hangingPunct="1">
              <a:lnSpc>
                <a:spcPct val="80000"/>
              </a:lnSpc>
              <a:buFont typeface="Wingdings" pitchFamily="2" charset="2"/>
              <a:buNone/>
            </a:pPr>
            <a:r>
              <a:rPr lang="en-SG" b="1" dirty="0" smtClean="0">
                <a:latin typeface="Calibri" pitchFamily="34" charset="0"/>
              </a:rPr>
              <a:t>public</a:t>
            </a:r>
            <a:r>
              <a:rPr lang="en-SG" dirty="0" smtClean="0">
                <a:latin typeface="Calibri" pitchFamily="34" charset="0"/>
              </a:rPr>
              <a:t> </a:t>
            </a:r>
            <a:r>
              <a:rPr lang="en-SG" b="1" dirty="0" smtClean="0">
                <a:latin typeface="Calibri" pitchFamily="34" charset="0"/>
              </a:rPr>
              <a:t>class</a:t>
            </a:r>
            <a:r>
              <a:rPr lang="en-SG" dirty="0" smtClean="0">
                <a:latin typeface="Calibri" pitchFamily="34" charset="0"/>
              </a:rPr>
              <a:t> Search {</a:t>
            </a:r>
          </a:p>
          <a:p>
            <a:pPr lvl="2" eaLnBrk="1" hangingPunct="1">
              <a:lnSpc>
                <a:spcPct val="80000"/>
              </a:lnSpc>
              <a:buFont typeface="Wingdings" pitchFamily="2" charset="2"/>
              <a:buNone/>
            </a:pPr>
            <a:r>
              <a:rPr lang="en-SG" b="1" dirty="0" smtClean="0">
                <a:latin typeface="Calibri" pitchFamily="34" charset="0"/>
              </a:rPr>
              <a:t>	public</a:t>
            </a:r>
            <a:r>
              <a:rPr lang="en-SG" dirty="0" smtClean="0">
                <a:latin typeface="Calibri" pitchFamily="34" charset="0"/>
              </a:rPr>
              <a:t> </a:t>
            </a:r>
            <a:r>
              <a:rPr lang="en-SG" b="1" dirty="0" smtClean="0">
                <a:latin typeface="Calibri" pitchFamily="34" charset="0"/>
              </a:rPr>
              <a:t>static</a:t>
            </a:r>
            <a:r>
              <a:rPr lang="en-SG" dirty="0" smtClean="0">
                <a:latin typeface="Calibri" pitchFamily="34" charset="0"/>
              </a:rPr>
              <a:t> </a:t>
            </a:r>
            <a:r>
              <a:rPr lang="en-SG" b="1" dirty="0" smtClean="0">
                <a:latin typeface="Calibri" pitchFamily="34" charset="0"/>
              </a:rPr>
              <a:t>void</a:t>
            </a:r>
            <a:r>
              <a:rPr lang="en-SG" dirty="0" smtClean="0">
                <a:latin typeface="Calibri" pitchFamily="34" charset="0"/>
              </a:rPr>
              <a:t> main(String[] </a:t>
            </a:r>
            <a:r>
              <a:rPr lang="en-SG" dirty="0" err="1" smtClean="0">
                <a:latin typeface="Calibri" pitchFamily="34" charset="0"/>
              </a:rPr>
              <a:t>args</a:t>
            </a:r>
            <a:r>
              <a:rPr lang="en-SG" dirty="0" smtClean="0">
                <a:latin typeface="Calibri" pitchFamily="34" charset="0"/>
              </a:rPr>
              <a:t>) {</a:t>
            </a:r>
          </a:p>
          <a:p>
            <a:pPr lvl="2" eaLnBrk="1" hangingPunct="1">
              <a:lnSpc>
                <a:spcPct val="80000"/>
              </a:lnSpc>
              <a:buFont typeface="Wingdings" pitchFamily="2" charset="2"/>
              <a:buNone/>
            </a:pPr>
            <a:r>
              <a:rPr lang="en-SG" b="1" dirty="0" smtClean="0">
                <a:latin typeface="Calibri" pitchFamily="34" charset="0"/>
              </a:rPr>
              <a:t>		</a:t>
            </a:r>
            <a:r>
              <a:rPr lang="en-SG" b="1" dirty="0" err="1" smtClean="0">
                <a:latin typeface="Calibri" pitchFamily="34" charset="0"/>
              </a:rPr>
              <a:t>int</a:t>
            </a:r>
            <a:r>
              <a:rPr lang="en-SG" dirty="0" smtClean="0">
                <a:latin typeface="Calibri" pitchFamily="34" charset="0"/>
              </a:rPr>
              <a:t>[] array = { 1, 2, 3, 4, 5, 6, 7, 8, 9, 10 };</a:t>
            </a:r>
          </a:p>
          <a:p>
            <a:pPr lvl="2" eaLnBrk="1" hangingPunct="1">
              <a:lnSpc>
                <a:spcPct val="80000"/>
              </a:lnSpc>
              <a:buFont typeface="Wingdings" pitchFamily="2" charset="2"/>
              <a:buNone/>
            </a:pPr>
            <a:r>
              <a:rPr lang="en-SG" b="1" dirty="0" smtClean="0">
                <a:latin typeface="Calibri" pitchFamily="34" charset="0"/>
              </a:rPr>
              <a:t>		</a:t>
            </a:r>
            <a:r>
              <a:rPr lang="en-SG" b="1" dirty="0" err="1" smtClean="0">
                <a:latin typeface="Calibri" pitchFamily="34" charset="0"/>
              </a:rPr>
              <a:t>boolean</a:t>
            </a:r>
            <a:r>
              <a:rPr lang="en-SG" dirty="0" smtClean="0">
                <a:latin typeface="Calibri" pitchFamily="34" charset="0"/>
              </a:rPr>
              <a:t> result = </a:t>
            </a:r>
            <a:r>
              <a:rPr lang="en-SG" i="1" dirty="0" err="1" smtClean="0">
                <a:latin typeface="Calibri" pitchFamily="34" charset="0"/>
              </a:rPr>
              <a:t>searchArray</a:t>
            </a:r>
            <a:r>
              <a:rPr lang="en-SG" dirty="0" smtClean="0">
                <a:latin typeface="Calibri" pitchFamily="34" charset="0"/>
              </a:rPr>
              <a:t>(array, </a:t>
            </a:r>
            <a:r>
              <a:rPr lang="en-SG" dirty="0" err="1" smtClean="0">
                <a:latin typeface="Calibri" pitchFamily="34" charset="0"/>
              </a:rPr>
              <a:t>array.length</a:t>
            </a:r>
            <a:r>
              <a:rPr lang="en-SG" dirty="0" smtClean="0">
                <a:latin typeface="Calibri" pitchFamily="34" charset="0"/>
              </a:rPr>
              <a:t>, 15);</a:t>
            </a:r>
          </a:p>
          <a:p>
            <a:pPr lvl="2" eaLnBrk="1" hangingPunct="1">
              <a:lnSpc>
                <a:spcPct val="80000"/>
              </a:lnSpc>
              <a:buFont typeface="Wingdings" pitchFamily="2" charset="2"/>
              <a:buNone/>
            </a:pPr>
            <a:r>
              <a:rPr lang="en-SG" dirty="0" smtClean="0">
                <a:latin typeface="Calibri" pitchFamily="34" charset="0"/>
              </a:rPr>
              <a:t>		</a:t>
            </a:r>
            <a:r>
              <a:rPr lang="en-SG" dirty="0" err="1" smtClean="0">
                <a:latin typeface="Calibri" pitchFamily="34" charset="0"/>
              </a:rPr>
              <a:t>System.</a:t>
            </a:r>
            <a:r>
              <a:rPr lang="en-SG" i="1" dirty="0" err="1" smtClean="0">
                <a:latin typeface="Calibri" pitchFamily="34" charset="0"/>
              </a:rPr>
              <a:t>out</a:t>
            </a:r>
            <a:r>
              <a:rPr lang="en-SG" dirty="0" err="1" smtClean="0">
                <a:latin typeface="Calibri" pitchFamily="34" charset="0"/>
              </a:rPr>
              <a:t>.println</a:t>
            </a:r>
            <a:r>
              <a:rPr lang="en-SG" dirty="0" smtClean="0">
                <a:latin typeface="Calibri" pitchFamily="34" charset="0"/>
              </a:rPr>
              <a:t>(result);</a:t>
            </a:r>
          </a:p>
          <a:p>
            <a:pPr lvl="2" eaLnBrk="1" hangingPunct="1">
              <a:lnSpc>
                <a:spcPct val="80000"/>
              </a:lnSpc>
              <a:buFont typeface="Wingdings" pitchFamily="2" charset="2"/>
              <a:buNone/>
            </a:pPr>
            <a:r>
              <a:rPr lang="en-SG" dirty="0" smtClean="0">
                <a:latin typeface="Calibri" pitchFamily="34" charset="0"/>
              </a:rPr>
              <a:t>	}</a:t>
            </a:r>
          </a:p>
          <a:p>
            <a:pPr lvl="2" eaLnBrk="1" hangingPunct="1">
              <a:lnSpc>
                <a:spcPct val="80000"/>
              </a:lnSpc>
            </a:pPr>
            <a:endParaRPr lang="en-SG" dirty="0" smtClean="0">
              <a:latin typeface="Calibri" pitchFamily="34" charset="0"/>
            </a:endParaRPr>
          </a:p>
          <a:p>
            <a:pPr lvl="2" eaLnBrk="1" hangingPunct="1">
              <a:lnSpc>
                <a:spcPct val="80000"/>
              </a:lnSpc>
              <a:buFont typeface="Wingdings" pitchFamily="2" charset="2"/>
              <a:buNone/>
            </a:pPr>
            <a:r>
              <a:rPr lang="en-SG" b="1" dirty="0" smtClean="0">
                <a:latin typeface="Calibri" pitchFamily="34" charset="0"/>
              </a:rPr>
              <a:t>	public</a:t>
            </a:r>
            <a:r>
              <a:rPr lang="en-SG" dirty="0" smtClean="0">
                <a:latin typeface="Calibri" pitchFamily="34" charset="0"/>
              </a:rPr>
              <a:t> </a:t>
            </a:r>
            <a:r>
              <a:rPr lang="en-SG" b="1" dirty="0" smtClean="0">
                <a:latin typeface="Calibri" pitchFamily="34" charset="0"/>
              </a:rPr>
              <a:t>static</a:t>
            </a:r>
            <a:r>
              <a:rPr lang="en-SG" dirty="0" smtClean="0">
                <a:latin typeface="Calibri" pitchFamily="34" charset="0"/>
              </a:rPr>
              <a:t> </a:t>
            </a:r>
            <a:r>
              <a:rPr lang="en-SG" b="1" dirty="0" err="1" smtClean="0">
                <a:latin typeface="Calibri" pitchFamily="34" charset="0"/>
              </a:rPr>
              <a:t>boolean</a:t>
            </a:r>
            <a:r>
              <a:rPr lang="en-SG" dirty="0" smtClean="0">
                <a:latin typeface="Calibri" pitchFamily="34" charset="0"/>
              </a:rPr>
              <a:t> </a:t>
            </a:r>
            <a:r>
              <a:rPr lang="en-SG" dirty="0" err="1" smtClean="0">
                <a:latin typeface="Calibri" pitchFamily="34" charset="0"/>
              </a:rPr>
              <a:t>searchArray</a:t>
            </a:r>
            <a:r>
              <a:rPr lang="en-SG" dirty="0" smtClean="0">
                <a:latin typeface="Calibri" pitchFamily="34" charset="0"/>
              </a:rPr>
              <a:t>(</a:t>
            </a:r>
            <a:r>
              <a:rPr lang="en-SG" b="1" dirty="0" err="1" smtClean="0">
                <a:latin typeface="Calibri" pitchFamily="34" charset="0"/>
              </a:rPr>
              <a:t>int</a:t>
            </a:r>
            <a:r>
              <a:rPr lang="en-SG" dirty="0" smtClean="0">
                <a:latin typeface="Calibri" pitchFamily="34" charset="0"/>
              </a:rPr>
              <a:t>[] a, </a:t>
            </a:r>
            <a:r>
              <a:rPr lang="en-SG" b="1" dirty="0" err="1" smtClean="0">
                <a:latin typeface="Calibri" pitchFamily="34" charset="0"/>
              </a:rPr>
              <a:t>int</a:t>
            </a:r>
            <a:r>
              <a:rPr lang="en-SG" dirty="0" smtClean="0">
                <a:latin typeface="Calibri" pitchFamily="34" charset="0"/>
              </a:rPr>
              <a:t> length, </a:t>
            </a:r>
            <a:r>
              <a:rPr lang="en-SG" b="1" dirty="0" err="1" smtClean="0">
                <a:latin typeface="Calibri" pitchFamily="34" charset="0"/>
              </a:rPr>
              <a:t>int</a:t>
            </a:r>
            <a:r>
              <a:rPr lang="en-SG" dirty="0" smtClean="0">
                <a:latin typeface="Calibri" pitchFamily="34" charset="0"/>
              </a:rPr>
              <a:t> x) {</a:t>
            </a:r>
          </a:p>
          <a:p>
            <a:pPr lvl="2" eaLnBrk="1" hangingPunct="1">
              <a:lnSpc>
                <a:spcPct val="80000"/>
              </a:lnSpc>
              <a:buFont typeface="Wingdings" pitchFamily="2" charset="2"/>
              <a:buNone/>
            </a:pPr>
            <a:r>
              <a:rPr lang="en-SG" b="1" dirty="0" smtClean="0">
                <a:latin typeface="Calibri" pitchFamily="34" charset="0"/>
              </a:rPr>
              <a:t>		</a:t>
            </a:r>
            <a:r>
              <a:rPr lang="en-SG" b="1" dirty="0" err="1" smtClean="0">
                <a:latin typeface="Calibri" pitchFamily="34" charset="0"/>
              </a:rPr>
              <a:t>boolean</a:t>
            </a:r>
            <a:r>
              <a:rPr lang="en-SG" dirty="0" smtClean="0">
                <a:latin typeface="Calibri" pitchFamily="34" charset="0"/>
              </a:rPr>
              <a:t> </a:t>
            </a:r>
            <a:r>
              <a:rPr lang="en-SG" dirty="0" err="1" smtClean="0">
                <a:latin typeface="Calibri" pitchFamily="34" charset="0"/>
              </a:rPr>
              <a:t>isFound</a:t>
            </a:r>
            <a:r>
              <a:rPr lang="en-SG" dirty="0" smtClean="0">
                <a:latin typeface="Calibri" pitchFamily="34" charset="0"/>
              </a:rPr>
              <a:t> = </a:t>
            </a:r>
            <a:r>
              <a:rPr lang="en-SG" b="1" dirty="0" smtClean="0">
                <a:latin typeface="Calibri" pitchFamily="34" charset="0"/>
              </a:rPr>
              <a:t>false</a:t>
            </a:r>
            <a:r>
              <a:rPr lang="en-SG" dirty="0" smtClean="0">
                <a:latin typeface="Calibri" pitchFamily="34" charset="0"/>
              </a:rPr>
              <a:t>;</a:t>
            </a:r>
          </a:p>
          <a:p>
            <a:pPr lvl="2" eaLnBrk="1" hangingPunct="1">
              <a:lnSpc>
                <a:spcPct val="80000"/>
              </a:lnSpc>
              <a:buFont typeface="Wingdings" pitchFamily="2" charset="2"/>
              <a:buNone/>
            </a:pPr>
            <a:r>
              <a:rPr lang="en-SG" b="1" dirty="0" smtClean="0">
                <a:latin typeface="Calibri" pitchFamily="34" charset="0"/>
              </a:rPr>
              <a:t>		for</a:t>
            </a:r>
            <a:r>
              <a:rPr lang="en-SG" dirty="0" smtClean="0">
                <a:latin typeface="Calibri" pitchFamily="34" charset="0"/>
              </a:rPr>
              <a:t> (</a:t>
            </a:r>
            <a:r>
              <a:rPr lang="en-SG" b="1" dirty="0" err="1" smtClean="0">
                <a:latin typeface="Calibri" pitchFamily="34" charset="0"/>
              </a:rPr>
              <a:t>int</a:t>
            </a:r>
            <a:r>
              <a:rPr lang="en-SG" dirty="0" smtClean="0">
                <a:latin typeface="Calibri" pitchFamily="34" charset="0"/>
              </a:rPr>
              <a:t> index = 0; index &lt; length; index++) {</a:t>
            </a:r>
          </a:p>
          <a:p>
            <a:pPr lvl="2" eaLnBrk="1" hangingPunct="1">
              <a:lnSpc>
                <a:spcPct val="80000"/>
              </a:lnSpc>
              <a:buFont typeface="Wingdings" pitchFamily="2" charset="2"/>
              <a:buNone/>
            </a:pPr>
            <a:r>
              <a:rPr lang="en-SG" b="1" dirty="0" smtClean="0">
                <a:latin typeface="Calibri" pitchFamily="34" charset="0"/>
              </a:rPr>
              <a:t>			if</a:t>
            </a:r>
            <a:r>
              <a:rPr lang="en-SG" dirty="0" smtClean="0">
                <a:latin typeface="Calibri" pitchFamily="34" charset="0"/>
              </a:rPr>
              <a:t> (a[index] == x) {</a:t>
            </a:r>
          </a:p>
          <a:p>
            <a:pPr lvl="2" eaLnBrk="1" hangingPunct="1">
              <a:lnSpc>
                <a:spcPct val="80000"/>
              </a:lnSpc>
              <a:buFont typeface="Wingdings" pitchFamily="2" charset="2"/>
              <a:buNone/>
            </a:pPr>
            <a:r>
              <a:rPr lang="en-SG" dirty="0" smtClean="0">
                <a:latin typeface="Calibri" pitchFamily="34" charset="0"/>
              </a:rPr>
              <a:t>			          </a:t>
            </a:r>
            <a:r>
              <a:rPr lang="en-SG" dirty="0" err="1" smtClean="0">
                <a:latin typeface="Calibri" pitchFamily="34" charset="0"/>
              </a:rPr>
              <a:t>isFound</a:t>
            </a:r>
            <a:r>
              <a:rPr lang="en-SG" dirty="0" smtClean="0">
                <a:latin typeface="Calibri" pitchFamily="34" charset="0"/>
              </a:rPr>
              <a:t> = </a:t>
            </a:r>
            <a:r>
              <a:rPr lang="en-SG" b="1" dirty="0" smtClean="0">
                <a:latin typeface="Calibri" pitchFamily="34" charset="0"/>
              </a:rPr>
              <a:t>true</a:t>
            </a:r>
            <a:r>
              <a:rPr lang="en-SG" dirty="0" smtClean="0">
                <a:latin typeface="Calibri" pitchFamily="34" charset="0"/>
              </a:rPr>
              <a:t>;</a:t>
            </a:r>
          </a:p>
          <a:p>
            <a:pPr lvl="2" eaLnBrk="1" hangingPunct="1">
              <a:lnSpc>
                <a:spcPct val="80000"/>
              </a:lnSpc>
              <a:buFont typeface="Wingdings" pitchFamily="2" charset="2"/>
              <a:buNone/>
            </a:pPr>
            <a:r>
              <a:rPr lang="en-SG" dirty="0" smtClean="0">
                <a:latin typeface="Calibri" pitchFamily="34" charset="0"/>
              </a:rPr>
              <a:t>			}</a:t>
            </a:r>
          </a:p>
          <a:p>
            <a:pPr lvl="2" eaLnBrk="1" hangingPunct="1">
              <a:lnSpc>
                <a:spcPct val="80000"/>
              </a:lnSpc>
              <a:buFont typeface="Wingdings" pitchFamily="2" charset="2"/>
              <a:buNone/>
            </a:pPr>
            <a:r>
              <a:rPr lang="en-SG" dirty="0" smtClean="0">
                <a:latin typeface="Calibri" pitchFamily="34" charset="0"/>
              </a:rPr>
              <a:t>		}</a:t>
            </a:r>
          </a:p>
          <a:p>
            <a:pPr lvl="2" eaLnBrk="1" hangingPunct="1">
              <a:lnSpc>
                <a:spcPct val="80000"/>
              </a:lnSpc>
              <a:buFont typeface="Wingdings" pitchFamily="2" charset="2"/>
              <a:buNone/>
            </a:pPr>
            <a:r>
              <a:rPr lang="en-SG" b="1" dirty="0" smtClean="0">
                <a:latin typeface="Calibri" pitchFamily="34" charset="0"/>
              </a:rPr>
              <a:t>		return</a:t>
            </a:r>
            <a:r>
              <a:rPr lang="en-SG" dirty="0" smtClean="0">
                <a:latin typeface="Calibri" pitchFamily="34" charset="0"/>
              </a:rPr>
              <a:t> </a:t>
            </a:r>
            <a:r>
              <a:rPr lang="en-SG" dirty="0" err="1" smtClean="0">
                <a:latin typeface="Calibri" pitchFamily="34" charset="0"/>
              </a:rPr>
              <a:t>isFound</a:t>
            </a:r>
            <a:r>
              <a:rPr lang="en-SG" dirty="0" smtClean="0">
                <a:latin typeface="Calibri" pitchFamily="34" charset="0"/>
              </a:rPr>
              <a:t>;</a:t>
            </a:r>
          </a:p>
          <a:p>
            <a:pPr lvl="2" eaLnBrk="1" hangingPunct="1">
              <a:lnSpc>
                <a:spcPct val="80000"/>
              </a:lnSpc>
              <a:buFont typeface="Wingdings" pitchFamily="2" charset="2"/>
              <a:buNone/>
            </a:pPr>
            <a:r>
              <a:rPr lang="en-SG" dirty="0" smtClean="0">
                <a:latin typeface="Calibri" pitchFamily="34" charset="0"/>
              </a:rPr>
              <a:t>	}</a:t>
            </a:r>
          </a:p>
          <a:p>
            <a:pPr lvl="2" eaLnBrk="1" hangingPunct="1">
              <a:lnSpc>
                <a:spcPct val="80000"/>
              </a:lnSpc>
              <a:buFont typeface="Wingdings" pitchFamily="2" charset="2"/>
              <a:buNone/>
            </a:pPr>
            <a:r>
              <a:rPr lang="en-SG" dirty="0" smtClean="0">
                <a:latin typeface="Calibri" pitchFamily="34" charset="0"/>
              </a:rPr>
              <a:t>}</a:t>
            </a:r>
          </a:p>
        </p:txBody>
      </p:sp>
      <p:sp>
        <p:nvSpPr>
          <p:cNvPr id="34820" name="Slide Number Placeholder 4"/>
          <p:cNvSpPr>
            <a:spLocks noGrp="1"/>
          </p:cNvSpPr>
          <p:nvPr>
            <p:ph type="sldNum" sz="quarter" idx="12"/>
          </p:nvPr>
        </p:nvSpPr>
        <p:spPr bwMode="auto">
          <a:noFill/>
          <a:ln>
            <a:miter lim="800000"/>
            <a:headEnd/>
            <a:tailEnd/>
          </a:ln>
        </p:spPr>
        <p:txBody>
          <a:bodyPr/>
          <a:lstStyle/>
          <a:p>
            <a:fld id="{850A0C86-5A50-4B40-BC38-64216FBBE122}" type="slidenum">
              <a:rPr lang="en-SG" smtClean="0"/>
              <a:pPr/>
              <a:t>4</a:t>
            </a:fld>
            <a:endParaRPr lang="en-SG"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6.jpg"/>
          <p:cNvPicPr>
            <a:picLocks noChangeAspect="1"/>
          </p:cNvPicPr>
          <p:nvPr/>
        </p:nvPicPr>
        <p:blipFill>
          <a:blip r:embed="rId2" cstate="print"/>
          <a:stretch>
            <a:fillRect/>
          </a:stretch>
        </p:blipFill>
        <p:spPr>
          <a:xfrm>
            <a:off x="395536" y="3717032"/>
            <a:ext cx="8223208" cy="2232248"/>
          </a:xfrm>
          <a:prstGeom prst="rect">
            <a:avLst/>
          </a:prstGeom>
        </p:spPr>
      </p:pic>
      <p:sp>
        <p:nvSpPr>
          <p:cNvPr id="35842" name="Rectangle 2"/>
          <p:cNvSpPr>
            <a:spLocks noGrp="1" noChangeArrowheads="1"/>
          </p:cNvSpPr>
          <p:nvPr>
            <p:ph type="title"/>
          </p:nvPr>
        </p:nvSpPr>
        <p:spPr/>
        <p:txBody>
          <a:bodyPr/>
          <a:lstStyle/>
          <a:p>
            <a:pPr eaLnBrk="1" hangingPunct="1"/>
            <a:r>
              <a:rPr lang="en-US" b="1" smtClean="0"/>
              <a:t>Breakpoints</a:t>
            </a:r>
            <a:endParaRPr lang="en-SG" b="1" smtClean="0"/>
          </a:p>
        </p:txBody>
      </p:sp>
      <p:sp>
        <p:nvSpPr>
          <p:cNvPr id="35843" name="Rectangle 3"/>
          <p:cNvSpPr>
            <a:spLocks noGrp="1" noChangeArrowheads="1"/>
          </p:cNvSpPr>
          <p:nvPr>
            <p:ph idx="1"/>
          </p:nvPr>
        </p:nvSpPr>
        <p:spPr>
          <a:xfrm>
            <a:off x="395288" y="1484313"/>
            <a:ext cx="8497887" cy="3532187"/>
          </a:xfrm>
        </p:spPr>
        <p:txBody>
          <a:bodyPr/>
          <a:lstStyle/>
          <a:p>
            <a:pPr eaLnBrk="1" hangingPunct="1"/>
            <a:r>
              <a:rPr lang="en-US" dirty="0" smtClean="0"/>
              <a:t>Before we can begin debugging, we need to set a breakpoint.</a:t>
            </a:r>
          </a:p>
          <a:p>
            <a:pPr eaLnBrk="1" hangingPunct="1"/>
            <a:r>
              <a:rPr lang="en-US" dirty="0" smtClean="0"/>
              <a:t>Whenever the debugger encounters a breakpoint, the program will be suspended to allow the user to start debugging.</a:t>
            </a:r>
          </a:p>
          <a:p>
            <a:pPr eaLnBrk="1" hangingPunct="1"/>
            <a:r>
              <a:rPr lang="en-US" dirty="0" smtClean="0"/>
              <a:t>To set a breakpoint, double click on the left margin in the editor window.  To remove a breakpoint, double click on it again.</a:t>
            </a:r>
          </a:p>
          <a:p>
            <a:pPr eaLnBrk="1" hangingPunct="1"/>
            <a:r>
              <a:rPr lang="en-US" dirty="0" smtClean="0"/>
              <a:t>If no breakpoint is set, the debugger will automatically suspend only if it encounters an exception during runtime.</a:t>
            </a:r>
            <a:endParaRPr lang="en-SG" dirty="0" smtClean="0"/>
          </a:p>
        </p:txBody>
      </p:sp>
      <p:sp>
        <p:nvSpPr>
          <p:cNvPr id="35844" name="Slide Number Placeholder 4"/>
          <p:cNvSpPr>
            <a:spLocks noGrp="1"/>
          </p:cNvSpPr>
          <p:nvPr>
            <p:ph type="sldNum" sz="quarter" idx="12"/>
          </p:nvPr>
        </p:nvSpPr>
        <p:spPr bwMode="auto">
          <a:noFill/>
          <a:ln>
            <a:miter lim="800000"/>
            <a:headEnd/>
            <a:tailEnd/>
          </a:ln>
        </p:spPr>
        <p:txBody>
          <a:bodyPr/>
          <a:lstStyle/>
          <a:p>
            <a:fld id="{727ED501-0722-4B19-873D-8B5973E8BF68}" type="slidenum">
              <a:rPr lang="en-SG" smtClean="0"/>
              <a:pPr/>
              <a:t>5</a:t>
            </a:fld>
            <a:endParaRPr lang="en-SG" smtClean="0"/>
          </a:p>
        </p:txBody>
      </p:sp>
      <p:sp>
        <p:nvSpPr>
          <p:cNvPr id="7" name="AutoShape 5"/>
          <p:cNvSpPr>
            <a:spLocks noChangeArrowheads="1"/>
          </p:cNvSpPr>
          <p:nvPr/>
        </p:nvSpPr>
        <p:spPr bwMode="auto">
          <a:xfrm>
            <a:off x="2627784" y="5013176"/>
            <a:ext cx="3959225" cy="1633538"/>
          </a:xfrm>
          <a:prstGeom prst="wedgeRoundRectCallout">
            <a:avLst>
              <a:gd name="adj1" fmla="val -97278"/>
              <a:gd name="adj2" fmla="val -55913"/>
              <a:gd name="adj3" fmla="val 16667"/>
            </a:avLst>
          </a:prstGeom>
          <a:solidFill>
            <a:schemeClr val="bg1"/>
          </a:solidFill>
          <a:ln w="28575">
            <a:solidFill>
              <a:schemeClr val="bg2">
                <a:lumMod val="50000"/>
              </a:schemeClr>
            </a:solidFill>
          </a:ln>
        </p:spPr>
        <p:txBody>
          <a:bodyPr>
            <a:spAutoFit/>
          </a:bodyPr>
          <a:lstStyle/>
          <a:p>
            <a:pPr>
              <a:defRPr/>
            </a:pPr>
            <a:r>
              <a:rPr lang="en-US" dirty="0"/>
              <a:t>Here a breakpoint has been set next to the main method.  When we start the debugger, the program will suspend when it reaches this point in the </a:t>
            </a:r>
            <a:r>
              <a:rPr lang="en-US" dirty="0" smtClean="0"/>
              <a:t>code.</a:t>
            </a:r>
            <a:endParaRPr lang="en-S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7.jpg"/>
          <p:cNvPicPr>
            <a:picLocks noChangeAspect="1"/>
          </p:cNvPicPr>
          <p:nvPr/>
        </p:nvPicPr>
        <p:blipFill>
          <a:blip r:embed="rId2" cstate="print"/>
          <a:stretch>
            <a:fillRect/>
          </a:stretch>
        </p:blipFill>
        <p:spPr>
          <a:xfrm>
            <a:off x="683568" y="2996952"/>
            <a:ext cx="7712259" cy="2880320"/>
          </a:xfrm>
          <a:prstGeom prst="rect">
            <a:avLst/>
          </a:prstGeom>
        </p:spPr>
      </p:pic>
      <p:sp>
        <p:nvSpPr>
          <p:cNvPr id="36866" name="Rectangle 2"/>
          <p:cNvSpPr>
            <a:spLocks noGrp="1" noChangeArrowheads="1"/>
          </p:cNvSpPr>
          <p:nvPr>
            <p:ph type="title"/>
          </p:nvPr>
        </p:nvSpPr>
        <p:spPr>
          <a:xfrm>
            <a:off x="468313" y="0"/>
            <a:ext cx="8229600" cy="1143000"/>
          </a:xfrm>
        </p:spPr>
        <p:txBody>
          <a:bodyPr/>
          <a:lstStyle/>
          <a:p>
            <a:pPr eaLnBrk="1" hangingPunct="1"/>
            <a:r>
              <a:rPr lang="en-US" b="1" smtClean="0"/>
              <a:t>Running The Debugger</a:t>
            </a:r>
            <a:endParaRPr lang="en-SG" b="1" smtClean="0"/>
          </a:p>
        </p:txBody>
      </p:sp>
      <p:sp>
        <p:nvSpPr>
          <p:cNvPr id="36867" name="Rectangle 7"/>
          <p:cNvSpPr>
            <a:spLocks noGrp="1" noChangeArrowheads="1"/>
          </p:cNvSpPr>
          <p:nvPr>
            <p:ph sz="half" idx="2"/>
          </p:nvPr>
        </p:nvSpPr>
        <p:spPr>
          <a:xfrm>
            <a:off x="468313" y="1557338"/>
            <a:ext cx="5470525" cy="1512887"/>
          </a:xfrm>
        </p:spPr>
        <p:txBody>
          <a:bodyPr/>
          <a:lstStyle/>
          <a:p>
            <a:pPr eaLnBrk="1" hangingPunct="1"/>
            <a:r>
              <a:rPr lang="en-US" sz="1800" smtClean="0"/>
              <a:t>To run the Debugger, select</a:t>
            </a:r>
          </a:p>
          <a:p>
            <a:pPr eaLnBrk="1" hangingPunct="1">
              <a:buFont typeface="Wingdings" pitchFamily="2" charset="2"/>
              <a:buNone/>
            </a:pPr>
            <a:r>
              <a:rPr lang="en-US" sz="1800" smtClean="0"/>
              <a:t>	Run -&gt; Debug As -&gt; Java Application</a:t>
            </a:r>
          </a:p>
          <a:p>
            <a:pPr eaLnBrk="1" hangingPunct="1"/>
            <a:r>
              <a:rPr lang="en-US" sz="1800" smtClean="0"/>
              <a:t>This brings Eclipse to the Debug </a:t>
            </a:r>
            <a:r>
              <a:rPr lang="en-US" sz="1800" u="sng" smtClean="0"/>
              <a:t>Perspective</a:t>
            </a:r>
            <a:endParaRPr lang="en-SG" sz="1800" u="sng" smtClean="0"/>
          </a:p>
        </p:txBody>
      </p:sp>
      <p:sp>
        <p:nvSpPr>
          <p:cNvPr id="36868" name="Slide Number Placeholder 5"/>
          <p:cNvSpPr>
            <a:spLocks noGrp="1"/>
          </p:cNvSpPr>
          <p:nvPr>
            <p:ph type="sldNum" sz="quarter" idx="12"/>
          </p:nvPr>
        </p:nvSpPr>
        <p:spPr bwMode="auto">
          <a:noFill/>
          <a:ln>
            <a:miter lim="800000"/>
            <a:headEnd/>
            <a:tailEnd/>
          </a:ln>
        </p:spPr>
        <p:txBody>
          <a:bodyPr/>
          <a:lstStyle/>
          <a:p>
            <a:fld id="{8F24F9A6-B8E8-45E2-A1DB-7244B8C6761B}" type="slidenum">
              <a:rPr lang="en-SG" smtClean="0"/>
              <a:pPr/>
              <a:t>6</a:t>
            </a:fld>
            <a:endParaRPr lang="en-SG" smtClean="0"/>
          </a:p>
        </p:txBody>
      </p:sp>
      <p:sp>
        <p:nvSpPr>
          <p:cNvPr id="6" name="Rectangle 5"/>
          <p:cNvSpPr/>
          <p:nvPr/>
        </p:nvSpPr>
        <p:spPr>
          <a:xfrm>
            <a:off x="971600" y="5301208"/>
            <a:ext cx="7416824" cy="3597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7"/>
          <p:cNvSpPr>
            <a:spLocks noGrp="1" noChangeArrowheads="1"/>
          </p:cNvSpPr>
          <p:nvPr>
            <p:ph sz="half" idx="2"/>
          </p:nvPr>
        </p:nvSpPr>
        <p:spPr>
          <a:xfrm>
            <a:off x="495215" y="659136"/>
            <a:ext cx="7456487" cy="431502"/>
          </a:xfrm>
        </p:spPr>
        <p:txBody>
          <a:bodyPr/>
          <a:lstStyle/>
          <a:p>
            <a:pPr eaLnBrk="1" hangingPunct="1"/>
            <a:r>
              <a:rPr lang="en-US" sz="1800" dirty="0" smtClean="0"/>
              <a:t>If the ‘Confirm Perspective Switch’ window appears, click ‘Yes’.</a:t>
            </a:r>
            <a:endParaRPr lang="en-SG" sz="1800" u="sng" dirty="0" smtClean="0"/>
          </a:p>
        </p:txBody>
      </p:sp>
      <p:sp>
        <p:nvSpPr>
          <p:cNvPr id="36868" name="Slide Number Placeholder 5"/>
          <p:cNvSpPr>
            <a:spLocks noGrp="1"/>
          </p:cNvSpPr>
          <p:nvPr>
            <p:ph type="sldNum" sz="quarter" idx="12"/>
          </p:nvPr>
        </p:nvSpPr>
        <p:spPr bwMode="auto">
          <a:noFill/>
          <a:ln>
            <a:miter lim="800000"/>
            <a:headEnd/>
            <a:tailEnd/>
          </a:ln>
        </p:spPr>
        <p:txBody>
          <a:bodyPr/>
          <a:lstStyle/>
          <a:p>
            <a:fld id="{8F24F9A6-B8E8-45E2-A1DB-7244B8C6761B}" type="slidenum">
              <a:rPr lang="en-SG" smtClean="0"/>
              <a:pPr/>
              <a:t>7</a:t>
            </a:fld>
            <a:endParaRPr lang="en-SG"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556792"/>
            <a:ext cx="6668260" cy="3095079"/>
          </a:xfrm>
          <a:prstGeom prst="rect">
            <a:avLst/>
          </a:prstGeom>
        </p:spPr>
      </p:pic>
      <p:sp>
        <p:nvSpPr>
          <p:cNvPr id="6" name="Rectangle 5"/>
          <p:cNvSpPr/>
          <p:nvPr/>
        </p:nvSpPr>
        <p:spPr>
          <a:xfrm>
            <a:off x="5148064" y="4077072"/>
            <a:ext cx="1152128"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Tree>
    <p:extLst>
      <p:ext uri="{BB962C8B-B14F-4D97-AF65-F5344CB8AC3E}">
        <p14:creationId xmlns:p14="http://schemas.microsoft.com/office/powerpoint/2010/main" val="8648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18.jpg"/>
          <p:cNvPicPr>
            <a:picLocks noChangeAspect="1"/>
          </p:cNvPicPr>
          <p:nvPr/>
        </p:nvPicPr>
        <p:blipFill>
          <a:blip r:embed="rId2" cstate="print"/>
          <a:stretch>
            <a:fillRect/>
          </a:stretch>
        </p:blipFill>
        <p:spPr>
          <a:xfrm>
            <a:off x="539552" y="908720"/>
            <a:ext cx="8098929" cy="3168352"/>
          </a:xfrm>
          <a:prstGeom prst="rect">
            <a:avLst/>
          </a:prstGeom>
        </p:spPr>
      </p:pic>
      <p:sp>
        <p:nvSpPr>
          <p:cNvPr id="37890" name="Rectangle 2"/>
          <p:cNvSpPr>
            <a:spLocks noGrp="1" noChangeArrowheads="1"/>
          </p:cNvSpPr>
          <p:nvPr>
            <p:ph type="title"/>
          </p:nvPr>
        </p:nvSpPr>
        <p:spPr>
          <a:xfrm>
            <a:off x="467544" y="188640"/>
            <a:ext cx="8229600" cy="636587"/>
          </a:xfrm>
        </p:spPr>
        <p:txBody>
          <a:bodyPr/>
          <a:lstStyle/>
          <a:p>
            <a:pPr eaLnBrk="1" hangingPunct="1"/>
            <a:r>
              <a:rPr lang="en-US" b="1" dirty="0" smtClean="0"/>
              <a:t>Perspectives</a:t>
            </a:r>
            <a:endParaRPr lang="en-SG" b="1" dirty="0" smtClean="0"/>
          </a:p>
        </p:txBody>
      </p:sp>
      <p:sp>
        <p:nvSpPr>
          <p:cNvPr id="37891" name="Rectangle 3"/>
          <p:cNvSpPr>
            <a:spLocks noGrp="1" noChangeArrowheads="1"/>
          </p:cNvSpPr>
          <p:nvPr>
            <p:ph idx="1"/>
          </p:nvPr>
        </p:nvSpPr>
        <p:spPr>
          <a:xfrm>
            <a:off x="539552" y="4149080"/>
            <a:ext cx="8229600" cy="2232025"/>
          </a:xfrm>
        </p:spPr>
        <p:txBody>
          <a:bodyPr/>
          <a:lstStyle/>
          <a:p>
            <a:pPr eaLnBrk="1" hangingPunct="1"/>
            <a:r>
              <a:rPr lang="en-US" dirty="0" smtClean="0"/>
              <a:t>Now the IDE is in debug ‘perspective’.</a:t>
            </a:r>
          </a:p>
          <a:p>
            <a:pPr eaLnBrk="1" hangingPunct="1"/>
            <a:r>
              <a:rPr lang="en-US" dirty="0" smtClean="0"/>
              <a:t>A perspective is a set of views and windows. It provides the user with the necessary views and windows for a certain task.</a:t>
            </a:r>
          </a:p>
          <a:p>
            <a:pPr eaLnBrk="1" hangingPunct="1"/>
            <a:r>
              <a:rPr lang="en-US" dirty="0" smtClean="0"/>
              <a:t>The default perspective that we have seen so far is the ‘Java’ perspective, and is used for coding.</a:t>
            </a:r>
          </a:p>
          <a:p>
            <a:pPr eaLnBrk="1" hangingPunct="1"/>
            <a:r>
              <a:rPr lang="en-US" dirty="0" smtClean="0"/>
              <a:t>When Eclipse debugger is run, the workbench automatically switches to the ‘Debug’ perspective.</a:t>
            </a:r>
            <a:endParaRPr lang="en-SG" dirty="0" smtClean="0"/>
          </a:p>
        </p:txBody>
      </p:sp>
      <p:sp>
        <p:nvSpPr>
          <p:cNvPr id="37892" name="Slide Number Placeholder 4"/>
          <p:cNvSpPr>
            <a:spLocks noGrp="1"/>
          </p:cNvSpPr>
          <p:nvPr>
            <p:ph type="sldNum" sz="quarter" idx="12"/>
          </p:nvPr>
        </p:nvSpPr>
        <p:spPr bwMode="auto">
          <a:noFill/>
          <a:ln>
            <a:miter lim="800000"/>
            <a:headEnd/>
            <a:tailEnd/>
          </a:ln>
        </p:spPr>
        <p:txBody>
          <a:bodyPr/>
          <a:lstStyle/>
          <a:p>
            <a:fld id="{E2E92DAD-CAED-43F8-B7F7-66D565B99E69}" type="slidenum">
              <a:rPr lang="en-SG" smtClean="0"/>
              <a:pPr/>
              <a:t>8</a:t>
            </a:fld>
            <a:endParaRPr lang="en-SG" smtClean="0"/>
          </a:p>
        </p:txBody>
      </p:sp>
      <p:sp>
        <p:nvSpPr>
          <p:cNvPr id="6" name="AutoShape 8"/>
          <p:cNvSpPr>
            <a:spLocks noChangeArrowheads="1"/>
          </p:cNvSpPr>
          <p:nvPr/>
        </p:nvSpPr>
        <p:spPr bwMode="auto">
          <a:xfrm>
            <a:off x="5364088" y="260648"/>
            <a:ext cx="3241675" cy="715963"/>
          </a:xfrm>
          <a:prstGeom prst="wedgeRoundRectCallout">
            <a:avLst>
              <a:gd name="adj1" fmla="val 35778"/>
              <a:gd name="adj2" fmla="val 120972"/>
              <a:gd name="adj3" fmla="val 16667"/>
            </a:avLst>
          </a:prstGeom>
          <a:solidFill>
            <a:schemeClr val="bg1"/>
          </a:solidFill>
          <a:ln w="28575">
            <a:solidFill>
              <a:schemeClr val="accent1"/>
            </a:solidFill>
            <a:miter lim="800000"/>
            <a:headEnd/>
            <a:tailEnd/>
          </a:ln>
        </p:spPr>
        <p:txBody>
          <a:bodyPr>
            <a:spAutoFit/>
          </a:bodyPr>
          <a:lstStyle/>
          <a:p>
            <a:r>
              <a:rPr lang="en-US"/>
              <a:t>Notice how this changed from ‘Java’ to ‘Debug’</a:t>
            </a:r>
            <a:endParaRPr lang="en-SG"/>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19.jpg"/>
          <p:cNvPicPr>
            <a:picLocks noChangeAspect="1"/>
          </p:cNvPicPr>
          <p:nvPr/>
        </p:nvPicPr>
        <p:blipFill>
          <a:blip r:embed="rId2" cstate="print"/>
          <a:stretch>
            <a:fillRect/>
          </a:stretch>
        </p:blipFill>
        <p:spPr>
          <a:xfrm>
            <a:off x="251520" y="1628800"/>
            <a:ext cx="8625417" cy="4596855"/>
          </a:xfrm>
          <a:prstGeom prst="rect">
            <a:avLst/>
          </a:prstGeom>
        </p:spPr>
      </p:pic>
      <p:sp>
        <p:nvSpPr>
          <p:cNvPr id="38914" name="Rectangle 2"/>
          <p:cNvSpPr>
            <a:spLocks noGrp="1" noChangeArrowheads="1"/>
          </p:cNvSpPr>
          <p:nvPr>
            <p:ph type="title"/>
          </p:nvPr>
        </p:nvSpPr>
        <p:spPr>
          <a:xfrm>
            <a:off x="468313" y="188913"/>
            <a:ext cx="8229600" cy="636587"/>
          </a:xfrm>
        </p:spPr>
        <p:txBody>
          <a:bodyPr/>
          <a:lstStyle/>
          <a:p>
            <a:pPr eaLnBrk="1" hangingPunct="1"/>
            <a:r>
              <a:rPr lang="en-US" b="1" smtClean="0"/>
              <a:t>Debug Perspective</a:t>
            </a:r>
            <a:endParaRPr lang="en-SG" b="1" smtClean="0"/>
          </a:p>
        </p:txBody>
      </p:sp>
      <p:sp>
        <p:nvSpPr>
          <p:cNvPr id="38915" name="Slide Number Placeholder 4"/>
          <p:cNvSpPr>
            <a:spLocks noGrp="1"/>
          </p:cNvSpPr>
          <p:nvPr>
            <p:ph type="sldNum" sz="quarter" idx="12"/>
          </p:nvPr>
        </p:nvSpPr>
        <p:spPr bwMode="auto">
          <a:noFill/>
          <a:ln>
            <a:miter lim="800000"/>
            <a:headEnd/>
            <a:tailEnd/>
          </a:ln>
        </p:spPr>
        <p:txBody>
          <a:bodyPr/>
          <a:lstStyle/>
          <a:p>
            <a:fld id="{D1A45493-95B3-4AA7-8C2B-AE09DEBA5613}" type="slidenum">
              <a:rPr lang="en-SG" smtClean="0"/>
              <a:pPr/>
              <a:t>9</a:t>
            </a:fld>
            <a:endParaRPr lang="en-SG" smtClean="0"/>
          </a:p>
        </p:txBody>
      </p:sp>
      <p:sp>
        <p:nvSpPr>
          <p:cNvPr id="78853" name="AutoShape 5"/>
          <p:cNvSpPr>
            <a:spLocks noChangeArrowheads="1"/>
          </p:cNvSpPr>
          <p:nvPr/>
        </p:nvSpPr>
        <p:spPr bwMode="auto">
          <a:xfrm>
            <a:off x="2987824" y="3140968"/>
            <a:ext cx="2087563" cy="714375"/>
          </a:xfrm>
          <a:prstGeom prst="wedgeRoundRectCallout">
            <a:avLst>
              <a:gd name="adj1" fmla="val -49980"/>
              <a:gd name="adj2" fmla="val -105623"/>
              <a:gd name="adj3" fmla="val 16667"/>
            </a:avLst>
          </a:prstGeom>
          <a:solidFill>
            <a:schemeClr val="bg1"/>
          </a:solidFill>
          <a:ln w="28575">
            <a:solidFill>
              <a:schemeClr val="accent1"/>
            </a:solidFill>
            <a:miter lim="800000"/>
            <a:headEnd/>
            <a:tailEnd/>
          </a:ln>
        </p:spPr>
        <p:txBody>
          <a:bodyPr>
            <a:spAutoFit/>
          </a:bodyPr>
          <a:lstStyle/>
          <a:p>
            <a:r>
              <a:rPr lang="en-US"/>
              <a:t>Program stack frame</a:t>
            </a:r>
            <a:endParaRPr lang="en-SG"/>
          </a:p>
        </p:txBody>
      </p:sp>
      <p:sp>
        <p:nvSpPr>
          <p:cNvPr id="78854" name="AutoShape 6"/>
          <p:cNvSpPr>
            <a:spLocks noChangeArrowheads="1"/>
          </p:cNvSpPr>
          <p:nvPr/>
        </p:nvSpPr>
        <p:spPr bwMode="auto">
          <a:xfrm>
            <a:off x="6300192" y="2852936"/>
            <a:ext cx="2303463" cy="1020763"/>
          </a:xfrm>
          <a:prstGeom prst="wedgeRoundRectCallout">
            <a:avLst>
              <a:gd name="adj1" fmla="val -70329"/>
              <a:gd name="adj2" fmla="val -54407"/>
              <a:gd name="adj3" fmla="val 16667"/>
            </a:avLst>
          </a:prstGeom>
          <a:solidFill>
            <a:schemeClr val="bg1"/>
          </a:solidFill>
          <a:ln w="28575">
            <a:solidFill>
              <a:schemeClr val="accent1"/>
            </a:solidFill>
            <a:miter lim="800000"/>
            <a:headEnd/>
            <a:tailEnd/>
          </a:ln>
        </p:spPr>
        <p:txBody>
          <a:bodyPr>
            <a:spAutoFit/>
          </a:bodyPr>
          <a:lstStyle/>
          <a:p>
            <a:r>
              <a:rPr lang="en-US" dirty="0"/>
              <a:t>Variables associated with current stack</a:t>
            </a:r>
            <a:endParaRPr lang="en-SG" dirty="0"/>
          </a:p>
        </p:txBody>
      </p:sp>
      <p:sp>
        <p:nvSpPr>
          <p:cNvPr id="78855" name="AutoShape 7"/>
          <p:cNvSpPr>
            <a:spLocks noChangeArrowheads="1"/>
          </p:cNvSpPr>
          <p:nvPr/>
        </p:nvSpPr>
        <p:spPr bwMode="auto">
          <a:xfrm>
            <a:off x="3635375" y="4867275"/>
            <a:ext cx="2808288" cy="1020763"/>
          </a:xfrm>
          <a:prstGeom prst="wedgeRoundRectCallout">
            <a:avLst>
              <a:gd name="adj1" fmla="val -44596"/>
              <a:gd name="adj2" fmla="val -83417"/>
              <a:gd name="adj3" fmla="val 16667"/>
            </a:avLst>
          </a:prstGeom>
          <a:solidFill>
            <a:schemeClr val="bg1"/>
          </a:solidFill>
          <a:ln w="28575">
            <a:solidFill>
              <a:schemeClr val="accent1"/>
            </a:solidFill>
            <a:miter lim="800000"/>
            <a:headEnd/>
            <a:tailEnd/>
          </a:ln>
        </p:spPr>
        <p:txBody>
          <a:bodyPr>
            <a:spAutoFit/>
          </a:bodyPr>
          <a:lstStyle/>
          <a:p>
            <a:r>
              <a:rPr lang="en-US"/>
              <a:t>Editor window. The next line to be executed is highlighted</a:t>
            </a:r>
            <a:endParaRPr lang="en-SG"/>
          </a:p>
        </p:txBody>
      </p:sp>
      <p:sp>
        <p:nvSpPr>
          <p:cNvPr id="38920" name="Rectangle 3"/>
          <p:cNvSpPr>
            <a:spLocks noGrp="1" noChangeArrowheads="1"/>
          </p:cNvSpPr>
          <p:nvPr>
            <p:ph idx="1"/>
          </p:nvPr>
        </p:nvSpPr>
        <p:spPr>
          <a:xfrm>
            <a:off x="539750" y="1125538"/>
            <a:ext cx="8229600" cy="574675"/>
          </a:xfrm>
        </p:spPr>
        <p:txBody>
          <a:bodyPr/>
          <a:lstStyle/>
          <a:p>
            <a:pPr eaLnBrk="1" hangingPunct="1">
              <a:buFont typeface="Wingdings 2" pitchFamily="18" charset="2"/>
              <a:buNone/>
            </a:pPr>
            <a:r>
              <a:rPr lang="en-US" smtClean="0"/>
              <a:t>These are the main components of the debug perspective.</a:t>
            </a:r>
            <a:endParaRPr lang="en-SG"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8853"/>
                                        </p:tgtEl>
                                        <p:attrNameLst>
                                          <p:attrName>style.visibility</p:attrName>
                                        </p:attrNameLst>
                                      </p:cBhvr>
                                      <p:to>
                                        <p:strVal val="visible"/>
                                      </p:to>
                                    </p:set>
                                  </p:childTnLst>
                                </p:cTn>
                              </p:par>
                            </p:childTnLst>
                          </p:cTn>
                        </p:par>
                        <p:par>
                          <p:cTn id="7" fill="hold" nodeType="withGroup">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78854"/>
                                        </p:tgtEl>
                                        <p:attrNameLst>
                                          <p:attrName>style.visibility</p:attrName>
                                        </p:attrNameLst>
                                      </p:cBhvr>
                                      <p:to>
                                        <p:strVal val="visible"/>
                                      </p:to>
                                    </p:set>
                                  </p:childTnLst>
                                </p:cTn>
                              </p:par>
                            </p:childTnLst>
                          </p:cTn>
                        </p:par>
                        <p:par>
                          <p:cTn id="10" fill="hold" nodeType="withGroup">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78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P spid="78854" grpId="0" animBg="1"/>
      <p:bldP spid="7885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6272</TotalTime>
  <Words>1474</Words>
  <Application>Microsoft Office PowerPoint</Application>
  <PresentationFormat>On-screen Show (4:3)</PresentationFormat>
  <Paragraphs>190</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Debugging with Eclipse</vt:lpstr>
      <vt:lpstr>PowerPoint Presentation</vt:lpstr>
      <vt:lpstr>Eclipse Debugger</vt:lpstr>
      <vt:lpstr>PowerPoint Presentation</vt:lpstr>
      <vt:lpstr>Breakpoints</vt:lpstr>
      <vt:lpstr>Running The Debugger</vt:lpstr>
      <vt:lpstr>PowerPoint Presentation</vt:lpstr>
      <vt:lpstr>Perspectives</vt:lpstr>
      <vt:lpstr>Debug Perspective</vt:lpstr>
      <vt:lpstr>Stepping Through Code</vt:lpstr>
      <vt:lpstr>Step Over</vt:lpstr>
      <vt:lpstr>Step Over</vt:lpstr>
      <vt:lpstr>Step Over</vt:lpstr>
      <vt:lpstr>Step Into</vt:lpstr>
      <vt:lpstr>Step Into</vt:lpstr>
      <vt:lpstr>Step Return</vt:lpstr>
      <vt:lpstr>Step Return</vt:lpstr>
      <vt:lpstr>Stepping Through Code</vt:lpstr>
      <vt:lpstr>Stepping Through Code</vt:lpstr>
      <vt:lpstr>Expressions</vt:lpstr>
      <vt:lpstr>Expressions</vt:lpstr>
      <vt:lpstr>Conditional Breakpoints</vt:lpstr>
      <vt:lpstr>Conditional Breakpoints</vt:lpstr>
      <vt:lpstr>Self-test Assignment: Buggy Sort</vt:lpstr>
      <vt:lpstr>PowerPoint Presentation</vt:lpstr>
      <vt:lpstr>Expected output and Actual output</vt:lpstr>
      <vt:lpstr>Start Debugging</vt:lpstr>
      <vt:lpstr>Step through the inner loop once</vt:lpstr>
      <vt:lpstr>Check loop indices</vt:lpstr>
      <vt:lpstr>Locating and correcting the error</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 Mengran</dc:creator>
  <cp:lastModifiedBy>Damith Chatura Rajapakse</cp:lastModifiedBy>
  <cp:revision>446</cp:revision>
  <dcterms:created xsi:type="dcterms:W3CDTF">2009-06-11T06:02:28Z</dcterms:created>
  <dcterms:modified xsi:type="dcterms:W3CDTF">2016-08-03T12:18:43Z</dcterms:modified>
</cp:coreProperties>
</file>