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322" r:id="rId5"/>
    <p:sldId id="383" r:id="rId6"/>
    <p:sldId id="323" r:id="rId7"/>
    <p:sldId id="324" r:id="rId8"/>
    <p:sldId id="325" r:id="rId9"/>
    <p:sldId id="326" r:id="rId10"/>
    <p:sldId id="327" r:id="rId11"/>
    <p:sldId id="328" r:id="rId12"/>
    <p:sldId id="269" r:id="rId13"/>
    <p:sldId id="332" r:id="rId14"/>
    <p:sldId id="267" r:id="rId15"/>
    <p:sldId id="385" r:id="rId16"/>
    <p:sldId id="386" r:id="rId17"/>
    <p:sldId id="268" r:id="rId18"/>
    <p:sldId id="384" r:id="rId19"/>
    <p:sldId id="271" r:id="rId20"/>
    <p:sldId id="272" r:id="rId21"/>
    <p:sldId id="273" r:id="rId22"/>
    <p:sldId id="381" r:id="rId23"/>
  </p:sldIdLst>
  <p:sldSz cx="9144000" cy="6858000" type="screen4x3"/>
  <p:notesSz cx="6858000" cy="91440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o Hong" initials="SH" lastIdx="13" clrIdx="0"/>
  <p:cmAuthor id="1" name="Jie Sheng Chua" initials="" lastIdx="6" clrIdx="1"/>
  <p:cmAuthor id="2" name="Tania Chattopadhyay" initials="TC" lastIdx="1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98" autoAdjust="0"/>
  </p:normalViewPr>
  <p:slideViewPr>
    <p:cSldViewPr>
      <p:cViewPr>
        <p:scale>
          <a:sx n="109" d="100"/>
          <a:sy n="109" d="100"/>
        </p:scale>
        <p:origin x="-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30T01:48:29.125" idx="3">
    <p:pos x="5510" y="3332"/>
    <p:text>added alternative method, as i encounter this problem on a mac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25T22:06:40.705" idx="10">
    <p:pos x="5524" y="-401"/>
    <p:text>???? in or out?</p:text>
  </p:cm>
  <p:cm authorId="2" dt="2015-01-11T13:11:00.180" idx="6">
    <p:pos x="5524" y="-265"/>
    <p:text>fixed</p:text>
    <p:extLst>
      <p:ext uri="{C676402C-5697-4E1C-873F-D02D1690AC5C}">
        <p15:threadingInfo xmlns:p15="http://schemas.microsoft.com/office/powerpoint/2012/main" timeZoneBias="-480">
          <p15:parentCm authorId="0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25T22:06:55.294" idx="11">
    <p:pos x="2112" y="-369"/>
    <p:text>In or out??</p:text>
  </p:cm>
  <p:cm authorId="2" dt="2015-01-11T13:15:05.235" idx="7">
    <p:pos x="2112" y="-233"/>
    <p:text>fixed</p:text>
    <p:extLst>
      <p:ext uri="{C676402C-5697-4E1C-873F-D02D1690AC5C}">
        <p15:threadingInfo xmlns:p15="http://schemas.microsoft.com/office/powerpoint/2012/main" timeZoneBias="-480">
          <p15:parentCm authorId="0" idx="1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25T22:07:39.562" idx="12">
    <p:pos x="2734" y="-346"/>
    <p:text>In or out?</p:text>
  </p:cm>
  <p:cm authorId="2" dt="2015-01-11T13:15:56.375" idx="8">
    <p:pos x="2734" y="-210"/>
    <p:text>fixed</p:text>
    <p:extLst>
      <p:ext uri="{C676402C-5697-4E1C-873F-D02D1690AC5C}">
        <p15:threadingInfo xmlns:p15="http://schemas.microsoft.com/office/powerpoint/2012/main" timeZoneBias="-480">
          <p15:parentCm authorId="0" idx="1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 smtClean="0"/>
              <a:t>Click to edit Master text styles</a:t>
            </a:r>
          </a:p>
          <a:p>
            <a:pPr lvl="1"/>
            <a:r>
              <a:rPr lang="en-SG" noProof="0" smtClean="0"/>
              <a:t>Second level</a:t>
            </a:r>
          </a:p>
          <a:p>
            <a:pPr lvl="2"/>
            <a:r>
              <a:rPr lang="en-SG" noProof="0" smtClean="0"/>
              <a:t>Third level</a:t>
            </a:r>
          </a:p>
          <a:p>
            <a:pPr lvl="3"/>
            <a:r>
              <a:rPr lang="en-SG" noProof="0" smtClean="0"/>
              <a:t>Fourth level</a:t>
            </a:r>
          </a:p>
          <a:p>
            <a:pPr lvl="4"/>
            <a:r>
              <a:rPr lang="en-SG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0B2A72-B5ED-48BE-91D9-EF9064C0238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421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03052-BB62-4815-8D2C-A5AC3E69B1C1}" type="slidenum">
              <a:rPr lang="en-SG" smtClean="0"/>
              <a:pPr/>
              <a:t>1</a:t>
            </a:fld>
            <a:endParaRPr lang="en-SG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990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60A16-D880-418E-A0B6-3188838C3B66}" type="slidenum">
              <a:rPr lang="en-SG" smtClean="0"/>
              <a:pPr/>
              <a:t>22</a:t>
            </a:fld>
            <a:endParaRPr lang="en-SG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64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B399924B-8818-470E-89A2-53F840E63A2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DC81F-B8D3-4FCE-8635-E7F70AFF6B5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CBC40-2FEF-4557-A380-FB8110547C0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49157-F4C4-44AD-AAE1-B797B545C95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59531-BE61-4203-8B25-BD369F2C134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061E69D1-F609-4407-A9CD-EC5B1A07B40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DED8C-FAF8-4B71-B9A4-927595B9475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1B97B-4325-4067-BF7C-1F2EBA85A67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64A4-AB2F-485F-A914-AC90E6CD09E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B0F2-C20A-458B-8203-6E843C39AF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F38F6-54D1-4051-A974-549A425584B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CS2103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109F9-01DB-4876-8874-5EA777DDF68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68313" y="620713"/>
            <a:ext cx="82296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/>
              <a:t>CS2103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898C4CD0-50EE-434D-9285-1343FBD1723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Getting started with Eclipse</a:t>
            </a:r>
            <a:endParaRPr lang="en-SG" sz="4400" dirty="0"/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056710" cy="1008112"/>
          </a:xfrm>
        </p:spPr>
        <p:txBody>
          <a:bodyPr/>
          <a:lstStyle/>
          <a:p>
            <a:pPr marL="1430338" marR="0" indent="-1430338" algn="l" eaLnBrk="1" hangingPunct="1"/>
            <a:r>
              <a:rPr lang="en-US" sz="1600" dirty="0" smtClean="0"/>
              <a:t>Author: 	</a:t>
            </a:r>
            <a:r>
              <a:rPr lang="en-US" sz="1600" dirty="0" err="1" smtClean="0"/>
              <a:t>Loh</a:t>
            </a:r>
            <a:r>
              <a:rPr lang="en-US" sz="1600" dirty="0" smtClean="0"/>
              <a:t> </a:t>
            </a:r>
            <a:r>
              <a:rPr lang="en-US" sz="1600" dirty="0" err="1" smtClean="0"/>
              <a:t>Jianxiong</a:t>
            </a:r>
            <a:r>
              <a:rPr lang="en-US" sz="1600" dirty="0" smtClean="0"/>
              <a:t> Christopher </a:t>
            </a:r>
          </a:p>
          <a:p>
            <a:pPr marL="1430338" marR="0" indent="-1430338" algn="l" eaLnBrk="1" hangingPunct="1"/>
            <a:r>
              <a:rPr lang="en-US" sz="1600" dirty="0" smtClean="0"/>
              <a:t>Contributions: 	Chua Jie Sheng, Li </a:t>
            </a:r>
            <a:r>
              <a:rPr lang="en-US" sz="1600" dirty="0" err="1" smtClean="0"/>
              <a:t>Mengran</a:t>
            </a:r>
            <a:r>
              <a:rPr lang="en-US" sz="1600" dirty="0" smtClean="0"/>
              <a:t>, </a:t>
            </a:r>
            <a:r>
              <a:rPr lang="en-US" sz="1600" dirty="0" err="1" smtClean="0"/>
              <a:t>Peh</a:t>
            </a:r>
            <a:r>
              <a:rPr lang="en-US" sz="1600" dirty="0" smtClean="0"/>
              <a:t> Shao Hong, Oo </a:t>
            </a:r>
            <a:r>
              <a:rPr lang="en-US" sz="1600" dirty="0" err="1" smtClean="0"/>
              <a:t>Theong</a:t>
            </a:r>
            <a:r>
              <a:rPr lang="en-US" sz="1600" dirty="0" smtClean="0"/>
              <a:t> Siang, Tong Chun Kit, Tania Chattopadhyay</a:t>
            </a:r>
            <a:endParaRPr lang="en-SG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6489" y="798066"/>
            <a:ext cx="5162550" cy="5923409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36588"/>
          </a:xfrm>
        </p:spPr>
        <p:txBody>
          <a:bodyPr/>
          <a:lstStyle/>
          <a:p>
            <a:pPr eaLnBrk="1" hangingPunct="1"/>
            <a:r>
              <a:rPr lang="en-US" b="1" dirty="0" smtClean="0"/>
              <a:t>Name the new class</a:t>
            </a:r>
            <a:endParaRPr lang="en-SG" b="1" dirty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82D8C1-E8DF-40AF-BD40-5DF0AA3D8CDA}" type="slidenum">
              <a:rPr lang="en-SG" smtClean="0"/>
              <a:pPr/>
              <a:t>10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4211960" y="2780928"/>
            <a:ext cx="292178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0192" y="6237312"/>
            <a:ext cx="864617" cy="288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827584" y="1700808"/>
            <a:ext cx="1655763" cy="14779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the Name field, type in “HelloWorld” Then press “Finish”.</a:t>
            </a:r>
          </a:p>
        </p:txBody>
      </p:sp>
      <p:cxnSp>
        <p:nvCxnSpPr>
          <p:cNvPr id="23560" name="Elbow Connector 10"/>
          <p:cNvCxnSpPr>
            <a:cxnSpLocks noChangeShapeType="1"/>
            <a:stCxn id="23559" idx="3"/>
            <a:endCxn id="7" idx="1"/>
          </p:cNvCxnSpPr>
          <p:nvPr/>
        </p:nvCxnSpPr>
        <p:spPr bwMode="auto">
          <a:xfrm>
            <a:off x="2483347" y="2439789"/>
            <a:ext cx="1728613" cy="48515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miter lim="800000"/>
            <a:headEnd/>
            <a:tailEnd type="arrow" w="med" len="med"/>
          </a:ln>
        </p:spPr>
      </p:cxnSp>
      <p:cxnSp>
        <p:nvCxnSpPr>
          <p:cNvPr id="23561" name="Shape 12"/>
          <p:cNvCxnSpPr>
            <a:cxnSpLocks noChangeShapeType="1"/>
            <a:stCxn id="7" idx="2"/>
            <a:endCxn id="8" idx="0"/>
          </p:cNvCxnSpPr>
          <p:nvPr/>
        </p:nvCxnSpPr>
        <p:spPr bwMode="auto">
          <a:xfrm rot="16200000" flipH="1">
            <a:off x="4618501" y="4123312"/>
            <a:ext cx="3168352" cy="105964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204864"/>
            <a:ext cx="8291845" cy="4248472"/>
          </a:xfrm>
          <a:prstGeom prst="rect">
            <a:avLst/>
          </a:prstGeom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Start Editing</a:t>
            </a:r>
            <a:endParaRPr lang="en-SG" b="1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C2A1BC-7FA9-4AD6-8F09-FAC47C4117E7}" type="slidenum">
              <a:rPr lang="en-SG" smtClean="0"/>
              <a:pPr/>
              <a:t>11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1331640" y="4049776"/>
            <a:ext cx="1368425" cy="217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5856" y="3068960"/>
            <a:ext cx="5328592" cy="3312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539552" y="1412776"/>
            <a:ext cx="5976937" cy="64611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 star editing, double click “HelloWorld.java” in Package Explorer to open it up in the editor pane. </a:t>
            </a:r>
          </a:p>
        </p:txBody>
      </p:sp>
      <p:cxnSp>
        <p:nvCxnSpPr>
          <p:cNvPr id="24584" name="Elbow Connector 10"/>
          <p:cNvCxnSpPr>
            <a:cxnSpLocks noChangeShapeType="1"/>
            <a:stCxn id="24583" idx="2"/>
            <a:endCxn id="7" idx="0"/>
          </p:cNvCxnSpPr>
          <p:nvPr/>
        </p:nvCxnSpPr>
        <p:spPr bwMode="auto">
          <a:xfrm rot="5400000">
            <a:off x="1776494" y="2298248"/>
            <a:ext cx="1990887" cy="1512168"/>
          </a:xfrm>
          <a:prstGeom prst="bentConnector3">
            <a:avLst>
              <a:gd name="adj1" fmla="val 31491"/>
            </a:avLst>
          </a:prstGeom>
          <a:noFill/>
          <a:ln w="28575">
            <a:solidFill>
              <a:schemeClr val="accent1"/>
            </a:solidFill>
            <a:miter lim="800000"/>
            <a:headEnd/>
            <a:tailEnd type="arrow" w="med" len="med"/>
          </a:ln>
        </p:spPr>
      </p:cxnSp>
      <p:cxnSp>
        <p:nvCxnSpPr>
          <p:cNvPr id="24585" name="Straight Arrow Connector 16"/>
          <p:cNvCxnSpPr>
            <a:cxnSpLocks noChangeShapeType="1"/>
          </p:cNvCxnSpPr>
          <p:nvPr/>
        </p:nvCxnSpPr>
        <p:spPr bwMode="auto">
          <a:xfrm>
            <a:off x="2699792" y="4149080"/>
            <a:ext cx="504056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924944"/>
            <a:ext cx="8143875" cy="3276600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Eclipse Code-Assist</a:t>
            </a:r>
            <a:endParaRPr lang="en-SG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10795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Now write the main function as shown and type in: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i="1" smtClean="0"/>
              <a:t>System.out.println(“Hello World!”);</a:t>
            </a:r>
          </a:p>
          <a:p>
            <a:pPr eaLnBrk="1" hangingPunct="1">
              <a:buFont typeface="Wingdings 2" pitchFamily="18" charset="2"/>
              <a:buNone/>
            </a:pPr>
            <a:endParaRPr lang="en-SG" smtClean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31DE4A-AF3A-49FA-9099-AB373D3744F5}" type="slidenum">
              <a:rPr lang="en-SG" smtClean="0"/>
              <a:pPr/>
              <a:t>12</a:t>
            </a:fld>
            <a:endParaRPr lang="en-SG" smtClean="0"/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771800" y="2132856"/>
            <a:ext cx="5903912" cy="1328737"/>
          </a:xfrm>
          <a:prstGeom prst="wedgeRoundRectCallout">
            <a:avLst>
              <a:gd name="adj1" fmla="val -14158"/>
              <a:gd name="adj2" fmla="val 10310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When typing code, the code-assist window pops up to help the user.  This is called the ‘</a:t>
            </a:r>
            <a:r>
              <a:rPr lang="en-US" b="1" dirty="0"/>
              <a:t>code assist</a:t>
            </a:r>
            <a:r>
              <a:rPr lang="en-US" dirty="0"/>
              <a:t>’ feature. </a:t>
            </a:r>
            <a:r>
              <a:rPr lang="en-US" dirty="0" smtClean="0"/>
              <a:t>Double-clicking </a:t>
            </a:r>
            <a:r>
              <a:rPr lang="en-US" dirty="0"/>
              <a:t>a </a:t>
            </a:r>
            <a:r>
              <a:rPr lang="en-US" dirty="0" smtClean="0"/>
              <a:t>selection (or press Enter at it) </a:t>
            </a:r>
            <a:r>
              <a:rPr lang="en-US" dirty="0"/>
              <a:t>will have Eclipse fill in the rest of the </a:t>
            </a:r>
            <a:r>
              <a:rPr lang="en-US" dirty="0" smtClean="0"/>
              <a:t>code automatically.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780928"/>
            <a:ext cx="8458200" cy="325755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Outline Pane</a:t>
            </a:r>
            <a:endParaRPr lang="en-SG" b="1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0EE197-DC07-4884-BBF0-8DCF72943596}" type="slidenum">
              <a:rPr lang="en-SG" smtClean="0"/>
              <a:pPr/>
              <a:t>13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6228184" y="4437112"/>
            <a:ext cx="2520280" cy="1585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1908175" y="1484313"/>
            <a:ext cx="5111750" cy="1200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Notice that the Outline pane gives a structural view of “HelloWorld.java”, that it contains the class “HelloWorld”, in which there is a function “main”.</a:t>
            </a:r>
          </a:p>
        </p:txBody>
      </p:sp>
      <p:cxnSp>
        <p:nvCxnSpPr>
          <p:cNvPr id="26631" name="Elbow Connector 9"/>
          <p:cNvCxnSpPr>
            <a:cxnSpLocks noChangeShapeType="1"/>
            <a:stCxn id="26630" idx="2"/>
            <a:endCxn id="7" idx="0"/>
          </p:cNvCxnSpPr>
          <p:nvPr/>
        </p:nvCxnSpPr>
        <p:spPr bwMode="auto">
          <a:xfrm rot="16200000" flipH="1">
            <a:off x="5099863" y="2048650"/>
            <a:ext cx="1752649" cy="302427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Save File</a:t>
            </a:r>
            <a:endParaRPr lang="en-SG" b="1" dirty="0" smtClean="0"/>
          </a:p>
        </p:txBody>
      </p:sp>
      <p:sp>
        <p:nvSpPr>
          <p:cNvPr id="27652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11188" y="1196975"/>
            <a:ext cx="7313612" cy="431825"/>
          </a:xfrm>
        </p:spPr>
        <p:txBody>
          <a:bodyPr/>
          <a:lstStyle/>
          <a:p>
            <a:pPr eaLnBrk="1" hangingPunct="1"/>
            <a:r>
              <a:rPr lang="en-SG" sz="1800" dirty="0" smtClean="0"/>
              <a:t>A ‘*’ preceding the class name indicates that the class is not saved.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89298-CC13-4899-9F6B-4A63FD55434B}" type="slidenum">
              <a:rPr lang="en-SG" smtClean="0"/>
              <a:pPr/>
              <a:t>14</a:t>
            </a:fld>
            <a:endParaRPr lang="en-SG" smtClean="0"/>
          </a:p>
        </p:txBody>
      </p:sp>
      <p:sp>
        <p:nvSpPr>
          <p:cNvPr id="8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06114" y="3390412"/>
            <a:ext cx="6643830" cy="470636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To save HelloWorld.java, select File -&gt; Save or press </a:t>
            </a:r>
            <a:r>
              <a:rPr lang="en-US" sz="1800" dirty="0" err="1" smtClean="0"/>
              <a:t>Ctrl+S</a:t>
            </a:r>
            <a:r>
              <a:rPr lang="en-US" sz="1800" dirty="0" smtClean="0"/>
              <a:t>.</a:t>
            </a:r>
            <a:endParaRPr lang="en-SG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460361" cy="1652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16" y="3963993"/>
            <a:ext cx="6571416" cy="2726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4617" y="5117910"/>
            <a:ext cx="3521371" cy="255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708920"/>
            <a:ext cx="8338526" cy="3384376"/>
          </a:xfrm>
          <a:prstGeom prst="rect">
            <a:avLst/>
          </a:prstGeom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Running HelloWorld</a:t>
            </a:r>
            <a:endParaRPr lang="en-SG" b="1" smtClean="0"/>
          </a:p>
        </p:txBody>
      </p:sp>
      <p:sp>
        <p:nvSpPr>
          <p:cNvPr id="27652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11188" y="1196975"/>
            <a:ext cx="7848600" cy="4038600"/>
          </a:xfrm>
        </p:spPr>
        <p:txBody>
          <a:bodyPr/>
          <a:lstStyle/>
          <a:p>
            <a:pPr eaLnBrk="1" hangingPunct="1"/>
            <a:r>
              <a:rPr lang="en-US" sz="1800" smtClean="0"/>
              <a:t>To run our project, select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Run -&gt; Run As -&gt; Java Application</a:t>
            </a:r>
          </a:p>
          <a:p>
            <a:pPr eaLnBrk="1" hangingPunct="1"/>
            <a:r>
              <a:rPr lang="en-US" sz="1800" smtClean="0"/>
              <a:t>Note: In Eclipse, there is no need to compile before running </a:t>
            </a:r>
            <a:br>
              <a:rPr lang="en-US" sz="1800" smtClean="0"/>
            </a:br>
            <a:r>
              <a:rPr lang="en-US" sz="1800" smtClean="0"/>
              <a:t>(compilation is done automatically as you type).</a:t>
            </a:r>
            <a:endParaRPr lang="en-SG" sz="1800" smtClean="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89298-CC13-4899-9F6B-4A63FD55434B}" type="slidenum">
              <a:rPr lang="en-SG" smtClean="0"/>
              <a:pPr/>
              <a:t>15</a:t>
            </a:fld>
            <a:endParaRPr lang="en-SG" smtClean="0"/>
          </a:p>
        </p:txBody>
      </p:sp>
      <p:sp>
        <p:nvSpPr>
          <p:cNvPr id="6" name="Rectangle 5"/>
          <p:cNvSpPr/>
          <p:nvPr/>
        </p:nvSpPr>
        <p:spPr>
          <a:xfrm>
            <a:off x="683568" y="4365105"/>
            <a:ext cx="7992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Note: If the file is not saved</a:t>
            </a:r>
            <a:endParaRPr lang="en-SG" b="1" dirty="0" smtClean="0"/>
          </a:p>
        </p:txBody>
      </p:sp>
      <p:sp>
        <p:nvSpPr>
          <p:cNvPr id="27652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11188" y="1268983"/>
            <a:ext cx="7417196" cy="79186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If you run an unsaved file, the ‘Save and Launch’ window appears.</a:t>
            </a:r>
          </a:p>
          <a:p>
            <a:pPr eaLnBrk="1" hangingPunct="1"/>
            <a:r>
              <a:rPr lang="en-US" sz="1800" dirty="0" smtClean="0"/>
              <a:t>Select the classes you want to save and click ‘Ok’.</a:t>
            </a:r>
            <a:endParaRPr lang="en-SG" sz="1800" dirty="0" smtClean="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89298-CC13-4899-9F6B-4A63FD55434B}" type="slidenum">
              <a:rPr lang="en-SG" smtClean="0"/>
              <a:pPr/>
              <a:t>16</a:t>
            </a:fld>
            <a:endParaRPr lang="en-SG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87" y="2204864"/>
            <a:ext cx="3216998" cy="39683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5816" y="2924944"/>
            <a:ext cx="151216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904" y="5661248"/>
            <a:ext cx="108012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4" name="Elbow Connector 3"/>
          <p:cNvCxnSpPr>
            <a:stCxn id="6" idx="2"/>
          </p:cNvCxnSpPr>
          <p:nvPr/>
        </p:nvCxnSpPr>
        <p:spPr>
          <a:xfrm rot="16200000" flipH="1">
            <a:off x="2753798" y="4131078"/>
            <a:ext cx="2448272" cy="612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6"/>
            <a:ext cx="8477250" cy="3829050"/>
          </a:xfrm>
          <a:prstGeom prst="rect">
            <a:avLst/>
          </a:prstGeom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Output</a:t>
            </a:r>
            <a:endParaRPr lang="en-SG" b="1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1628775"/>
            <a:ext cx="7696200" cy="647700"/>
          </a:xfrm>
        </p:spPr>
        <p:txBody>
          <a:bodyPr/>
          <a:lstStyle/>
          <a:p>
            <a:pPr eaLnBrk="1" hangingPunct="1"/>
            <a:r>
              <a:rPr lang="en-US" smtClean="0"/>
              <a:t>Program output is displayed below the editor window under the ‘Console’ tab</a:t>
            </a:r>
            <a:endParaRPr lang="en-SG" smtClean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AFA03F-7AD5-42B7-9D60-C59F88EDF237}" type="slidenum">
              <a:rPr lang="en-SG" smtClean="0"/>
              <a:pPr/>
              <a:t>17</a:t>
            </a:fld>
            <a:endParaRPr lang="en-SG" smtClean="0"/>
          </a:p>
        </p:txBody>
      </p:sp>
      <p:sp>
        <p:nvSpPr>
          <p:cNvPr id="6" name="Rectangle 5"/>
          <p:cNvSpPr/>
          <p:nvPr/>
        </p:nvSpPr>
        <p:spPr>
          <a:xfrm>
            <a:off x="395536" y="4581128"/>
            <a:ext cx="8424936" cy="172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To View the Console</a:t>
            </a:r>
            <a:endParaRPr lang="en-SG" b="1" dirty="0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1628775"/>
            <a:ext cx="7696200" cy="647700"/>
          </a:xfrm>
        </p:spPr>
        <p:txBody>
          <a:bodyPr/>
          <a:lstStyle/>
          <a:p>
            <a:pPr eaLnBrk="1" hangingPunct="1"/>
            <a:r>
              <a:rPr lang="en-US" dirty="0" smtClean="0"/>
              <a:t>If the console is not visible, click: </a:t>
            </a:r>
            <a:r>
              <a:rPr lang="en-US" b="1" dirty="0" smtClean="0"/>
              <a:t>Window </a:t>
            </a:r>
            <a:r>
              <a:rPr lang="en-US" b="1" dirty="0" smtClean="0">
                <a:sym typeface="Wingdings" pitchFamily="2" charset="2"/>
              </a:rPr>
              <a:t> Show View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Console.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AFA03F-7AD5-42B7-9D60-C59F88EDF237}" type="slidenum">
              <a:rPr lang="en-SG" smtClean="0"/>
              <a:pPr/>
              <a:t>18</a:t>
            </a:fld>
            <a:endParaRPr lang="en-SG" smtClean="0"/>
          </a:p>
        </p:txBody>
      </p:sp>
      <p:pic>
        <p:nvPicPr>
          <p:cNvPr id="2" name="Picture 1" descr="Screen Shot 2013-07-30 at 01.5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6528253" cy="36832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797152"/>
            <a:ext cx="316835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Error Detection and Correction</a:t>
            </a:r>
            <a:endParaRPr lang="en-SG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4911725"/>
          </a:xfrm>
        </p:spPr>
        <p:txBody>
          <a:bodyPr/>
          <a:lstStyle/>
          <a:p>
            <a:pPr eaLnBrk="1" hangingPunct="1"/>
            <a:r>
              <a:rPr lang="en-US" dirty="0" smtClean="0"/>
              <a:t>      in the left margin means there is an error on that line.  </a:t>
            </a:r>
            <a:br>
              <a:rPr lang="en-US" dirty="0" smtClean="0"/>
            </a:br>
            <a:r>
              <a:rPr lang="en-US" dirty="0" smtClean="0"/>
              <a:t>Red squiggly lines (      ) indicates where the error is. Moving the mouse over either will bring up a description of the error.</a:t>
            </a:r>
          </a:p>
          <a:p>
            <a:pPr eaLnBrk="1" hangingPunct="1"/>
            <a:r>
              <a:rPr lang="en-US" dirty="0" smtClean="0"/>
              <a:t>For example, had we forgotten to type the semicolon (;), we’d see this error below.</a:t>
            </a:r>
            <a:endParaRPr lang="en-SG" dirty="0" smtClean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37F38F-0A51-42EE-B83A-43C73A7FA474}" type="slidenum">
              <a:rPr lang="en-SG" smtClean="0"/>
              <a:pPr/>
              <a:t>19</a:t>
            </a:fld>
            <a:endParaRPr lang="en-SG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-546" t="39040" r="96722" b="46320"/>
          <a:stretch>
            <a:fillRect/>
          </a:stretch>
        </p:blipFill>
        <p:spPr bwMode="auto">
          <a:xfrm>
            <a:off x="683568" y="1340768"/>
            <a:ext cx="504056" cy="432048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54022" t="41172" r="42700" b="44188"/>
          <a:stretch>
            <a:fillRect/>
          </a:stretch>
        </p:blipFill>
        <p:spPr bwMode="auto">
          <a:xfrm>
            <a:off x="2719042" y="1700808"/>
            <a:ext cx="360040" cy="36004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12" name="Picture 11" descr="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996952"/>
            <a:ext cx="785389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Introduction to Eclipse</a:t>
            </a:r>
            <a:endParaRPr lang="en-SG" b="1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400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 powerful IDE (Integrated Development Environment)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Provides many features and tools to aid in software development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Download the latest version of Eclipse from: </a:t>
            </a:r>
            <a:r>
              <a:rPr lang="en-US" dirty="0" smtClean="0">
                <a:hlinkClick r:id="rId2"/>
              </a:rPr>
              <a:t>http://www.eclipse.org/downloads/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9CD3EB-2661-4A79-B661-4D9F9CE46CC1}" type="slidenum">
              <a:rPr lang="en-SG" smtClean="0"/>
              <a:pPr/>
              <a:t>2</a:t>
            </a:fld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Error Detection and Correction</a:t>
            </a:r>
            <a:endParaRPr lang="en-SG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Sometimes Eclipse can attempt to correct errors.  This is available when a light bulb icon (      ) is displayed on the left margin.</a:t>
            </a:r>
          </a:p>
          <a:p>
            <a:pPr eaLnBrk="1" hangingPunct="1"/>
            <a:r>
              <a:rPr lang="en-US" dirty="0" smtClean="0"/>
              <a:t>Click the light bulb icon to open the suggestion box.</a:t>
            </a:r>
          </a:p>
          <a:p>
            <a:pPr eaLnBrk="1" hangingPunct="1"/>
            <a:r>
              <a:rPr lang="en-US" dirty="0" smtClean="0"/>
              <a:t>We can pick a suggestion listed and Eclipse will do the correction accordingly.</a:t>
            </a:r>
          </a:p>
          <a:p>
            <a:pPr eaLnBrk="1" hangingPunct="1">
              <a:buFont typeface="Wingdings" pitchFamily="2" charset="2"/>
              <a:buNone/>
            </a:pPr>
            <a:endParaRPr lang="en-SG" dirty="0" smtClean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055836-EBA3-4A2C-A532-4416E461BA0E}" type="slidenum">
              <a:rPr lang="en-SG" smtClean="0"/>
              <a:pPr/>
              <a:t>20</a:t>
            </a:fld>
            <a:endParaRPr lang="en-SG" smtClean="0"/>
          </a:p>
        </p:txBody>
      </p:sp>
      <p:pic>
        <p:nvPicPr>
          <p:cNvPr id="6" name="Picture 5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924944"/>
            <a:ext cx="7670921" cy="3024336"/>
          </a:xfrm>
          <a:prstGeom prst="rect">
            <a:avLst/>
          </a:prstGeom>
        </p:spPr>
      </p:pic>
      <p:pic>
        <p:nvPicPr>
          <p:cNvPr id="9" name="Picture 8" descr="light bul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688854"/>
            <a:ext cx="288032" cy="320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420888"/>
            <a:ext cx="6027734" cy="2088232"/>
          </a:xfrm>
          <a:prstGeom prst="rect">
            <a:avLst/>
          </a:prstGeom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Auto Formatting</a:t>
            </a:r>
            <a:endParaRPr lang="en-SG" b="1" smtClean="0"/>
          </a:p>
        </p:txBody>
      </p:sp>
      <p:sp>
        <p:nvSpPr>
          <p:cNvPr id="31749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539750" y="1484313"/>
            <a:ext cx="8075613" cy="2455862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Select </a:t>
            </a:r>
            <a:r>
              <a:rPr lang="en-US" sz="1800" b="1" dirty="0" smtClean="0">
                <a:sym typeface="Wingdings" pitchFamily="2" charset="2"/>
              </a:rPr>
              <a:t>Source  Format</a:t>
            </a:r>
            <a:r>
              <a:rPr lang="en-US" sz="1800" dirty="0" smtClean="0">
                <a:sym typeface="Wingdings" pitchFamily="2" charset="2"/>
              </a:rPr>
              <a:t> or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p</a:t>
            </a:r>
            <a:r>
              <a:rPr lang="en-US" sz="1800" dirty="0" smtClean="0"/>
              <a:t>ress </a:t>
            </a:r>
            <a:r>
              <a:rPr lang="en-US" sz="1800" dirty="0" err="1" smtClean="0"/>
              <a:t>Ctrl+Shift+F</a:t>
            </a:r>
            <a:r>
              <a:rPr lang="en-US" sz="1800" dirty="0" smtClean="0"/>
              <a:t>. Eclipse will auto format your code according to Java conventions.</a:t>
            </a:r>
          </a:p>
          <a:p>
            <a:pPr eaLnBrk="1" hangingPunct="1"/>
            <a:endParaRPr lang="en-SG" sz="1800" dirty="0" smtClean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8E8BBC-69D0-44B4-9A7A-2C038A29E96C}" type="slidenum">
              <a:rPr lang="en-SG" smtClean="0"/>
              <a:pPr/>
              <a:t>21</a:t>
            </a:fld>
            <a:endParaRPr lang="en-SG" smtClean="0"/>
          </a:p>
        </p:txBody>
      </p:sp>
      <p:sp>
        <p:nvSpPr>
          <p:cNvPr id="7" name="Curved Right Arrow 6"/>
          <p:cNvSpPr/>
          <p:nvPr/>
        </p:nvSpPr>
        <p:spPr>
          <a:xfrm rot="19000221">
            <a:off x="1547813" y="4221163"/>
            <a:ext cx="720725" cy="11525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9" name="Picture 8" descr="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3933056"/>
            <a:ext cx="6085705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End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8453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636912"/>
            <a:ext cx="7704856" cy="3575938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Starting Eclipse</a:t>
            </a:r>
            <a:endParaRPr lang="en-SG" b="1" smtClean="0"/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147050" cy="79216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When you first start Eclipse, you will be asked to set a workspace folder, which is the location where all your project related files will be stored</a:t>
            </a:r>
            <a:endParaRPr lang="en-SG" smtClean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AAF119-99BE-49CE-8641-61D4354735CC}" type="slidenum">
              <a:rPr lang="en-SG" smtClean="0"/>
              <a:pPr/>
              <a:t>3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827584" y="3933056"/>
            <a:ext cx="5832648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5272" y="2492896"/>
            <a:ext cx="6912768" cy="320762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Creating </a:t>
            </a:r>
            <a:r>
              <a:rPr lang="en-US" b="1" dirty="0" err="1" smtClean="0"/>
              <a:t>HelloWorld</a:t>
            </a:r>
            <a:r>
              <a:rPr lang="en-US" b="1" dirty="0" smtClean="0"/>
              <a:t> Project</a:t>
            </a:r>
            <a:endParaRPr lang="en-SG" b="1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956376" y="6373771"/>
            <a:ext cx="762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44591A2-DE27-44FA-83BB-F5F572E4EEE9}" type="slidenum">
              <a:rPr lang="en-SG" smtClean="0"/>
              <a:pPr/>
              <a:t>4</a:t>
            </a:fld>
            <a:endParaRPr lang="en-SG" dirty="0" smtClean="0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4201616" y="1412776"/>
            <a:ext cx="4419600" cy="646112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On the top menu bar, click:</a:t>
            </a:r>
          </a:p>
          <a:p>
            <a:r>
              <a:rPr lang="en-US" b="1" dirty="0"/>
              <a:t>File </a:t>
            </a:r>
            <a:r>
              <a:rPr lang="en-US" b="1" dirty="0">
                <a:sym typeface="Wingdings" pitchFamily="2" charset="2"/>
              </a:rPr>
              <a:t> New  Project.</a:t>
            </a:r>
          </a:p>
        </p:txBody>
      </p:sp>
      <p:cxnSp>
        <p:nvCxnSpPr>
          <p:cNvPr id="18439" name="Straight Arrow Connector 10"/>
          <p:cNvCxnSpPr>
            <a:cxnSpLocks noChangeShapeType="1"/>
            <a:stCxn id="18438" idx="2"/>
          </p:cNvCxnSpPr>
          <p:nvPr/>
        </p:nvCxnSpPr>
        <p:spPr bwMode="auto">
          <a:xfrm rot="16200000" flipH="1">
            <a:off x="5738316" y="2731988"/>
            <a:ext cx="1370013" cy="23813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12" name="Rectangle 11"/>
          <p:cNvSpPr/>
          <p:nvPr/>
        </p:nvSpPr>
        <p:spPr>
          <a:xfrm>
            <a:off x="1249288" y="3140968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65712" y="3473712"/>
            <a:ext cx="2592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5192" y="5805264"/>
            <a:ext cx="8208912" cy="64633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[For Mac Users] If </a:t>
            </a:r>
            <a:r>
              <a:rPr lang="en-US" b="1" dirty="0">
                <a:sym typeface="Wingdings" pitchFamily="2" charset="2"/>
              </a:rPr>
              <a:t>New </a:t>
            </a:r>
            <a:r>
              <a:rPr lang="en-US" dirty="0" smtClean="0">
                <a:sym typeface="Wingdings" pitchFamily="2" charset="2"/>
              </a:rPr>
              <a:t>menu is empty, right click on a blank area of the Package Explorer</a:t>
            </a:r>
            <a:r>
              <a:rPr lang="en-US" b="1" dirty="0" smtClean="0">
                <a:sym typeface="Wingdings" pitchFamily="2" charset="2"/>
              </a:rPr>
              <a:t>. (See Next Slide)</a:t>
            </a:r>
            <a:endParaRPr lang="en-US" b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7-28 at 15.11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05" y="2780928"/>
            <a:ext cx="5753499" cy="30101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Creating </a:t>
            </a:r>
            <a:r>
              <a:rPr lang="en-US" b="1" dirty="0" err="1" smtClean="0"/>
              <a:t>HelloWorld</a:t>
            </a:r>
            <a:r>
              <a:rPr lang="en-US" b="1" dirty="0" smtClean="0"/>
              <a:t> Project (Mac Users)</a:t>
            </a:r>
            <a:endParaRPr lang="en-SG" b="1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4591A2-DE27-44FA-83BB-F5F572E4EEE9}" type="slidenum">
              <a:rPr lang="en-SG" smtClean="0"/>
              <a:pPr/>
              <a:t>5</a:t>
            </a:fld>
            <a:endParaRPr lang="en-SG" smtClean="0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3995936" y="1700808"/>
            <a:ext cx="4419600" cy="92333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Right-click on the blank area of Package Explorer, </a:t>
            </a:r>
            <a:r>
              <a:rPr lang="en-US" dirty="0"/>
              <a:t>click:</a:t>
            </a:r>
          </a:p>
          <a:p>
            <a:r>
              <a:rPr lang="en-US" b="1" dirty="0" smtClean="0">
                <a:sym typeface="Wingdings" pitchFamily="2" charset="2"/>
              </a:rPr>
              <a:t>New </a:t>
            </a:r>
            <a:r>
              <a:rPr lang="en-US" b="1" dirty="0">
                <a:sym typeface="Wingdings" pitchFamily="2" charset="2"/>
              </a:rPr>
              <a:t> Project.</a:t>
            </a:r>
          </a:p>
        </p:txBody>
      </p:sp>
      <p:cxnSp>
        <p:nvCxnSpPr>
          <p:cNvPr id="18439" name="Straight Arrow Connector 10"/>
          <p:cNvCxnSpPr>
            <a:cxnSpLocks noChangeShapeType="1"/>
            <a:stCxn id="18438" idx="2"/>
          </p:cNvCxnSpPr>
          <p:nvPr/>
        </p:nvCxnSpPr>
        <p:spPr bwMode="auto">
          <a:xfrm>
            <a:off x="6205736" y="2624138"/>
            <a:ext cx="23813" cy="1092795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12" name="Rectangle 11"/>
          <p:cNvSpPr/>
          <p:nvPr/>
        </p:nvSpPr>
        <p:spPr>
          <a:xfrm>
            <a:off x="1763688" y="3429000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4008" y="3717032"/>
            <a:ext cx="2592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5400600" cy="514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Hello World!</a:t>
            </a:r>
            <a:endParaRPr lang="en-SG" b="1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C5F1DE-888C-4C04-8936-CF8DC6472A7E}" type="slidenum">
              <a:rPr lang="en-SG" smtClean="0"/>
              <a:pPr/>
              <a:t>6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971600" y="3473712"/>
            <a:ext cx="1135410" cy="213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5949280"/>
            <a:ext cx="100811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5940425" y="2924175"/>
            <a:ext cx="2519363" cy="9239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Select “Java Project” from the wizard, and click “Next&gt;”</a:t>
            </a:r>
            <a:endParaRPr lang="en-US" b="1" dirty="0">
              <a:sym typeface="Wingdings" pitchFamily="2" charset="2"/>
            </a:endParaRPr>
          </a:p>
        </p:txBody>
      </p:sp>
      <p:cxnSp>
        <p:nvCxnSpPr>
          <p:cNvPr id="19464" name="Shape 10"/>
          <p:cNvCxnSpPr>
            <a:cxnSpLocks noChangeShapeType="1"/>
            <a:stCxn id="19463" idx="1"/>
            <a:endCxn id="7" idx="0"/>
          </p:cNvCxnSpPr>
          <p:nvPr/>
        </p:nvCxnSpPr>
        <p:spPr bwMode="auto">
          <a:xfrm rot="10800000" flipV="1">
            <a:off x="1539305" y="3386138"/>
            <a:ext cx="4401120" cy="87574"/>
          </a:xfrm>
          <a:prstGeom prst="bentConnector2">
            <a:avLst/>
          </a:prstGeom>
          <a:noFill/>
          <a:ln w="28575">
            <a:solidFill>
              <a:srgbClr val="0070C0"/>
            </a:solidFill>
            <a:miter lim="800000"/>
            <a:headEnd/>
            <a:tailEnd type="arrow" w="med" len="med"/>
          </a:ln>
        </p:spPr>
      </p:cxnSp>
      <p:cxnSp>
        <p:nvCxnSpPr>
          <p:cNvPr id="19465" name="Shape 12"/>
          <p:cNvCxnSpPr>
            <a:cxnSpLocks noChangeShapeType="1"/>
            <a:stCxn id="7" idx="3"/>
          </p:cNvCxnSpPr>
          <p:nvPr/>
        </p:nvCxnSpPr>
        <p:spPr bwMode="auto">
          <a:xfrm>
            <a:off x="2107010" y="3580261"/>
            <a:ext cx="1024830" cy="2297011"/>
          </a:xfrm>
          <a:prstGeom prst="bentConnector2">
            <a:avLst/>
          </a:prstGeom>
          <a:noFill/>
          <a:ln w="28575">
            <a:solidFill>
              <a:srgbClr val="0070C0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912488"/>
            <a:ext cx="4285694" cy="5757142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19534" y="127848"/>
            <a:ext cx="8229600" cy="636588"/>
          </a:xfrm>
        </p:spPr>
        <p:txBody>
          <a:bodyPr/>
          <a:lstStyle/>
          <a:p>
            <a:pPr eaLnBrk="1" hangingPunct="1"/>
            <a:r>
              <a:rPr lang="en-US" b="1" dirty="0" err="1"/>
              <a:t>HelloWorld</a:t>
            </a:r>
            <a:endParaRPr lang="en-SG" b="1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E3AB5F-669B-4C15-987B-DF7C528B28D5}" type="slidenum">
              <a:rPr lang="en-SG" smtClean="0"/>
              <a:pPr/>
              <a:t>7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683568" y="1849579"/>
            <a:ext cx="4464867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1840" y="6313357"/>
            <a:ext cx="792092" cy="212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6228184" y="912488"/>
            <a:ext cx="2520950" cy="92392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Type in our project name “HelloWorld” and click “Finish”.</a:t>
            </a:r>
            <a:endParaRPr lang="en-US" b="1">
              <a:sym typeface="Wingdings" pitchFamily="2" charset="2"/>
            </a:endParaRPr>
          </a:p>
        </p:txBody>
      </p:sp>
      <p:cxnSp>
        <p:nvCxnSpPr>
          <p:cNvPr id="20488" name="Shape 10"/>
          <p:cNvCxnSpPr>
            <a:cxnSpLocks noChangeShapeType="1"/>
            <a:stCxn id="20487" idx="1"/>
            <a:endCxn id="7" idx="3"/>
          </p:cNvCxnSpPr>
          <p:nvPr/>
        </p:nvCxnSpPr>
        <p:spPr bwMode="auto">
          <a:xfrm rot="10800000" flipV="1">
            <a:off x="5148436" y="1374451"/>
            <a:ext cx="1079749" cy="58314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70C0"/>
            </a:solidFill>
            <a:miter lim="800000"/>
            <a:headEnd/>
            <a:tailEnd type="arrow" w="med" len="med"/>
          </a:ln>
        </p:spPr>
      </p:cxnSp>
      <p:cxnSp>
        <p:nvCxnSpPr>
          <p:cNvPr id="20489" name="Elbow Connector 12"/>
          <p:cNvCxnSpPr>
            <a:cxnSpLocks noChangeShapeType="1"/>
            <a:endCxn id="8" idx="0"/>
          </p:cNvCxnSpPr>
          <p:nvPr/>
        </p:nvCxnSpPr>
        <p:spPr bwMode="auto">
          <a:xfrm rot="16200000" flipH="1">
            <a:off x="953810" y="3739281"/>
            <a:ext cx="4247752" cy="90039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70C0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852936"/>
            <a:ext cx="5546644" cy="3715205"/>
          </a:xfrm>
          <a:prstGeom prst="rect">
            <a:avLst/>
          </a:prstGeom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21196" y="105034"/>
            <a:ext cx="8229600" cy="636588"/>
          </a:xfrm>
        </p:spPr>
        <p:txBody>
          <a:bodyPr/>
          <a:lstStyle/>
          <a:p>
            <a:pPr eaLnBrk="1" hangingPunct="1"/>
            <a:r>
              <a:rPr lang="en-US" b="1" dirty="0" smtClean="0"/>
              <a:t>The Workbench</a:t>
            </a:r>
            <a:endParaRPr lang="en-SG" b="1" dirty="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35838A-E9CD-4438-8975-C5C188D6AC55}" type="slidenum">
              <a:rPr lang="en-SG" smtClean="0"/>
              <a:pPr/>
              <a:t>8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1907704" y="3356992"/>
            <a:ext cx="1368152" cy="280828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111272" y="1412106"/>
            <a:ext cx="6192837" cy="116955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The </a:t>
            </a:r>
            <a:r>
              <a:rPr lang="en-US" sz="1400" b="1" dirty="0">
                <a:solidFill>
                  <a:srgbClr val="C00000"/>
                </a:solidFill>
              </a:rPr>
              <a:t>package explorer </a:t>
            </a:r>
            <a:r>
              <a:rPr lang="en-US" sz="1400" dirty="0">
                <a:solidFill>
                  <a:srgbClr val="C00000"/>
                </a:solidFill>
              </a:rPr>
              <a:t>pane displays the various files (some source, some bytecode) included in your project in the form of a tree.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Click the triangular buttons to the left of the individual folders to expand or collapse them. (If a folder is empty, the expand/collapse button is not displayed)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136" y="4293096"/>
            <a:ext cx="1512168" cy="86310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3356992"/>
            <a:ext cx="2376264" cy="1800200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7864" y="5229200"/>
            <a:ext cx="3888432" cy="100751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6482172" y="1438831"/>
            <a:ext cx="2449512" cy="738664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This is the </a:t>
            </a:r>
            <a:r>
              <a:rPr lang="en-US" sz="1400" b="1" dirty="0">
                <a:solidFill>
                  <a:srgbClr val="7030A0"/>
                </a:solidFill>
              </a:rPr>
              <a:t>editor</a:t>
            </a:r>
            <a:r>
              <a:rPr lang="en-US" sz="1400" dirty="0">
                <a:solidFill>
                  <a:srgbClr val="7030A0"/>
                </a:solidFill>
              </a:rPr>
              <a:t> area. Since no file is opened, it’s blank.</a:t>
            </a:r>
          </a:p>
        </p:txBody>
      </p: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7461428" y="3676590"/>
            <a:ext cx="1433080" cy="203132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The </a:t>
            </a:r>
            <a:r>
              <a:rPr lang="en-SG" sz="1400" b="1" dirty="0">
                <a:solidFill>
                  <a:srgbClr val="0070C0"/>
                </a:solidFill>
              </a:rPr>
              <a:t>Outline pane </a:t>
            </a:r>
            <a:r>
              <a:rPr lang="en-SG" sz="1400" dirty="0">
                <a:solidFill>
                  <a:srgbClr val="0070C0"/>
                </a:solidFill>
              </a:rPr>
              <a:t>displays an outline of a structured file that is currently open in the editor area, and lists structural elements.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72" y="3356992"/>
            <a:ext cx="1724423" cy="138499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B050"/>
                </a:solidFill>
              </a:rPr>
              <a:t>This is where various </a:t>
            </a:r>
            <a:r>
              <a:rPr lang="en-US" sz="1400" b="1" dirty="0">
                <a:solidFill>
                  <a:srgbClr val="00B050"/>
                </a:solidFill>
              </a:rPr>
              <a:t>output </a:t>
            </a:r>
            <a:r>
              <a:rPr lang="en-US" sz="1400" dirty="0">
                <a:solidFill>
                  <a:srgbClr val="00B050"/>
                </a:solidFill>
              </a:rPr>
              <a:t>from the IDE are displayed. We are currently at the Problems pane.</a:t>
            </a:r>
          </a:p>
        </p:txBody>
      </p:sp>
      <p:cxnSp>
        <p:nvCxnSpPr>
          <p:cNvPr id="21" name="Elbow Connector 20"/>
          <p:cNvCxnSpPr>
            <a:stCxn id="21510" idx="2"/>
            <a:endCxn id="7" idx="0"/>
          </p:cNvCxnSpPr>
          <p:nvPr/>
        </p:nvCxnSpPr>
        <p:spPr>
          <a:xfrm rot="5400000">
            <a:off x="2512069" y="2661369"/>
            <a:ext cx="775335" cy="61591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3923929" y="2996950"/>
            <a:ext cx="576064" cy="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2"/>
            <a:endCxn id="11" idx="2"/>
          </p:cNvCxnSpPr>
          <p:nvPr/>
        </p:nvCxnSpPr>
        <p:spPr>
          <a:xfrm rot="16200000" flipH="1">
            <a:off x="2385418" y="3330053"/>
            <a:ext cx="1494729" cy="4318596"/>
          </a:xfrm>
          <a:prstGeom prst="bentConnector3">
            <a:avLst>
              <a:gd name="adj1" fmla="val 115294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Rectangle 7"/>
          <p:cNvSpPr>
            <a:spLocks noGrp="1" noChangeArrowheads="1"/>
          </p:cNvSpPr>
          <p:nvPr>
            <p:ph idx="1"/>
          </p:nvPr>
        </p:nvSpPr>
        <p:spPr>
          <a:xfrm>
            <a:off x="323528" y="796705"/>
            <a:ext cx="9003882" cy="79216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That should bring you to the ‘</a:t>
            </a:r>
            <a:r>
              <a:rPr lang="en-US" b="1" dirty="0" smtClean="0"/>
              <a:t>Workbench</a:t>
            </a:r>
            <a:r>
              <a:rPr lang="en-US" dirty="0" smtClean="0"/>
              <a:t>’. It has following main components.</a:t>
            </a:r>
            <a:endParaRPr lang="en-SG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5796136" y="3325928"/>
            <a:ext cx="1512168" cy="936104"/>
          </a:xfrm>
          <a:prstGeom prst="rect">
            <a:avLst/>
          </a:prstGeom>
          <a:noFill/>
          <a:ln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7423474" y="2302709"/>
            <a:ext cx="1472922" cy="1169551"/>
          </a:xfrm>
          <a:prstGeom prst="rect">
            <a:avLst/>
          </a:prstGeom>
          <a:noFill/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333333"/>
                </a:solidFill>
              </a:rPr>
              <a:t>Task list </a:t>
            </a:r>
            <a:r>
              <a:rPr lang="en-US" sz="1400" dirty="0" smtClean="0">
                <a:solidFill>
                  <a:srgbClr val="333333"/>
                </a:solidFill>
              </a:rPr>
              <a:t>is the place where you can assign tasks within the project.</a:t>
            </a:r>
            <a:endParaRPr lang="en-US" sz="1400" dirty="0">
              <a:solidFill>
                <a:srgbClr val="333333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211960" y="2708920"/>
            <a:ext cx="23762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588224" y="2177495"/>
            <a:ext cx="216024" cy="53142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804248" y="2420888"/>
            <a:ext cx="648072" cy="864096"/>
            <a:chOff x="6804248" y="2420888"/>
            <a:chExt cx="648072" cy="864096"/>
          </a:xfrm>
        </p:grpSpPr>
        <p:cxnSp>
          <p:nvCxnSpPr>
            <p:cNvPr id="92" name="Elbow Connector 91"/>
            <p:cNvCxnSpPr/>
            <p:nvPr/>
          </p:nvCxnSpPr>
          <p:spPr>
            <a:xfrm rot="16200000" flipH="1">
              <a:off x="6372203" y="2852936"/>
              <a:ext cx="864095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3333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804248" y="2420888"/>
              <a:ext cx="648072" cy="0"/>
            </a:xfrm>
            <a:prstGeom prst="line">
              <a:avLst/>
            </a:prstGeom>
            <a:ln w="254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21515" idx="1"/>
          </p:cNvCxnSpPr>
          <p:nvPr/>
        </p:nvCxnSpPr>
        <p:spPr>
          <a:xfrm flipH="1" flipV="1">
            <a:off x="7308304" y="4584531"/>
            <a:ext cx="153124" cy="107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924944"/>
            <a:ext cx="7908504" cy="3168352"/>
          </a:xfrm>
          <a:prstGeom prst="rect">
            <a:avLst/>
          </a:prstGeo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452438" y="539750"/>
            <a:ext cx="8229600" cy="636588"/>
          </a:xfrm>
        </p:spPr>
        <p:txBody>
          <a:bodyPr/>
          <a:lstStyle/>
          <a:p>
            <a:pPr eaLnBrk="1" hangingPunct="1"/>
            <a:r>
              <a:rPr lang="en-US" b="1" smtClean="0"/>
              <a:t>Adding a new class</a:t>
            </a:r>
            <a:endParaRPr lang="en-SG" b="1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EE1070-7A67-4B59-A192-EFCE1B379707}" type="slidenum">
              <a:rPr lang="en-SG" smtClean="0"/>
              <a:pPr/>
              <a:t>9</a:t>
            </a:fld>
            <a:endParaRPr lang="en-SG" smtClean="0"/>
          </a:p>
        </p:txBody>
      </p:sp>
      <p:sp>
        <p:nvSpPr>
          <p:cNvPr id="7" name="Rectangle 6"/>
          <p:cNvSpPr/>
          <p:nvPr/>
        </p:nvSpPr>
        <p:spPr>
          <a:xfrm>
            <a:off x="2123728" y="4653136"/>
            <a:ext cx="3382962" cy="287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4168" y="5589240"/>
            <a:ext cx="1944687" cy="287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1835696" y="1988840"/>
            <a:ext cx="3960812" cy="64611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Right click on the folder “src” and select New -&gt; Class </a:t>
            </a:r>
          </a:p>
        </p:txBody>
      </p:sp>
      <p:cxnSp>
        <p:nvCxnSpPr>
          <p:cNvPr id="22536" name="Elbow Connector 11"/>
          <p:cNvCxnSpPr>
            <a:cxnSpLocks noChangeShapeType="1"/>
            <a:stCxn id="22535" idx="2"/>
            <a:endCxn id="7" idx="0"/>
          </p:cNvCxnSpPr>
          <p:nvPr/>
        </p:nvCxnSpPr>
        <p:spPr bwMode="auto">
          <a:xfrm rot="5400000">
            <a:off x="2806564" y="3643598"/>
            <a:ext cx="2018184" cy="89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miter lim="800000"/>
            <a:headEnd/>
            <a:tailEnd type="arrow" w="med" len="med"/>
          </a:ln>
        </p:spPr>
      </p:cxnSp>
      <p:cxnSp>
        <p:nvCxnSpPr>
          <p:cNvPr id="22537" name="Elbow Connector 13"/>
          <p:cNvCxnSpPr>
            <a:cxnSpLocks noChangeShapeType="1"/>
            <a:stCxn id="7" idx="3"/>
            <a:endCxn id="9" idx="0"/>
          </p:cNvCxnSpPr>
          <p:nvPr/>
        </p:nvCxnSpPr>
        <p:spPr bwMode="auto">
          <a:xfrm>
            <a:off x="5506690" y="4796805"/>
            <a:ext cx="1549822" cy="792435"/>
          </a:xfrm>
          <a:prstGeom prst="bentConnector2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arrow" w="med" len="med"/>
          </a:ln>
        </p:spPr>
      </p:cxnSp>
      <p:sp>
        <p:nvSpPr>
          <p:cNvPr id="22538" name="Rectangle 7"/>
          <p:cNvSpPr>
            <a:spLocks noGrp="1" noChangeArrowheads="1"/>
          </p:cNvSpPr>
          <p:nvPr>
            <p:ph idx="1"/>
          </p:nvPr>
        </p:nvSpPr>
        <p:spPr>
          <a:xfrm>
            <a:off x="539750" y="1260475"/>
            <a:ext cx="8147050" cy="7921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Now, let us </a:t>
            </a:r>
            <a:r>
              <a:rPr lang="en-US" b="1" smtClean="0"/>
              <a:t>add a new class </a:t>
            </a:r>
            <a:r>
              <a:rPr lang="en-US" smtClean="0"/>
              <a:t>to our project.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6268</TotalTime>
  <Words>703</Words>
  <Application>Microsoft Office PowerPoint</Application>
  <PresentationFormat>On-screen Show (4:3)</PresentationFormat>
  <Paragraphs>88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Getting started with Eclipse</vt:lpstr>
      <vt:lpstr>Introduction to Eclipse</vt:lpstr>
      <vt:lpstr>Starting Eclipse</vt:lpstr>
      <vt:lpstr>Creating HelloWorld Project</vt:lpstr>
      <vt:lpstr>Creating HelloWorld Project (Mac Users)</vt:lpstr>
      <vt:lpstr>Hello World!</vt:lpstr>
      <vt:lpstr>HelloWorld</vt:lpstr>
      <vt:lpstr>The Workbench</vt:lpstr>
      <vt:lpstr>Adding a new class</vt:lpstr>
      <vt:lpstr>Name the new class</vt:lpstr>
      <vt:lpstr>Start Editing</vt:lpstr>
      <vt:lpstr>Eclipse Code-Assist</vt:lpstr>
      <vt:lpstr>Outline Pane</vt:lpstr>
      <vt:lpstr>Save File</vt:lpstr>
      <vt:lpstr>Running HelloWorld</vt:lpstr>
      <vt:lpstr>Note: If the file is not saved</vt:lpstr>
      <vt:lpstr>Output</vt:lpstr>
      <vt:lpstr>To View the Console</vt:lpstr>
      <vt:lpstr>Error Detection and Correction</vt:lpstr>
      <vt:lpstr>Error Detection and Correction</vt:lpstr>
      <vt:lpstr>Auto Formatting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 Mengran</dc:creator>
  <cp:lastModifiedBy>Damith Chatura Rajapakse</cp:lastModifiedBy>
  <cp:revision>446</cp:revision>
  <dcterms:created xsi:type="dcterms:W3CDTF">2009-06-11T06:02:28Z</dcterms:created>
  <dcterms:modified xsi:type="dcterms:W3CDTF">2016-08-03T12:19:37Z</dcterms:modified>
</cp:coreProperties>
</file>