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1.xml" ContentType="application/vnd.openxmlformats-officedocument.presentationml.comment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y Heidesch" initials="CH" lastIdx="1" clrIdx="0">
    <p:extLst>
      <p:ext uri="{19B8F6BF-5375-455C-9EA6-DF929625EA0E}">
        <p15:presenceInfo xmlns:p15="http://schemas.microsoft.com/office/powerpoint/2012/main" userId="42030651f15176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FD6"/>
    <a:srgbClr val="002C46"/>
    <a:srgbClr val="FDE6B8"/>
    <a:srgbClr val="FDDA95"/>
    <a:srgbClr val="FFFFFF"/>
    <a:srgbClr val="FBC14E"/>
    <a:srgbClr val="EBEEF2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26A1F-DA56-44F9-8322-BA6324F14586}" v="1" dt="2022-07-12T20:32:4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2835" autoAdjust="0"/>
  </p:normalViewPr>
  <p:slideViewPr>
    <p:cSldViewPr snapToGrid="0">
      <p:cViewPr varScale="1">
        <p:scale>
          <a:sx n="63" d="100"/>
          <a:sy n="63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y Heidesch" userId="42030651f151769f" providerId="LiveId" clId="{8C826A1F-DA56-44F9-8322-BA6324F14586}"/>
    <pc:docChg chg="custSel modSld">
      <pc:chgData name="Cary Heidesch" userId="42030651f151769f" providerId="LiveId" clId="{8C826A1F-DA56-44F9-8322-BA6324F14586}" dt="2022-07-12T20:32:49.889" v="1"/>
      <pc:docMkLst>
        <pc:docMk/>
      </pc:docMkLst>
      <pc:sldChg chg="addCm modCm">
        <pc:chgData name="Cary Heidesch" userId="42030651f151769f" providerId="LiveId" clId="{8C826A1F-DA56-44F9-8322-BA6324F14586}" dt="2022-07-12T20:32:49.889" v="1"/>
        <pc:sldMkLst>
          <pc:docMk/>
          <pc:sldMk cId="2844286603" sldId="39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aigemonetclaredotson\Library\Containers\com.apple.mail\Data\Library\Mail%20Downloads\C451C1F9-8531-4798-82E6-D618FB3AAC8C\Dotson%20Southern%20Water%20Corp%20Financial%20Case%20Study_edit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Southern Water Corp Customer Segment Contribution</a:t>
            </a:r>
          </a:p>
          <a:p>
            <a:pPr>
              <a:defRPr/>
            </a:pPr>
            <a:r>
              <a:rPr lang="en-US" sz="1500" dirty="0"/>
              <a:t>(Jul 2013 - Jun 2014)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261102985620943E-2"/>
          <c:y val="0.15246400215503275"/>
          <c:w val="0.9416704219821217"/>
          <c:h val="0.658159157387809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'Revenue Analysis'!$B$57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Analysis'!$A$58:$A$60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Analysis'!$B$58:$B$60</c:f>
              <c:numCache>
                <c:formatCode>"$"#,##0.00;[Red]\-"$"#,##0.00</c:formatCode>
                <c:ptCount val="3"/>
                <c:pt idx="0">
                  <c:v>37118738.908649988</c:v>
                </c:pt>
                <c:pt idx="1">
                  <c:v>82448062.153750017</c:v>
                </c:pt>
                <c:pt idx="2">
                  <c:v>67860510.573750004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5-3E4D-8A53-574A4654CFE5}"/>
            </c:ext>
          </c:extLst>
        </c:ser>
        <c:ser>
          <c:idx val="1"/>
          <c:order val="1"/>
          <c:tx>
            <c:strRef>
              <c:f>'Revenue Analysis'!$C$57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Analysis'!$A$58:$A$60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Analysis'!$C$58:$C$60</c:f>
              <c:numCache>
                <c:formatCode>"$"#,##0.00;[Red]\-"$"#,##0.00</c:formatCode>
                <c:ptCount val="3"/>
                <c:pt idx="0">
                  <c:v>18271699.227782957</c:v>
                </c:pt>
                <c:pt idx="1">
                  <c:v>70562398.047100008</c:v>
                </c:pt>
                <c:pt idx="2">
                  <c:v>58098022.074299999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5-3E4D-8A53-574A4654CFE5}"/>
            </c:ext>
          </c:extLst>
        </c:ser>
        <c:ser>
          <c:idx val="2"/>
          <c:order val="2"/>
          <c:tx>
            <c:strRef>
              <c:f>'Revenue Analysis'!$D$57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Analysis'!$A$58:$A$60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Analysis'!$D$58:$D$60</c:f>
              <c:numCache>
                <c:formatCode>"$"#,##0.00;[Red]\-"$"#,##0.00</c:formatCode>
                <c:ptCount val="3"/>
                <c:pt idx="0">
                  <c:v>15554519.161720002</c:v>
                </c:pt>
                <c:pt idx="1">
                  <c:v>49244888.96814999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15-3E4D-8A53-574A4654CF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979739264"/>
        <c:axId val="1"/>
      </c:barChart>
      <c:catAx>
        <c:axId val="197973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Desalination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\$#,##0" sourceLinked="0"/>
        <c:majorTickMark val="none"/>
        <c:minorTickMark val="none"/>
        <c:tickLblPos val="nextTo"/>
        <c:crossAx val="197973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8384264811534923E-2"/>
          <c:y val="0.90519032405743216"/>
          <c:w val="0.86323147037693015"/>
          <c:h val="4.79126017612897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SURJEK UNIT</a:t>
            </a:r>
            <a:r>
              <a:rPr lang="en-US" sz="1500" b="1" baseline="0" dirty="0"/>
              <a:t> CHEMICAL COSTS VS. WATER PRODUCTION</a:t>
            </a:r>
            <a:endParaRPr lang="en-US" sz="1500" b="1" dirty="0"/>
          </a:p>
          <a:p>
            <a:pPr>
              <a:defRPr/>
            </a:pPr>
            <a:r>
              <a:rPr lang="en-US" sz="1500" b="1" dirty="0"/>
              <a:t>Jul 2013 - Jun 2014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Analysis'!$B$118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B-C14F-8DB2-71B74F5EB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4478767"/>
        <c:axId val="1854004639"/>
      </c:barChart>
      <c:lineChart>
        <c:grouping val="standard"/>
        <c:varyColors val="0"/>
        <c:ser>
          <c:idx val="1"/>
          <c:order val="1"/>
          <c:tx>
            <c:strRef>
              <c:f>'Expenses Analysis'!$A$119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Analysis'!$F$110:$Q$110</c:f>
              <c:numCache>
                <c:formatCode>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3B-C14F-8DB2-71B74F5EB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987712"/>
        <c:axId val="1212774816"/>
      </c:lineChart>
      <c:dateAx>
        <c:axId val="1854478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004639"/>
        <c:crosses val="autoZero"/>
        <c:auto val="1"/>
        <c:lblOffset val="100"/>
        <c:baseTimeUnit val="months"/>
      </c:dateAx>
      <c:valAx>
        <c:axId val="185400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Chemical Cost (M$)</a:t>
                </a:r>
              </a:p>
            </c:rich>
          </c:tx>
          <c:layout>
            <c:manualLayout>
              <c:xMode val="edge"/>
              <c:yMode val="edge"/>
              <c:x val="1.8970193749907976E-2"/>
              <c:y val="0.311472916151372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478767"/>
        <c:crosses val="autoZero"/>
        <c:crossBetween val="between"/>
        <c:dispUnits>
          <c:builtInUnit val="millions"/>
        </c:dispUnits>
      </c:valAx>
      <c:valAx>
        <c:axId val="12127748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 (Giga-Litres)</a:t>
                </a:r>
              </a:p>
            </c:rich>
          </c:tx>
          <c:layout>
            <c:manualLayout>
              <c:xMode val="edge"/>
              <c:yMode val="edge"/>
              <c:x val="0.93686979853398167"/>
              <c:y val="0.20152980460054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87712"/>
        <c:crosses val="max"/>
        <c:crossBetween val="between"/>
      </c:valAx>
      <c:catAx>
        <c:axId val="1212987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12774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i="0" baseline="0" dirty="0">
                <a:effectLst/>
              </a:rPr>
              <a:t>KOOTHA UNIT CHEMICAL COSTS VS. WATER PRODUCTION</a:t>
            </a:r>
            <a:endParaRPr lang="en-US" sz="1500" dirty="0">
              <a:effectLst/>
            </a:endParaRPr>
          </a:p>
          <a:p>
            <a:pPr>
              <a:defRPr/>
            </a:pPr>
            <a:r>
              <a:rPr lang="en-US" sz="1500" b="1" i="0" baseline="0" dirty="0">
                <a:effectLst/>
              </a:rPr>
              <a:t>Jul 2013 - Jun 2014 </a:t>
            </a:r>
            <a:endParaRPr lang="en-US" sz="15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Analysis'!$B$118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294D-8602-0FE59638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4478767"/>
        <c:axId val="1854004639"/>
      </c:barChart>
      <c:lineChart>
        <c:grouping val="standard"/>
        <c:varyColors val="0"/>
        <c:ser>
          <c:idx val="1"/>
          <c:order val="1"/>
          <c:tx>
            <c:strRef>
              <c:f>'Expenses Analysis'!$A$119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Analysis'!$F$109:$Q$109</c:f>
              <c:numCache>
                <c:formatCode>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9B-294D-8602-0FE59638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987712"/>
        <c:axId val="1212774816"/>
      </c:lineChart>
      <c:dateAx>
        <c:axId val="1854478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004639"/>
        <c:crosses val="autoZero"/>
        <c:auto val="1"/>
        <c:lblOffset val="100"/>
        <c:baseTimeUnit val="months"/>
      </c:dateAx>
      <c:valAx>
        <c:axId val="185400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Chemical Cost (M$)</a:t>
                </a:r>
              </a:p>
            </c:rich>
          </c:tx>
          <c:layout>
            <c:manualLayout>
              <c:xMode val="edge"/>
              <c:yMode val="edge"/>
              <c:x val="2.4172307823491144E-2"/>
              <c:y val="0.28275990361420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478767"/>
        <c:crosses val="autoZero"/>
        <c:crossBetween val="between"/>
        <c:dispUnits>
          <c:builtInUnit val="millions"/>
        </c:dispUnits>
      </c:valAx>
      <c:valAx>
        <c:axId val="12127748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Water Production (Giga-</a:t>
                </a:r>
                <a:r>
                  <a:rPr lang="en-US" dirty="0" err="1"/>
                  <a:t>Litres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0.92678207960264536"/>
              <c:y val="0.14727571432571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87712"/>
        <c:crosses val="max"/>
        <c:crossBetween val="between"/>
      </c:valAx>
      <c:catAx>
        <c:axId val="1212987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12774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i="0" baseline="0" dirty="0">
                <a:effectLst/>
              </a:rPr>
              <a:t>JUTIK UNIT CHEMICAL COSTS VS. WATER PRODUCTION</a:t>
            </a:r>
            <a:endParaRPr lang="en-US" sz="1500" dirty="0">
              <a:effectLst/>
            </a:endParaRPr>
          </a:p>
          <a:p>
            <a:pPr>
              <a:defRPr/>
            </a:pPr>
            <a:r>
              <a:rPr lang="en-US" sz="1500" b="1" i="0" baseline="0" dirty="0">
                <a:effectLst/>
              </a:rPr>
              <a:t>Jul 2013 - Jun 2014 </a:t>
            </a:r>
            <a:endParaRPr lang="en-US" sz="15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Analysis'!$B$118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B-F744-9269-4A4887EF3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4478767"/>
        <c:axId val="1854004639"/>
      </c:barChart>
      <c:lineChart>
        <c:grouping val="standard"/>
        <c:varyColors val="0"/>
        <c:ser>
          <c:idx val="1"/>
          <c:order val="1"/>
          <c:tx>
            <c:strRef>
              <c:f>'Expenses Analysis'!$A$119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Analysis'!$F$111:$Q$111</c:f>
              <c:numCache>
                <c:formatCode>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B-F744-9269-4A4887EF3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987712"/>
        <c:axId val="1212774816"/>
      </c:lineChart>
      <c:dateAx>
        <c:axId val="1854478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004639"/>
        <c:crosses val="autoZero"/>
        <c:auto val="1"/>
        <c:lblOffset val="100"/>
        <c:baseTimeUnit val="months"/>
      </c:dateAx>
      <c:valAx>
        <c:axId val="185400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Chemical Cost (M$)</a:t>
                </a:r>
              </a:p>
            </c:rich>
          </c:tx>
          <c:layout>
            <c:manualLayout>
              <c:xMode val="edge"/>
              <c:yMode val="edge"/>
              <c:x val="3.2258064516129031E-2"/>
              <c:y val="0.28658856902710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478767"/>
        <c:crosses val="autoZero"/>
        <c:crossBetween val="between"/>
        <c:dispUnits>
          <c:builtInUnit val="millions"/>
        </c:dispUnits>
      </c:valAx>
      <c:valAx>
        <c:axId val="12127748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 (Giga-Litres)</a:t>
                </a:r>
              </a:p>
            </c:rich>
          </c:tx>
          <c:layout>
            <c:manualLayout>
              <c:xMode val="edge"/>
              <c:yMode val="edge"/>
              <c:x val="0.9437700233969718"/>
              <c:y val="0.16876288703596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87712"/>
        <c:crosses val="max"/>
        <c:crossBetween val="between"/>
      </c:valAx>
      <c:catAx>
        <c:axId val="1212987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12774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Sothern Water Corp Unit EBIT From</a:t>
            </a:r>
            <a:r>
              <a:rPr lang="en-US" sz="1500" baseline="0" dirty="0"/>
              <a:t> </a:t>
            </a:r>
            <a:r>
              <a:rPr lang="en-US" sz="1500" baseline="0" dirty="0" err="1"/>
              <a:t>JuL</a:t>
            </a:r>
            <a:r>
              <a:rPr lang="en-US" sz="1500" baseline="0" dirty="0"/>
              <a:t> 13 – Jun 14</a:t>
            </a:r>
            <a:endParaRPr lang="en-US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 w="38100" cap="flat" cmpd="sng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2E-1E43-867A-C3B1F0920415}"/>
            </c:ext>
          </c:extLst>
        </c:ser>
        <c:ser>
          <c:idx val="1"/>
          <c:order val="1"/>
          <c:tx>
            <c:strRef>
              <c:f>'EBIT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 w="38100" cap="flat" cmpd="sng" algn="ctr">
              <a:solidFill>
                <a:schemeClr val="accent2"/>
              </a:solidFill>
              <a:miter lim="800000"/>
            </a:ln>
            <a:effectLst/>
          </c:spPr>
          <c:marker>
            <c:symbol val="circle"/>
            <c:size val="7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2E-1E43-867A-C3B1F0920415}"/>
            </c:ext>
          </c:extLst>
        </c:ser>
        <c:ser>
          <c:idx val="2"/>
          <c:order val="2"/>
          <c:tx>
            <c:strRef>
              <c:f>'EBIT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25400" cap="flat" cmpd="sng" algn="ctr">
                <a:noFill/>
                <a:round/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2E-1E43-867A-C3B1F0920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8482767"/>
        <c:axId val="1819225567"/>
      </c:lineChart>
      <c:dateAx>
        <c:axId val="18184827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25567"/>
        <c:crosses val="autoZero"/>
        <c:auto val="1"/>
        <c:lblOffset val="100"/>
        <c:baseTimeUnit val="months"/>
      </c:dateAx>
      <c:valAx>
        <c:axId val="181922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EBIT (M$)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82767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sz="1500" b="1" i="0" cap="all" baseline="0" dirty="0">
                <a:solidFill>
                  <a:schemeClr val="accent6"/>
                </a:solidFill>
                <a:effectLst/>
              </a:rPr>
              <a:t>Sothern Water Corp Total Marginal EBIT For Each Unit</a:t>
            </a:r>
            <a:endParaRPr lang="en-US" sz="1500" dirty="0">
              <a:solidFill>
                <a:schemeClr val="accent6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0.00%</c:formatCode>
                <c:ptCount val="3"/>
                <c:pt idx="0">
                  <c:v>0.27797794172946688</c:v>
                </c:pt>
                <c:pt idx="1">
                  <c:v>0.11340244014940318</c:v>
                </c:pt>
                <c:pt idx="2">
                  <c:v>0.44567644671722018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D-5245-83D6-9607D188A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912959"/>
        <c:axId val="1426756560"/>
      </c:barChart>
      <c:catAx>
        <c:axId val="205291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56560"/>
        <c:crosses val="autoZero"/>
        <c:auto val="1"/>
        <c:lblAlgn val="ctr"/>
        <c:lblOffset val="100"/>
        <c:noMultiLvlLbl val="0"/>
      </c:catAx>
      <c:valAx>
        <c:axId val="142675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EBIT Margin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91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Kootha Profit Centre Analysis</a:t>
            </a:r>
          </a:p>
          <a:p>
            <a:pPr>
              <a:defRPr sz="1200"/>
            </a:pPr>
            <a:r>
              <a:rPr lang="en-US" sz="120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915051262949016"/>
          <c:y val="0.10867227583853806"/>
          <c:w val="0.78042156347098157"/>
          <c:h val="0.57456014556014345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3094536.9986999999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73-ED47-9986-36DF42605510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73-ED47-9986-36DF42605510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73-ED47-9986-36DF4260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562064"/>
        <c:axId val="679563712"/>
      </c:lineChart>
      <c:dateAx>
        <c:axId val="67956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3712"/>
        <c:crosses val="autoZero"/>
        <c:auto val="1"/>
        <c:lblOffset val="100"/>
        <c:baseTimeUnit val="months"/>
      </c:dateAx>
      <c:valAx>
        <c:axId val="67956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Revenue ($M)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206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519291887128508"/>
          <c:y val="0.86117565792893602"/>
          <c:w val="0.64240254795137186"/>
          <c:h val="0.11435360555282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/>
              <a:t>Surjek</a:t>
            </a:r>
            <a:r>
              <a:rPr lang="en-US" sz="1200" dirty="0"/>
              <a:t> Profit Centre Analysis</a:t>
            </a:r>
          </a:p>
          <a:p>
            <a:pPr>
              <a:defRPr/>
            </a:pPr>
            <a:r>
              <a:rPr lang="en-US" sz="12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74384222910044"/>
          <c:y val="0.12437599814859795"/>
          <c:w val="0.81562967722044522"/>
          <c:h val="0.55309189361778854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D2-774F-9D7E-B0611460B7D5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D2-774F-9D7E-B0611460B7D5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D2-774F-9D7E-B0611460B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562064"/>
        <c:axId val="679563712"/>
      </c:lineChart>
      <c:dateAx>
        <c:axId val="67956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3712"/>
        <c:crosses val="autoZero"/>
        <c:auto val="1"/>
        <c:lblOffset val="100"/>
        <c:baseTimeUnit val="months"/>
      </c:dateAx>
      <c:valAx>
        <c:axId val="67956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Revenue (M$)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206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577948628341779"/>
          <c:y val="0.86467158795023047"/>
          <c:w val="0.7281362921544644"/>
          <c:h val="0.114353792050309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/>
              <a:t>Jutik</a:t>
            </a:r>
            <a:r>
              <a:rPr lang="en-US" sz="1200" dirty="0"/>
              <a:t> Profit Centre Analysis</a:t>
            </a:r>
          </a:p>
          <a:p>
            <a:pPr>
              <a:defRPr/>
            </a:pPr>
            <a:r>
              <a:rPr lang="en-US" sz="12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557118779270238"/>
          <c:y val="0.12372508523717143"/>
          <c:w val="0.75949417168442179"/>
          <c:h val="0.56135161608496864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8-774D-99F3-03C7B0A39143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8-774D-99F3-03C7B0A39143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38-774D-99F3-03C7B0A39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562064"/>
        <c:axId val="679563712"/>
      </c:lineChart>
      <c:dateAx>
        <c:axId val="67956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3712"/>
        <c:crosses val="autoZero"/>
        <c:auto val="1"/>
        <c:lblOffset val="100"/>
        <c:baseTimeUnit val="months"/>
      </c:dateAx>
      <c:valAx>
        <c:axId val="67956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Revenue (M$)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6206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491013071895422"/>
          <c:y val="0.86509932391290845"/>
          <c:w val="0.67017973856209145"/>
          <c:h val="0.11494136261811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Southern Water Corp Aggregate Cost </a:t>
            </a:r>
            <a:r>
              <a:rPr lang="en-US" sz="1500" dirty="0" err="1"/>
              <a:t>Centres</a:t>
            </a:r>
            <a:r>
              <a:rPr lang="en-US" sz="1500" dirty="0"/>
              <a:t> </a:t>
            </a:r>
          </a:p>
          <a:p>
            <a:pPr>
              <a:defRPr sz="1500"/>
            </a:pPr>
            <a:r>
              <a:rPr lang="en-US" sz="15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9-B54D-8D6A-88BF7FA99F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9-B54D-8D6A-88BF7FA99F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99-B54D-8D6A-88BF7FA99F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99-B54D-8D6A-88BF7FA99FF8}"/>
              </c:ext>
            </c:extLst>
          </c:dPt>
          <c:cat>
            <c:strRef>
              <c:f>'Expenses Analysis'!$A$60:$A$63</c:f>
              <c:strCache>
                <c:ptCount val="4"/>
                <c:pt idx="0">
                  <c:v>Chemical Costs</c:v>
                </c:pt>
                <c:pt idx="1">
                  <c:v>Facility Costs</c:v>
                </c:pt>
                <c:pt idx="2">
                  <c:v>Operational Maintenance Costs</c:v>
                </c:pt>
                <c:pt idx="3">
                  <c:v>Labour Costs</c:v>
                </c:pt>
              </c:strCache>
            </c:strRef>
          </c:cat>
          <c:val>
            <c:numRef>
              <c:f>'Expenses Analysis'!$B$60:$B$63</c:f>
              <c:numCache>
                <c:formatCode>"$"#,##0.00;[Red]\-"$"#,##0.00</c:formatCode>
                <c:ptCount val="4"/>
                <c:pt idx="0">
                  <c:v>78413350.257664919</c:v>
                </c:pt>
                <c:pt idx="1">
                  <c:v>75132419.087942898</c:v>
                </c:pt>
                <c:pt idx="2">
                  <c:v>80392011.495678604</c:v>
                </c:pt>
                <c:pt idx="3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99-B54D-8D6A-88BF7FA99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074341776"/>
        <c:axId val="2074343424"/>
      </c:barChart>
      <c:catAx>
        <c:axId val="207434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Cost Centre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3424"/>
        <c:crosses val="autoZero"/>
        <c:auto val="1"/>
        <c:lblAlgn val="ctr"/>
        <c:lblOffset val="100"/>
        <c:noMultiLvlLbl val="0"/>
      </c:catAx>
      <c:valAx>
        <c:axId val="20743434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Expense (M$)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177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SOUTHERN WATER CORP COST CENTRES BY UNIT </a:t>
            </a:r>
          </a:p>
          <a:p>
            <a:pPr>
              <a:defRPr b="1"/>
            </a:pPr>
            <a:r>
              <a:rPr lang="en-US" sz="1500" b="1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'Expenses Analysis'!$A$68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'Expenses Analysis'!$B$67:$D$67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Analysis'!$B$68:$D$68</c:f>
              <c:numCache>
                <c:formatCode>"$"#,##0.00</c:formatCode>
                <c:ptCount val="3"/>
                <c:pt idx="0">
                  <c:v>10125517.983652497</c:v>
                </c:pt>
                <c:pt idx="1">
                  <c:v>46326012.775156811</c:v>
                </c:pt>
                <c:pt idx="2">
                  <c:v>21961819.498855624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F-7D4B-9C7F-0F3D76473D59}"/>
            </c:ext>
          </c:extLst>
        </c:ser>
        <c:ser>
          <c:idx val="1"/>
          <c:order val="1"/>
          <c:tx>
            <c:strRef>
              <c:f>'Expenses Analysis'!$A$69</c:f>
              <c:strCache>
                <c:ptCount val="1"/>
                <c:pt idx="0">
                  <c:v>Facility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'Expenses Analysis'!$B$67:$D$67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Analysis'!$B$69:$D$69</c:f>
              <c:numCache>
                <c:formatCode>"$"#,##0.00</c:formatCode>
                <c:ptCount val="3"/>
                <c:pt idx="0">
                  <c:v>11801303.011249995</c:v>
                </c:pt>
                <c:pt idx="1">
                  <c:v>42465511.710560411</c:v>
                </c:pt>
                <c:pt idx="2">
                  <c:v>20865604.366132498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F-7D4B-9C7F-0F3D76473D59}"/>
            </c:ext>
          </c:extLst>
        </c:ser>
        <c:ser>
          <c:idx val="2"/>
          <c:order val="2"/>
          <c:tx>
            <c:strRef>
              <c:f>'Expenses Analysis'!$A$70</c:f>
              <c:strCache>
                <c:ptCount val="1"/>
                <c:pt idx="0">
                  <c:v>Operational Maintenance 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'Expenses Analysis'!$B$67:$D$67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Analysis'!$B$70:$D$70</c:f>
              <c:numCache>
                <c:formatCode>"$"#,##0.00</c:formatCode>
                <c:ptCount val="3"/>
                <c:pt idx="0">
                  <c:v>13743574.812112492</c:v>
                </c:pt>
                <c:pt idx="1">
                  <c:v>48391205.36464861</c:v>
                </c:pt>
                <c:pt idx="2">
                  <c:v>18257231.318917498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F-7D4B-9C7F-0F3D76473D59}"/>
            </c:ext>
          </c:extLst>
        </c:ser>
        <c:ser>
          <c:idx val="3"/>
          <c:order val="3"/>
          <c:tx>
            <c:strRef>
              <c:f>'Expenses Analysis'!$A$71</c:f>
              <c:strCache>
                <c:ptCount val="1"/>
                <c:pt idx="0">
                  <c:v>Labour Costs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'Expenses Analysis'!$B$67:$D$67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Analysis'!$B$71:$D$71</c:f>
              <c:numCache>
                <c:formatCode>"$"#,##0.00</c:formatCode>
                <c:ptCount val="3"/>
                <c:pt idx="0">
                  <c:v>15553428.285312492</c:v>
                </c:pt>
                <c:pt idx="1">
                  <c:v>42136369.189600006</c:v>
                </c:pt>
                <c:pt idx="2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F-7D4B-9C7F-0F3D76473D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58316703"/>
        <c:axId val="1809627807"/>
      </c:barChart>
      <c:catAx>
        <c:axId val="205831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627807"/>
        <c:crosses val="autoZero"/>
        <c:auto val="1"/>
        <c:lblAlgn val="ctr"/>
        <c:lblOffset val="100"/>
        <c:noMultiLvlLbl val="0"/>
      </c:catAx>
      <c:valAx>
        <c:axId val="180962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EXPENSE (M$)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316703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 err="1"/>
              <a:t>Kootha</a:t>
            </a:r>
            <a:r>
              <a:rPr lang="en-US" sz="1500" dirty="0"/>
              <a:t> Cost Element Analysis</a:t>
            </a:r>
          </a:p>
          <a:p>
            <a:pPr>
              <a:defRPr/>
            </a:pPr>
            <a:r>
              <a:rPr lang="en-US" sz="15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12-1A4C-B73B-AE2DABA984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12-1A4C-B73B-AE2DABA984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12-1A4C-B73B-AE2DABA984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12-1A4C-B73B-AE2DABA98435}"/>
              </c:ext>
            </c:extLst>
          </c:dPt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12-1A4C-B73B-AE2DABA98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074341776"/>
        <c:axId val="2074343424"/>
      </c:barChart>
      <c:catAx>
        <c:axId val="207434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Cost Element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3424"/>
        <c:crosses val="autoZero"/>
        <c:auto val="1"/>
        <c:lblAlgn val="ctr"/>
        <c:lblOffset val="100"/>
        <c:noMultiLvlLbl val="0"/>
      </c:catAx>
      <c:valAx>
        <c:axId val="20743434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Expense (M$)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177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 err="1"/>
              <a:t>Surjek</a:t>
            </a:r>
            <a:r>
              <a:rPr lang="en-US" sz="1500" dirty="0"/>
              <a:t> Cost Centre Analysis</a:t>
            </a:r>
          </a:p>
          <a:p>
            <a:pPr>
              <a:defRPr/>
            </a:pPr>
            <a:r>
              <a:rPr lang="en-US" sz="15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C6-674F-B4D0-6084BDE499B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C6-674F-B4D0-6084BDE499B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C6-674F-B4D0-6084BDE499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C6-674F-B4D0-6084BDE499B0}"/>
              </c:ext>
            </c:extLst>
          </c:dPt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C6-674F-B4D0-6084BDE49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074341776"/>
        <c:axId val="2074343424"/>
      </c:barChart>
      <c:catAx>
        <c:axId val="207434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Cost Element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3424"/>
        <c:crosses val="autoZero"/>
        <c:auto val="1"/>
        <c:lblAlgn val="ctr"/>
        <c:lblOffset val="100"/>
        <c:noMultiLvlLbl val="0"/>
      </c:catAx>
      <c:valAx>
        <c:axId val="20743434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Expense (M$)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177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 err="1"/>
              <a:t>Jutik</a:t>
            </a:r>
            <a:r>
              <a:rPr lang="en-US" sz="1500" dirty="0"/>
              <a:t> Cost Centre Analysis</a:t>
            </a:r>
          </a:p>
          <a:p>
            <a:pPr>
              <a:defRPr/>
            </a:pPr>
            <a:r>
              <a:rPr lang="en-US" sz="1500" dirty="0"/>
              <a:t>Jul 2013 - Jun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53-CA49-A4B5-4F034660C4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53-CA49-A4B5-4F034660C4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53-CA49-A4B5-4F034660C4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53-CA49-A4B5-4F034660C480}"/>
              </c:ext>
            </c:extLst>
          </c:dPt>
          <c:dLbls>
            <c:delete val="1"/>
          </c:dLbls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53-CA49-A4B5-4F034660C4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074341776"/>
        <c:axId val="2074343424"/>
      </c:barChart>
      <c:catAx>
        <c:axId val="207434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Cost Element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3424"/>
        <c:crosses val="autoZero"/>
        <c:auto val="1"/>
        <c:lblAlgn val="ctr"/>
        <c:lblOffset val="100"/>
        <c:tickMarkSkip val="1"/>
        <c:noMultiLvlLbl val="0"/>
      </c:catAx>
      <c:valAx>
        <c:axId val="20743434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Expense (M$)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177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5:32:18.643" idx="1">
    <p:pos x="10" y="10"/>
    <p:text>I don't see a time series chart.  How do I know December has a higher cost?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 reveals that of the three customer segments, Private Water Sales ($187M) are the most popular, followed by Public Sales ($146M) and lastly Residential Sales ($102M).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07127B-B0E0-8E36-69F0-B8B6AD7AE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968265"/>
              </p:ext>
            </p:extLst>
          </p:nvPr>
        </p:nvGraphicFramePr>
        <p:xfrm>
          <a:off x="261144" y="841737"/>
          <a:ext cx="8439149" cy="569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($436M)¹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($163M) and </a:t>
            </a:r>
            <a:r>
              <a:rPr lang="en-GB" sz="1400" b="1" dirty="0" err="1"/>
              <a:t>Kootha</a:t>
            </a:r>
            <a:r>
              <a:rPr lang="en-GB" sz="1400" b="1" dirty="0"/>
              <a:t> ($71M)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8BE257-1AB4-E96B-E60A-3961C4C04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80553"/>
              </p:ext>
            </p:extLst>
          </p:nvPr>
        </p:nvGraphicFramePr>
        <p:xfrm>
          <a:off x="5718048" y="921781"/>
          <a:ext cx="3243390" cy="551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702403-3B4B-9845-9B28-85FE801E1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253848"/>
              </p:ext>
            </p:extLst>
          </p:nvPr>
        </p:nvGraphicFramePr>
        <p:xfrm>
          <a:off x="83250" y="921790"/>
          <a:ext cx="2861500" cy="551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E31141D-EC28-224B-8313-F4DA70EBF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61262"/>
              </p:ext>
            </p:extLst>
          </p:nvPr>
        </p:nvGraphicFramePr>
        <p:xfrm>
          <a:off x="2776919" y="921778"/>
          <a:ext cx="3108960" cy="549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/>
              <a:t>Surjek</a:t>
            </a:r>
            <a:r>
              <a:rPr lang="en-GB" sz="1400" b="1" dirty="0"/>
              <a:t> contributing $179M (56%)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E2AD3F-1566-3F83-B56F-19A4BBBAF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642163"/>
              </p:ext>
            </p:extLst>
          </p:nvPr>
        </p:nvGraphicFramePr>
        <p:xfrm>
          <a:off x="102267" y="4076373"/>
          <a:ext cx="8756904" cy="2645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AEE944-B83A-16B3-DA6E-E0D912613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437687"/>
              </p:ext>
            </p:extLst>
          </p:nvPr>
        </p:nvGraphicFramePr>
        <p:xfrm>
          <a:off x="-19305" y="782291"/>
          <a:ext cx="8928355" cy="292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179M (56%)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($90M),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C44076-4BA0-2542-B604-A0BC960B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14633"/>
              </p:ext>
            </p:extLst>
          </p:nvPr>
        </p:nvGraphicFramePr>
        <p:xfrm>
          <a:off x="4480719" y="841737"/>
          <a:ext cx="4480719" cy="279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538F813-7225-8742-8A2F-F81D82C9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425075"/>
              </p:ext>
            </p:extLst>
          </p:nvPr>
        </p:nvGraphicFramePr>
        <p:xfrm>
          <a:off x="52388" y="841736"/>
          <a:ext cx="4199645" cy="536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7ED28C3-035F-0D43-9F54-C170F7F1B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62254"/>
              </p:ext>
            </p:extLst>
          </p:nvPr>
        </p:nvGraphicFramePr>
        <p:xfrm>
          <a:off x="4391025" y="3629593"/>
          <a:ext cx="4518025" cy="292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74A81-B874-2C47-A684-1D9218B0E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317438"/>
              </p:ext>
            </p:extLst>
          </p:nvPr>
        </p:nvGraphicFramePr>
        <p:xfrm>
          <a:off x="1" y="994685"/>
          <a:ext cx="4330700" cy="554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A28EDC-1912-DB45-96FB-B1A2E06F6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76749"/>
              </p:ext>
            </p:extLst>
          </p:nvPr>
        </p:nvGraphicFramePr>
        <p:xfrm>
          <a:off x="4630739" y="913078"/>
          <a:ext cx="4090986" cy="268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32D114-250F-DE49-AF68-8B7DC30B4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59075"/>
              </p:ext>
            </p:extLst>
          </p:nvPr>
        </p:nvGraphicFramePr>
        <p:xfrm>
          <a:off x="4630737" y="3680922"/>
          <a:ext cx="4330700" cy="285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($73M),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($23M)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E08D67-007F-639C-BA46-115179139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465015"/>
              </p:ext>
            </p:extLst>
          </p:nvPr>
        </p:nvGraphicFramePr>
        <p:xfrm>
          <a:off x="-105418" y="3151635"/>
          <a:ext cx="8909049" cy="333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5B6756-2011-3405-6A0B-575E56DFC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800386"/>
              </p:ext>
            </p:extLst>
          </p:nvPr>
        </p:nvGraphicFramePr>
        <p:xfrm>
          <a:off x="0" y="1048240"/>
          <a:ext cx="8909050" cy="210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16304</TotalTime>
  <Words>521</Words>
  <Application>Microsoft Office PowerPoint</Application>
  <PresentationFormat>Custom</PresentationFormat>
  <Paragraphs>60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 reveals that of the three customer segments, Private Water Sales ($187M) are the most popular, followed by Public Sales ($146M) and lastly Residential Sales ($102M). </vt:lpstr>
      <vt:lpstr>Of the ($436M)¹ in Revenue Sales over the July-2013 to June-2014 Period, Surjek provides close to 50% of Sales Volumes ($202M), with Jutik ($163M) and Kootha ($71M) providing the remaining.</vt:lpstr>
      <vt:lpstr>Targeted Expense Analysis reveals an interesting trend; Overall Costs sharply increase from December, with Surjek contributing $179M (56%) towards the overall cost-base. </vt:lpstr>
      <vt:lpstr>Further analysis singles-out Surjek with 179M (56%) worth of expenses, contrasted to a much lower spend from Kootha ($51 M) and Jutik ($90M),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($19M).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Cary Heidesch</cp:lastModifiedBy>
  <cp:revision>68</cp:revision>
  <dcterms:created xsi:type="dcterms:W3CDTF">2020-04-12T13:23:13Z</dcterms:created>
  <dcterms:modified xsi:type="dcterms:W3CDTF">2022-07-12T20:32:58Z</dcterms:modified>
</cp:coreProperties>
</file>