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4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9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4909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69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305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42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2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0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4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3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9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3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8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5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A8E39-F3EA-4187-9AA0-2D09931361A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68056"/>
            <a:ext cx="9710731" cy="1646302"/>
          </a:xfrm>
        </p:spPr>
        <p:txBody>
          <a:bodyPr/>
          <a:lstStyle/>
          <a:p>
            <a:r>
              <a:rPr lang="pt-PT" dirty="0" smtClean="0">
                <a:latin typeface="Arial Narrow" panose="020B0606020202030204" pitchFamily="34" charset="0"/>
              </a:rPr>
              <a:t>R Programming - Introduction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1026" name="Picture 2" descr="R (linguagem de programação)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87" y="5220221"/>
            <a:ext cx="1558549" cy="120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1959" y="4931644"/>
            <a:ext cx="6712423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1600" dirty="0" smtClean="0">
                <a:latin typeface="Arial Narrow" panose="020B0606020202030204" pitchFamily="34" charset="0"/>
              </a:rPr>
              <a:t>Ivo Bernardo – Udemy Course</a:t>
            </a:r>
            <a:endParaRPr 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3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3550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Vector Operations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279" y="1485290"/>
            <a:ext cx="847071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m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elons &lt;- c(3.4, 3.1, 3, 4.5)</a:t>
            </a:r>
          </a:p>
          <a:p>
            <a:endParaRPr lang="pt-PT" sz="2400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“There was a problem on the measurements, you have to add these values to their weight: 0.4, 0.2, 0.4, 0.3”</a:t>
            </a:r>
            <a:endParaRPr lang="pt-PT" sz="2400" b="1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Melons + </a:t>
            </a: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c(0.4, 0.2, 0.4, 0.3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) </a:t>
            </a:r>
          </a:p>
          <a:p>
            <a:pPr marL="0" lvl="1"/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lvl="1"/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Each melon will have it’s weight summed with the corresponding element of the new vector so the resulting vector will be: </a:t>
            </a:r>
          </a:p>
          <a:p>
            <a:pPr marL="0" lvl="1"/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(3.4+0.4, 3,1+0.2, 3+0.4, 4+0.3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pPr marL="0" lvl="1"/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lvl="1"/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The cool thing is that we can make this more meaningful by calling the 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c(0.4, 0.2, 0.4, 0.3) 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vector something 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related, 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such as 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adjust_weight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 and then our calculation could be: </a:t>
            </a: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new_melons </a:t>
            </a: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= 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melons+adjust_weight</a:t>
            </a:r>
            <a:endParaRPr lang="pt-PT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t-PT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t-PT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2" descr="abóboras, abobrinha, abundânci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t="11702" r="14481" b="38626"/>
          <a:stretch/>
        </p:blipFill>
        <p:spPr bwMode="auto">
          <a:xfrm>
            <a:off x="8270544" y="504966"/>
            <a:ext cx="3207224" cy="134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8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3550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Vector Operations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279" y="1485290"/>
            <a:ext cx="847071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melons &lt;- c(3.4, 3.1, 3, 4.5)</a:t>
            </a:r>
          </a:p>
          <a:p>
            <a:endParaRPr lang="pt-PT" sz="2400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“The value of the melons weight is the square root of the value we gave you”</a:t>
            </a:r>
            <a:endParaRPr lang="pt-PT" sz="2400" b="1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sqrt(melons)</a:t>
            </a:r>
          </a:p>
          <a:p>
            <a:pPr marL="0" lvl="1"/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“Sum all the melons’ weight please”</a:t>
            </a: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sum(melons) </a:t>
            </a:r>
            <a:r>
              <a:rPr lang="pt-PT" sz="2400" b="1" dirty="0">
                <a:solidFill>
                  <a:srgbClr val="444444"/>
                </a:solidFill>
                <a:latin typeface="Arial Narrow" panose="020B0606020202030204" pitchFamily="34" charset="0"/>
              </a:rPr>
              <a:t>would yield 14</a:t>
            </a:r>
          </a:p>
          <a:p>
            <a:endParaRPr lang="pt-PT" sz="2400" b="1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“What’s the mean of the melons’ length?”</a:t>
            </a: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mean(melons) 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would yield 3.5</a:t>
            </a:r>
          </a:p>
          <a:p>
            <a:endParaRPr lang="pt-PT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t-PT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2" descr="abóboras, abobrinha, abundânci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t="11702" r="14481" b="38626"/>
          <a:stretch/>
        </p:blipFill>
        <p:spPr bwMode="auto">
          <a:xfrm>
            <a:off x="8270544" y="504966"/>
            <a:ext cx="3207224" cy="134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8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3550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Vector Operations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279" y="1485290"/>
            <a:ext cx="847071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melons &lt;- c(3.4, 3.1, 3, 4.5)</a:t>
            </a:r>
          </a:p>
          <a:p>
            <a:endParaRPr lang="pt-PT" sz="2400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“The value of the melons weight is the square root of the value we gave you”</a:t>
            </a:r>
            <a:endParaRPr lang="pt-PT" sz="2400" b="1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sqrt(melons)</a:t>
            </a:r>
          </a:p>
          <a:p>
            <a:pPr marL="0" lvl="1"/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“Sum all the melons’ weight please”</a:t>
            </a: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sum(melons) </a:t>
            </a:r>
            <a:r>
              <a:rPr lang="pt-PT" sz="2400" b="1" dirty="0">
                <a:solidFill>
                  <a:srgbClr val="444444"/>
                </a:solidFill>
                <a:latin typeface="Arial Narrow" panose="020B0606020202030204" pitchFamily="34" charset="0"/>
              </a:rPr>
              <a:t>would yield 14</a:t>
            </a:r>
          </a:p>
          <a:p>
            <a:endParaRPr lang="pt-PT" sz="2400" b="1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“What’s the mean of the melons’ weight?”</a:t>
            </a: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mean(melons) 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would yield 3.5</a:t>
            </a:r>
          </a:p>
          <a:p>
            <a:endParaRPr lang="pt-PT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t-PT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2" descr="abóboras, abobrinha, abundânci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t="11702" r="14481" b="38626"/>
          <a:stretch/>
        </p:blipFill>
        <p:spPr bwMode="auto">
          <a:xfrm>
            <a:off x="8270544" y="504966"/>
            <a:ext cx="3207224" cy="134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1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3550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Vector Operations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279" y="1485290"/>
            <a:ext cx="847071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melons &lt;- c(3.4, 3.1, 3, 4.5)</a:t>
            </a:r>
          </a:p>
          <a:p>
            <a:endParaRPr lang="pt-PT" sz="2400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R also let you do comparison calculations:</a:t>
            </a:r>
          </a:p>
          <a:p>
            <a:endParaRPr lang="pt-PT" sz="2400" b="1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“Which Melons weight more than 4 kilograms?”</a:t>
            </a:r>
            <a:endParaRPr lang="pt-PT" sz="2400" b="1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melons&gt;4 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This would yield: </a:t>
            </a: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[FALSE, FALSE, FALSE, TRUE]</a:t>
            </a:r>
          </a:p>
          <a:p>
            <a:pPr marL="0" lvl="1"/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lvl="1"/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“Which Melons weight exactly 3 kilograms?”</a:t>
            </a: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melons==3 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This would yield: </a:t>
            </a: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[FALSE, FALSE, TRUE, FALSE]</a:t>
            </a:r>
          </a:p>
          <a:p>
            <a:endParaRPr lang="pt-PT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t-PT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2" descr="abóboras, abobrinha, abundânci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t="11702" r="14481" b="38626"/>
          <a:stretch/>
        </p:blipFill>
        <p:spPr bwMode="auto">
          <a:xfrm>
            <a:off x="8270544" y="504966"/>
            <a:ext cx="3207224" cy="134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66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3550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Vector Operations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279" y="1485290"/>
            <a:ext cx="847071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melons &lt;- c(3.4, 3.1, 3, 4.5)</a:t>
            </a:r>
          </a:p>
          <a:p>
            <a:endParaRPr lang="pt-PT" sz="2400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AND and OR are also possible:</a:t>
            </a:r>
          </a:p>
          <a:p>
            <a:endParaRPr lang="pt-PT" sz="2400" b="1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“Which Melons weight exacly 4 kilograms 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AND 3 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kilograms?”</a:t>
            </a:r>
            <a:endParaRPr lang="pt-PT" sz="2400" b="1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0" lvl="1"/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m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elons == </a:t>
            </a: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4 &amp; 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melons== </a:t>
            </a: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3 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This would yield: </a:t>
            </a: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[FALSE, FALSE, FALSE, FALSE]</a:t>
            </a:r>
          </a:p>
          <a:p>
            <a:pPr marL="0" lvl="1"/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lvl="1"/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PT" sz="2400" b="1" dirty="0">
                <a:solidFill>
                  <a:srgbClr val="444444"/>
                </a:solidFill>
                <a:latin typeface="Arial Narrow" panose="020B0606020202030204" pitchFamily="34" charset="0"/>
              </a:rPr>
              <a:t>“Which Melons weight exacly 4 kilograms 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OR 3 </a:t>
            </a:r>
            <a:r>
              <a:rPr lang="pt-PT" sz="2400" b="1" dirty="0">
                <a:solidFill>
                  <a:srgbClr val="444444"/>
                </a:solidFill>
                <a:latin typeface="Arial Narrow" panose="020B0606020202030204" pitchFamily="34" charset="0"/>
              </a:rPr>
              <a:t>kilograms?”</a:t>
            </a:r>
          </a:p>
          <a:p>
            <a:pPr marL="0" lvl="1"/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melons == 4 | melons== 3 </a:t>
            </a:r>
            <a:r>
              <a:rPr lang="pt-PT" sz="2400" b="1" dirty="0">
                <a:solidFill>
                  <a:srgbClr val="444444"/>
                </a:solidFill>
                <a:latin typeface="Arial Narrow" panose="020B0606020202030204" pitchFamily="34" charset="0"/>
              </a:rPr>
              <a:t>This would yield: </a:t>
            </a:r>
          </a:p>
          <a:p>
            <a:pPr marL="0" lvl="1"/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[FALSE, FALSE, 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TRUE, </a:t>
            </a: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FALSE]</a:t>
            </a:r>
          </a:p>
          <a:p>
            <a:endParaRPr lang="pt-PT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t-PT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2" descr="abóboras, abobrinha, abundânci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t="11702" r="14481" b="38626"/>
          <a:stretch/>
        </p:blipFill>
        <p:spPr bwMode="auto">
          <a:xfrm>
            <a:off x="8270544" y="504966"/>
            <a:ext cx="3207224" cy="134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67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218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Watch out!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279" y="1485290"/>
            <a:ext cx="847071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When you divide something by 0 you get the symbol meaning infinite:</a:t>
            </a:r>
          </a:p>
          <a:p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Inf</a:t>
            </a:r>
            <a:endParaRPr lang="pt-PT" sz="2400" b="1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endParaRPr lang="pt-PT" sz="2400" b="1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If you use a vector that has an Infinite element in it, our calculations do not stand: </a:t>
            </a:r>
          </a:p>
          <a:p>
            <a:pPr marL="0" lvl="1"/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s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um(c(3.4</a:t>
            </a: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, 3.1, 3, 4.5/0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)) </a:t>
            </a:r>
            <a:r>
              <a:rPr lang="pt-PT" sz="2400" b="1" dirty="0">
                <a:solidFill>
                  <a:srgbClr val="444444"/>
                </a:solidFill>
                <a:latin typeface="Arial Narrow" panose="020B0606020202030204" pitchFamily="34" charset="0"/>
              </a:rPr>
              <a:t>would yield 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Inf</a:t>
            </a:r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t-PT" sz="2400" b="1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The same happens for NaN (short for Not a Number):</a:t>
            </a:r>
            <a:endParaRPr lang="pt-PT" sz="2400" b="1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0" lvl="1"/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sum(c(3.4, 3.1, 3, 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sqrt(-1)) </a:t>
            </a:r>
            <a:r>
              <a:rPr lang="pt-PT" sz="2400" b="1" dirty="0">
                <a:solidFill>
                  <a:srgbClr val="444444"/>
                </a:solidFill>
                <a:latin typeface="Arial Narrow" panose="020B0606020202030204" pitchFamily="34" charset="0"/>
              </a:rPr>
              <a:t>would yield 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NaN</a:t>
            </a:r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t-PT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PT" sz="2400" b="1" dirty="0">
                <a:solidFill>
                  <a:srgbClr val="444444"/>
                </a:solidFill>
                <a:latin typeface="Arial Narrow" panose="020B0606020202030204" pitchFamily="34" charset="0"/>
              </a:rPr>
              <a:t>The same happens for 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NA (short </a:t>
            </a:r>
            <a:r>
              <a:rPr lang="pt-PT" sz="2400" b="1" dirty="0">
                <a:solidFill>
                  <a:srgbClr val="444444"/>
                </a:solidFill>
                <a:latin typeface="Arial Narrow" panose="020B0606020202030204" pitchFamily="34" charset="0"/>
              </a:rPr>
              <a:t>for 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Not Available):</a:t>
            </a:r>
            <a:endParaRPr lang="pt-PT" sz="2400" b="1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0" lvl="1"/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sum(c(3.4, 3.1, 3, 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NA)) 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would </a:t>
            </a:r>
            <a:r>
              <a:rPr lang="pt-PT" sz="2400" b="1" dirty="0">
                <a:solidFill>
                  <a:srgbClr val="444444"/>
                </a:solidFill>
                <a:latin typeface="Arial Narrow" panose="020B0606020202030204" pitchFamily="34" charset="0"/>
              </a:rPr>
              <a:t>yield 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NA</a:t>
            </a:r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t-PT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t-PT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6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218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Watch out!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279" y="1485290"/>
            <a:ext cx="84707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- NA’s are pretty common in data analysis so watch out for them.</a:t>
            </a:r>
          </a:p>
          <a:p>
            <a:endParaRPr lang="pt-PT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t-PT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Fortunately, most functions can dodge this by using an extra argument </a:t>
            </a:r>
            <a:r>
              <a:rPr lang="pt-PT" sz="2400" dirty="0">
                <a:solidFill>
                  <a:schemeClr val="accent2"/>
                </a:solidFill>
                <a:latin typeface="Consolas" panose="020B0609020204030204" pitchFamily="49" charset="0"/>
              </a:rPr>
              <a:t>na.rm = TRUE</a:t>
            </a:r>
          </a:p>
          <a:p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sum(c(3.4, 3.1, 3, NA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), na.rm=TRUE) 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would yield 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9.5</a:t>
            </a:r>
          </a:p>
          <a:p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mean(c(3.4</a:t>
            </a: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, 3.1, 3, NA), na.rm=TRUE) </a:t>
            </a:r>
            <a:r>
              <a:rPr lang="pt-PT" sz="2400" b="1" dirty="0">
                <a:solidFill>
                  <a:srgbClr val="444444"/>
                </a:solidFill>
                <a:latin typeface="Arial Narrow" panose="020B0606020202030204" pitchFamily="34" charset="0"/>
              </a:rPr>
              <a:t>would yield 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3.166667</a:t>
            </a:r>
            <a:endParaRPr lang="pt-PT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t-PT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3318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The R Language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461" y="1881075"/>
            <a:ext cx="84707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0" dirty="0" smtClean="0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  <a:t>“</a:t>
            </a:r>
            <a:r>
              <a:rPr lang="en-US" sz="2400" dirty="0">
                <a:latin typeface="Arial Narrow" panose="020B0606020202030204" pitchFamily="34" charset="0"/>
              </a:rPr>
              <a:t>R is a language and environment for statistical computing and </a:t>
            </a:r>
            <a:r>
              <a:rPr lang="en-US" sz="2400" dirty="0" smtClean="0">
                <a:latin typeface="Arial Narrow" panose="020B0606020202030204" pitchFamily="34" charset="0"/>
              </a:rPr>
              <a:t>graphics […] </a:t>
            </a:r>
            <a:r>
              <a:rPr lang="en-US" sz="2400" i="0" dirty="0" smtClean="0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  <a:t>R  provides a wide variety of statistical (linear and nonlinear modelling, classical statistical tests, time-series analysis, classification, clustering, …) and graphical techniques, and is highly extensible.”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1819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R Usage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0461" y="1881075"/>
            <a:ext cx="53863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- </a:t>
            </a:r>
            <a:r>
              <a:rPr lang="en-US" sz="2400" i="0" dirty="0" smtClean="0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  <a:t>Use as a calculator. </a:t>
            </a:r>
          </a:p>
          <a:p>
            <a:endParaRPr lang="pt-PT" sz="2400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- Compute several statistics about data.</a:t>
            </a:r>
          </a:p>
          <a:p>
            <a:endParaRPr lang="pt-PT" sz="2400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- Plot data.</a:t>
            </a:r>
          </a:p>
          <a:p>
            <a:endParaRPr lang="pt-PT" sz="2400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- Develop machine learning algorithms.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595582" y="1596789"/>
            <a:ext cx="27296" cy="354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86651" y="3138986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3408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R as a Calculator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461" y="1881075"/>
            <a:ext cx="84707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R performs most of the mathematical calculations you can think of: </a:t>
            </a:r>
          </a:p>
          <a:p>
            <a:endParaRPr lang="pt-PT" sz="2400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1 + 2 on the console yields 3</a:t>
            </a:r>
          </a:p>
          <a:p>
            <a:pPr marL="342900" indent="-342900">
              <a:buFontTx/>
              <a:buChar char="-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100-50,6 yields </a:t>
            </a: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49.4</a:t>
            </a:r>
          </a:p>
          <a:p>
            <a:endParaRPr lang="pt-PT" sz="2400" dirty="0">
              <a:latin typeface="Arial Narrow" panose="020B0606020202030204" pitchFamily="34" charset="0"/>
            </a:endParaRPr>
          </a:p>
          <a:p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R has special 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functions</a:t>
            </a: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 to compute well known mathematical operations:</a:t>
            </a:r>
          </a:p>
          <a:p>
            <a:endParaRPr lang="pt-PT" sz="2400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sqrt() </a:t>
            </a: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function computes a square-root.</a:t>
            </a:r>
          </a:p>
          <a:p>
            <a:pPr marL="342900" indent="-342900">
              <a:buFontTx/>
              <a:buChar char="-"/>
            </a:pP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exp() </a:t>
            </a: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computes an exponential.</a:t>
            </a:r>
          </a:p>
          <a:p>
            <a:pPr marL="342900" indent="-342900">
              <a:buFontTx/>
              <a:buChar char="-"/>
            </a:pP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log() </a:t>
            </a: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computes the logarithm.</a:t>
            </a:r>
          </a:p>
        </p:txBody>
      </p:sp>
    </p:spTree>
    <p:extLst>
      <p:ext uri="{BB962C8B-B14F-4D97-AF65-F5344CB8AC3E}">
        <p14:creationId xmlns:p14="http://schemas.microsoft.com/office/powerpoint/2010/main" val="425687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3408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R as a Calculator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461" y="1881075"/>
            <a:ext cx="84707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You can also perform complex calculations that obey to mathematical rules:</a:t>
            </a:r>
          </a:p>
          <a:p>
            <a:endParaRPr lang="pt-PT" sz="2400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(10/10) / (5/5) = 1 </a:t>
            </a:r>
          </a:p>
          <a:p>
            <a:pPr marL="342900" indent="-342900">
              <a:buFontTx/>
              <a:buChar char="-"/>
            </a:pPr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exp(0) * 20 = 20</a:t>
            </a:r>
          </a:p>
          <a:p>
            <a:pPr marL="342900" indent="-342900">
              <a:buFontTx/>
              <a:buChar char="-"/>
            </a:pPr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exp(sqrt(9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)) = 20.08554</a:t>
            </a:r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3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1936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R objects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461" y="1881075"/>
            <a:ext cx="84707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Most of the stuff we use in R are </a:t>
            </a:r>
            <a:r>
              <a:rPr lang="pt-PT" sz="2400" b="1" u="sng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objects</a:t>
            </a: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.</a:t>
            </a:r>
          </a:p>
          <a:p>
            <a:endParaRPr lang="pt-PT" sz="2400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These objects have their: </a:t>
            </a:r>
          </a:p>
          <a:p>
            <a:pPr marL="342900" indent="-342900">
              <a:buFontTx/>
              <a:buChar char="-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Own set of characteristics (size, dimensions, data types, etc.)</a:t>
            </a:r>
          </a:p>
          <a:p>
            <a:pPr marL="342900" indent="-342900">
              <a:buFontTx/>
              <a:buChar char="-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Own set of functions.</a:t>
            </a:r>
          </a:p>
          <a:p>
            <a:pPr marL="342900" indent="-342900">
              <a:buFontTx/>
              <a:buChar char="-"/>
            </a:pPr>
            <a:endParaRPr lang="pt-PT" sz="2400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Example of R objects:</a:t>
            </a:r>
          </a:p>
          <a:p>
            <a:pPr marL="342900" indent="-342900">
              <a:buFontTx/>
              <a:buChar char="-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Vector;</a:t>
            </a:r>
          </a:p>
          <a:p>
            <a:pPr marL="342900" indent="-342900">
              <a:buFontTx/>
              <a:buChar char="-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Matrix;</a:t>
            </a:r>
          </a:p>
          <a:p>
            <a:pPr marL="342900" indent="-342900">
              <a:buFontTx/>
              <a:buChar char="-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List;</a:t>
            </a:r>
          </a:p>
          <a:p>
            <a:pPr marL="342900" indent="-342900">
              <a:buFontTx/>
              <a:buChar char="-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DataFrame;</a:t>
            </a:r>
          </a:p>
          <a:p>
            <a:endParaRPr lang="pt-PT" sz="2400" dirty="0">
              <a:solidFill>
                <a:srgbClr val="444444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7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2006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R Vectors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461" y="1881075"/>
            <a:ext cx="84707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One of the most simple, yet powerful, object is the 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vector</a:t>
            </a: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.</a:t>
            </a:r>
          </a:p>
          <a:p>
            <a:endParaRPr lang="pt-PT" sz="2400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Vectors are characterized by their size and type of the elements.</a:t>
            </a:r>
          </a:p>
          <a:p>
            <a:pPr marL="342900" indent="-342900">
              <a:buFontTx/>
              <a:buChar char="-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All elements have to be of the same type in a vector.</a:t>
            </a:r>
          </a:p>
          <a:p>
            <a:pPr marL="342900" indent="-342900">
              <a:buFontTx/>
              <a:buChar char="-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Vectors are index-based and you can access the elements by their position (index).</a:t>
            </a:r>
          </a:p>
          <a:p>
            <a:pPr marL="342900" indent="-342900">
              <a:buFontTx/>
              <a:buChar char="-"/>
            </a:pPr>
            <a:endParaRPr lang="pt-PT" sz="2400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You create a vector with the command </a:t>
            </a: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c()  </a:t>
            </a:r>
          </a:p>
          <a:p>
            <a:pPr marL="342900" indent="-342900">
              <a:buFontTx/>
              <a:buChar char="-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To create a vector melons with 4 melons and their weight, in kilograms: </a:t>
            </a:r>
          </a:p>
          <a:p>
            <a:pPr marL="800100" lvl="1" indent="-342900">
              <a:buFontTx/>
              <a:buChar char="-"/>
            </a:pP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melons &lt;- </a:t>
            </a: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c(3.4, 3.1, 3, 4.5)</a:t>
            </a:r>
          </a:p>
          <a:p>
            <a:pPr marL="342900" indent="-342900">
              <a:buFontTx/>
              <a:buChar char="-"/>
            </a:pPr>
            <a:endParaRPr lang="pt-PT" sz="2400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To access the weight of </a:t>
            </a: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melon number </a:t>
            </a: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1 we would use 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melons[1]</a:t>
            </a:r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4098" name="Picture 2" descr="abóboras, abobrinha, abundânci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t="11702" r="14481" b="38626"/>
          <a:stretch/>
        </p:blipFill>
        <p:spPr bwMode="auto">
          <a:xfrm>
            <a:off x="8024883" y="559558"/>
            <a:ext cx="3207224" cy="134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45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3387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The Environment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279" y="1485290"/>
            <a:ext cx="84707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Assigning objects into variables using </a:t>
            </a: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=</a:t>
            </a: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 or </a:t>
            </a: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&lt;- </a:t>
            </a: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is(almost) </a:t>
            </a: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the same!</a:t>
            </a:r>
          </a:p>
          <a:p>
            <a:endParaRPr lang="pt-PT" sz="2400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melons = c(3.4, 3.1, 3, 4.5)</a:t>
            </a: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melons &lt;- c(3.4, 3.1, 3, 4.5)</a:t>
            </a:r>
          </a:p>
          <a:p>
            <a:endParaRPr lang="pt-PT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t-PT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2" descr="abóboras, abobrinha, abundânci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t="11702" r="14481" b="38626"/>
          <a:stretch/>
        </p:blipFill>
        <p:spPr bwMode="auto">
          <a:xfrm>
            <a:off x="8447963" y="532262"/>
            <a:ext cx="2879677" cy="120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7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332" y="204717"/>
            <a:ext cx="3550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Vector Operations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279" y="1157744"/>
            <a:ext cx="847071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It would be good if R would let us make calculations on our vector..</a:t>
            </a:r>
          </a:p>
          <a:p>
            <a:endParaRPr lang="pt-PT" sz="2400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melons &lt;- c(3.4, 3.1, 3, 4.5)</a:t>
            </a:r>
          </a:p>
          <a:p>
            <a:endParaRPr lang="pt-PT" sz="2400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“There was a problem when weighting, the melons have only half the weight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”:</a:t>
            </a:r>
            <a:endParaRPr lang="pt-PT" sz="2400" b="1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melons/2</a:t>
            </a:r>
          </a:p>
          <a:p>
            <a:pPr marL="0" lvl="1"/>
            <a:endParaRPr lang="pt-PT" sz="2400" b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Each item in the vector is divided by 2!</a:t>
            </a:r>
          </a:p>
          <a:p>
            <a:endParaRPr lang="pt-PT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“There was a problem when weighting, the melons have two times the weight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”:</a:t>
            </a:r>
            <a:endParaRPr lang="pt-PT" sz="2400" b="1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b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ananas*2</a:t>
            </a:r>
          </a:p>
          <a:p>
            <a:pPr marL="0" lvl="1"/>
            <a:endParaRPr lang="pt-PT" sz="2400" b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Each item in the vector is multiplied by 2!</a:t>
            </a:r>
          </a:p>
          <a:p>
            <a:endParaRPr lang="pt-PT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t-PT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2" descr="abóboras, abobrinha, abundânci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t="11702" r="14481" b="38626"/>
          <a:stretch/>
        </p:blipFill>
        <p:spPr bwMode="auto">
          <a:xfrm>
            <a:off x="8393373" y="1037229"/>
            <a:ext cx="3207224" cy="134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45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1078</TotalTime>
  <Words>987</Words>
  <Application>Microsoft Office PowerPoint</Application>
  <PresentationFormat>Widescreen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Consolas</vt:lpstr>
      <vt:lpstr>Trebuchet MS</vt:lpstr>
      <vt:lpstr>Wingdings 3</vt:lpstr>
      <vt:lpstr>Facet</vt:lpstr>
      <vt:lpstr>R Programming -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- Introduction</dc:title>
  <dc:creator>Ivo Bernardo</dc:creator>
  <cp:lastModifiedBy>Ivo Bernardo</cp:lastModifiedBy>
  <cp:revision>23</cp:revision>
  <dcterms:created xsi:type="dcterms:W3CDTF">2020-06-30T22:16:45Z</dcterms:created>
  <dcterms:modified xsi:type="dcterms:W3CDTF">2021-02-01T23:22:59Z</dcterms:modified>
</cp:coreProperties>
</file>