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sldIdLst>
    <p:sldId id="256" r:id="rId2"/>
    <p:sldId id="258" r:id="rId3"/>
    <p:sldId id="263" r:id="rId4"/>
    <p:sldId id="267" r:id="rId5"/>
    <p:sldId id="268" r:id="rId6"/>
    <p:sldId id="269" r:id="rId7"/>
    <p:sldId id="270" r:id="rId8"/>
    <p:sldId id="265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EAD0F-FCB4-4118-8051-CE8E8C2117E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4063-757F-4513-8EF2-945EF8E4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4063-757F-4513-8EF2-945EF8E4F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4063-757F-4513-8EF2-945EF8E4F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4063-757F-4513-8EF2-945EF8E4F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4063-757F-4513-8EF2-945EF8E4F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4063-757F-4513-8EF2-945EF8E4F4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740" y="2281704"/>
            <a:ext cx="8789159" cy="1646302"/>
          </a:xfrm>
        </p:spPr>
        <p:txBody>
          <a:bodyPr/>
          <a:lstStyle/>
          <a:p>
            <a:r>
              <a:rPr lang="pt-PT" dirty="0" smtClean="0">
                <a:latin typeface="Arial Narrow" panose="020B0606020202030204" pitchFamily="34" charset="0"/>
              </a:rPr>
              <a:t>R Programming – Data Frames and Lists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5220221"/>
            <a:ext cx="1558549" cy="12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959" y="4931644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Naming Lists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870" y="1498937"/>
            <a:ext cx="8470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Multi_object &lt;- list(c(1,2,3), matrix(c(1,2,3,4), ncol=2, nrow=2), 	list(TRUE,0,’C’))</a:t>
            </a:r>
            <a:endParaRPr lang="pt-PT" sz="16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0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We can provide names to this list with: </a:t>
            </a:r>
          </a:p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	</a:t>
            </a:r>
          </a:p>
          <a:p>
            <a:r>
              <a:rPr lang="pt-PT" sz="2000" dirty="0">
                <a:solidFill>
                  <a:srgbClr val="444444"/>
                </a:solidFill>
                <a:latin typeface="Arial Narrow" panose="020B0606020202030204" pitchFamily="34" charset="0"/>
              </a:rPr>
              <a:t>	</a:t>
            </a: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names(multi_object)= 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c(‘Vector’,’Matrix’,’List’)</a:t>
            </a:r>
          </a:p>
          <a:p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directly in the creation of the list:</a:t>
            </a:r>
          </a:p>
          <a:p>
            <a:pPr marL="342900" indent="-342900">
              <a:buFontTx/>
              <a:buChar char="-"/>
            </a:pPr>
            <a:endParaRPr lang="pt-PT" sz="2000" dirty="0" smtClean="0">
              <a:latin typeface="Arial Narrow" panose="020B0606020202030204" pitchFamily="34" charset="0"/>
            </a:endParaRPr>
          </a:p>
          <a:p>
            <a:r>
              <a:rPr lang="pt-PT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list(</a:t>
            </a:r>
          </a:p>
          <a:p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“Vector” = c(1,2,3</a:t>
            </a: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), </a:t>
            </a:r>
            <a:endParaRPr lang="pt-PT" sz="16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“Matrix” = matrix(c(1,2,3,4</a:t>
            </a: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), ncol=2, nrow=2), 	</a:t>
            </a:r>
            <a:endParaRPr lang="pt-PT" sz="16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“List” = list(TRUE,0</a:t>
            </a: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,’C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’))</a:t>
            </a:r>
          </a:p>
          <a:p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)</a:t>
            </a:r>
            <a:endParaRPr lang="pt-PT" sz="16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Lists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870" y="1498937"/>
            <a:ext cx="847071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pt-PT" sz="20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We can access a list element by name: </a:t>
            </a:r>
          </a:p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	</a:t>
            </a:r>
          </a:p>
          <a:p>
            <a:r>
              <a:rPr lang="pt-PT" sz="2000" dirty="0">
                <a:solidFill>
                  <a:srgbClr val="444444"/>
                </a:solidFill>
                <a:latin typeface="Arial Narrow" panose="020B0606020202030204" pitchFamily="34" charset="0"/>
              </a:rPr>
              <a:t>	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multi_object[[‘Vector’]]</a:t>
            </a:r>
          </a:p>
          <a:p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by index position:</a:t>
            </a:r>
          </a:p>
          <a:p>
            <a:pPr marL="342900" indent="-342900">
              <a:buFontTx/>
              <a:buChar char="-"/>
            </a:pPr>
            <a:endParaRPr lang="pt-PT" sz="2000" dirty="0" smtClean="0">
              <a:latin typeface="Arial Narrow" panose="020B0606020202030204" pitchFamily="34" charset="0"/>
            </a:endParaRPr>
          </a:p>
          <a:p>
            <a:r>
              <a:rPr lang="pt-PT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multi_object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[[1]]</a:t>
            </a: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latin typeface="Arial Narrow" panose="020B0606020202030204" pitchFamily="34" charset="0"/>
              </a:rPr>
              <a:t>There’s another type of special function that you can use for named elements (dollar sign notation):</a:t>
            </a:r>
          </a:p>
          <a:p>
            <a:pPr marL="342900" indent="-342900">
              <a:buFontTx/>
              <a:buChar char="-"/>
            </a:pPr>
            <a:endParaRPr lang="pt-PT" sz="2000" dirty="0" smtClean="0">
              <a:latin typeface="Arial Narrow" panose="020B0606020202030204" pitchFamily="34" charset="0"/>
            </a:endParaRPr>
          </a:p>
          <a:p>
            <a:r>
              <a:rPr lang="pt-PT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multi_object$Vector</a:t>
            </a:r>
            <a:endParaRPr lang="pt-PT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Data Frames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870" y="1498937"/>
            <a:ext cx="847071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Data Frames are R objects that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store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elements similar to two dimensional tables. They are similar to matrixes but are able to store different types of elements.</a:t>
            </a:r>
          </a:p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countries_data &lt;- data.frame(country=c("Portugal","France","UK"), </a:t>
            </a:r>
          </a:p>
          <a:p>
            <a:pPr marL="342900" indent="-342900">
              <a:buFontTx/>
              <a:buChar char="-"/>
            </a:pP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 population = c(10280000,66990000,66650000),</a:t>
            </a:r>
          </a:p>
          <a:p>
            <a:pPr marL="342900" indent="-342900">
              <a:buFontTx/>
              <a:buChar char="-"/>
            </a:pPr>
            <a:r>
              <a:rPr lang="pt-PT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 "EU"= c("Y","Y","N"))</a:t>
            </a:r>
            <a:endParaRPr lang="pt-PT" sz="16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0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0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Have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rows and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Have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nrow, ncol and dim has properties (similar to matrixes).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Every column has to be of the same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index them similarly to matrixes.</a:t>
            </a:r>
            <a:endParaRPr lang="pt-PT" sz="20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55" t="15439" r="79335" b="69636"/>
          <a:stretch/>
        </p:blipFill>
        <p:spPr>
          <a:xfrm>
            <a:off x="2988860" y="2784143"/>
            <a:ext cx="3493826" cy="15027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562" y="1498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countries_data &lt;- data.frame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country=c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("Portugal","France","UK"), </a:t>
            </a:r>
            <a:endParaRPr lang="pt-PT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population = 		c(10280000,66990000,66650000),</a:t>
            </a:r>
          </a:p>
          <a:p>
            <a:pPr lvl="1"/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EU 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= c(TRUE,TRUE,FALSE))</a:t>
            </a:r>
            <a:endParaRPr lang="pt-PT" dirty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2257" y="462659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Character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9684" y="462886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Numeric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50507" y="46174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Boolean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9361" y="4162567"/>
            <a:ext cx="109182" cy="3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40490" y="4178490"/>
            <a:ext cx="2274" cy="3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48233" y="4164843"/>
            <a:ext cx="27068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561" y="149831"/>
            <a:ext cx="7610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countries_data &lt;- data.frame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population 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= c(10280000,66990000,66650000),</a:t>
            </a:r>
          </a:p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EU= 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c(TRUE,TRUE,FALSE), 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row.names=c</a:t>
            </a:r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("Portugal","France","UK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pt-PT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2257" y="46265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Country is now an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9361" y="4162567"/>
            <a:ext cx="109182" cy="3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1" t="15625" r="84789" b="71502"/>
          <a:stretch/>
        </p:blipFill>
        <p:spPr>
          <a:xfrm>
            <a:off x="3480178" y="2565779"/>
            <a:ext cx="2906973" cy="1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627" y="57320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Data Frames (Rows)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55" t="15439" r="79335" b="69636"/>
          <a:stretch/>
        </p:blipFill>
        <p:spPr>
          <a:xfrm>
            <a:off x="859809" y="1924334"/>
            <a:ext cx="3493826" cy="1502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11" t="15625" r="84789" b="71502"/>
          <a:stretch/>
        </p:blipFill>
        <p:spPr>
          <a:xfrm>
            <a:off x="1337479" y="4312693"/>
            <a:ext cx="2906973" cy="14026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9863" y="235723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countries_data[‘Portugal’,] 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8161362" y="2292824"/>
            <a:ext cx="573205" cy="58685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8614" y="497987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countries_data[‘Portugal’,] </a:t>
            </a:r>
            <a:endParaRPr lang="en-US" dirty="0"/>
          </a:p>
        </p:txBody>
      </p:sp>
      <p:pic>
        <p:nvPicPr>
          <p:cNvPr id="1026" name="Picture 2" descr="File:Checkmark gree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87" y="4900115"/>
            <a:ext cx="544536" cy="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627" y="573206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Data Frames (Cols)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55" t="15439" r="79335" b="69636"/>
          <a:stretch/>
        </p:blipFill>
        <p:spPr>
          <a:xfrm>
            <a:off x="859809" y="1924334"/>
            <a:ext cx="3493826" cy="1502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11" t="15625" r="84789" b="71502"/>
          <a:stretch/>
        </p:blipFill>
        <p:spPr>
          <a:xfrm>
            <a:off x="1337479" y="4312693"/>
            <a:ext cx="2906973" cy="14026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9863" y="235723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countries_data[,‘population’]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8614" y="4979874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countries_data[,‘population’] </a:t>
            </a:r>
            <a:endParaRPr lang="en-US" dirty="0"/>
          </a:p>
        </p:txBody>
      </p:sp>
      <p:pic>
        <p:nvPicPr>
          <p:cNvPr id="1026" name="Picture 2" descr="File:Checkmark gree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04" y="4927410"/>
            <a:ext cx="544536" cy="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Checkmark gree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818" y="2363906"/>
            <a:ext cx="544536" cy="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627" y="573206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Indexing Data Frames 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11" t="15625" r="84789" b="71502"/>
          <a:stretch/>
        </p:blipFill>
        <p:spPr>
          <a:xfrm>
            <a:off x="696034" y="3261815"/>
            <a:ext cx="2906973" cy="14026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7158" y="269842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countries_data[, 1]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19431" y="309648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countries_data[1,2] </a:t>
            </a:r>
            <a:endParaRPr lang="en-US" dirty="0"/>
          </a:p>
        </p:txBody>
      </p:sp>
      <p:cxnSp>
        <p:nvCxnSpPr>
          <p:cNvPr id="11" name="Curved Connector 10"/>
          <p:cNvCxnSpPr>
            <a:endCxn id="13" idx="0"/>
          </p:cNvCxnSpPr>
          <p:nvPr/>
        </p:nvCxnSpPr>
        <p:spPr>
          <a:xfrm rot="10800000" flipV="1">
            <a:off x="2149522" y="2934265"/>
            <a:ext cx="2504369" cy="327549"/>
          </a:xfrm>
          <a:prstGeom prst="curvedConnector2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3261815" y="3332323"/>
            <a:ext cx="1476238" cy="5026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92137" y="395629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countries_data[c(‘Portugal’,’France’), 1] 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 rot="10800000">
            <a:off x="2388358" y="4135274"/>
            <a:ext cx="2229140" cy="15466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24085" y="3657600"/>
            <a:ext cx="750626" cy="6960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80763" y="4272467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countries_data[c(‘Portugal’,’France’), </a:t>
            </a:r>
          </a:p>
          <a:p>
            <a:r>
              <a:rPr lang="pt-PT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t-PT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‘Population’]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740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Data Frames </a:t>
            </a:r>
            <a:r>
              <a:rPr lang="pt-PT" sz="4000" dirty="0" smtClean="0">
                <a:latin typeface="Arial Narrow" panose="020B0606020202030204" pitchFamily="34" charset="0"/>
              </a:rPr>
              <a:t>Most Common Functions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994" y="948690"/>
            <a:ext cx="84707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Nrow()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number of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Ncol()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number of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Dim()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number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Row.names()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names of the rows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Col.names()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names of the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Head(df_name, n)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top n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Tail(df_name</a:t>
            </a:r>
            <a:r>
              <a:rPr lang="pt-PT" b="1" dirty="0">
                <a:solidFill>
                  <a:srgbClr val="444444"/>
                </a:solidFill>
                <a:latin typeface="Arial Narrow" panose="020B0606020202030204" pitchFamily="34" charset="0"/>
              </a:rPr>
              <a:t>, n) </a:t>
            </a:r>
            <a:r>
              <a:rPr lang="pt-PT" dirty="0">
                <a:solidFill>
                  <a:srgbClr val="444444"/>
                </a:solidFill>
                <a:latin typeface="Arial Narrow" panose="020B0606020202030204" pitchFamily="34" charset="0"/>
              </a:rPr>
              <a:t>-&gt; returns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bottom n </a:t>
            </a:r>
            <a:r>
              <a:rPr lang="pt-PT" dirty="0">
                <a:solidFill>
                  <a:srgbClr val="444444"/>
                </a:solidFill>
                <a:latin typeface="Arial Narrow" panose="020B0606020202030204" pitchFamily="34" charset="0"/>
              </a:rPr>
              <a:t>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Str()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-&gt; Returns structure of the data frame</a:t>
            </a:r>
          </a:p>
          <a:p>
            <a:pPr lvl="1"/>
            <a:endParaRPr lang="pt-PT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Summary() </a:t>
            </a:r>
            <a:r>
              <a:rPr lang="pt-PT" dirty="0">
                <a:solidFill>
                  <a:srgbClr val="444444"/>
                </a:solidFill>
                <a:latin typeface="Arial Narrow" panose="020B0606020202030204" pitchFamily="34" charset="0"/>
              </a:rPr>
              <a:t>-&gt; Returns </a:t>
            </a:r>
            <a:r>
              <a:rPr lang="pt-PT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summary of dataset (mean, max, min, etc. Per column)</a:t>
            </a:r>
            <a:endParaRPr lang="pt-PT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048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Lists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870" y="1498937"/>
            <a:ext cx="84707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Lists are R objects known for their flexibility. They are able to hold different types of objects and even other R objects in them.</a:t>
            </a:r>
          </a:p>
          <a:p>
            <a:endParaRPr lang="pt-PT" sz="20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multi_type &lt;- list(‘A’, 1, TRUE)</a:t>
            </a:r>
            <a:endParaRPr lang="pt-PT" sz="16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0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0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Have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element can be accessed by its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Hold </a:t>
            </a: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different types or even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No implicit conversion applied.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Have a names property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6690</TotalTime>
  <Words>362</Words>
  <Application>Microsoft Office PowerPoint</Application>
  <PresentationFormat>Widescreen</PresentationFormat>
  <Paragraphs>107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Trebuchet MS</vt:lpstr>
      <vt:lpstr>Wingdings 3</vt:lpstr>
      <vt:lpstr>Facet</vt:lpstr>
      <vt:lpstr>R Programming – Data Frames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Ivo Bernardo</cp:lastModifiedBy>
  <cp:revision>65</cp:revision>
  <dcterms:created xsi:type="dcterms:W3CDTF">2020-06-30T22:16:45Z</dcterms:created>
  <dcterms:modified xsi:type="dcterms:W3CDTF">2021-02-08T18:04:47Z</dcterms:modified>
</cp:coreProperties>
</file>