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0" r:id="rId6"/>
    <p:sldId id="259" r:id="rId7"/>
    <p:sldId id="265"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AFEC165-659C-4B6D-B12A-580488715193}">
          <p14:sldIdLst>
            <p14:sldId id="256"/>
            <p14:sldId id="257"/>
            <p14:sldId id="258"/>
            <p14:sldId id="261"/>
            <p14:sldId id="260"/>
            <p14:sldId id="259"/>
            <p14:sldId id="265"/>
            <p14:sldId id="263"/>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7" d="100"/>
          <a:sy n="77" d="100"/>
        </p:scale>
        <p:origin x="498"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12/21/2023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12/21/2023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12/21/2023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12/21/2023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12/21/2023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12/21/2023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12/21/2023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12/21/2023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12/21/2023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12/21/2023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12/21/2023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12/21/2023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07CFC-94FD-ACA8-C6E0-FFC2322BB25E}"/>
              </a:ext>
            </a:extLst>
          </p:cNvPr>
          <p:cNvSpPr>
            <a:spLocks noGrp="1"/>
          </p:cNvSpPr>
          <p:nvPr>
            <p:ph type="ctrTitle"/>
          </p:nvPr>
        </p:nvSpPr>
        <p:spPr>
          <a:xfrm>
            <a:off x="1301168" y="580333"/>
            <a:ext cx="5518066" cy="2268559"/>
          </a:xfrm>
        </p:spPr>
        <p:txBody>
          <a:bodyPr/>
          <a:lstStyle/>
          <a:p>
            <a:pPr algn="ctr"/>
            <a:r>
              <a:rPr lang="en-US" dirty="0"/>
              <a:t>HBO DATA ANALYSIS</a:t>
            </a:r>
            <a:endParaRPr lang="en-KE" dirty="0"/>
          </a:p>
        </p:txBody>
      </p:sp>
      <p:sp>
        <p:nvSpPr>
          <p:cNvPr id="3" name="Subtitle 2">
            <a:extLst>
              <a:ext uri="{FF2B5EF4-FFF2-40B4-BE49-F238E27FC236}">
                <a16:creationId xmlns:a16="http://schemas.microsoft.com/office/drawing/2014/main" id="{6B84248D-C309-4D23-778F-6453A49FFEB6}"/>
              </a:ext>
            </a:extLst>
          </p:cNvPr>
          <p:cNvSpPr>
            <a:spLocks noGrp="1"/>
          </p:cNvSpPr>
          <p:nvPr>
            <p:ph type="subTitle" idx="1"/>
          </p:nvPr>
        </p:nvSpPr>
        <p:spPr>
          <a:xfrm>
            <a:off x="1752600" y="2680266"/>
            <a:ext cx="2765394" cy="1160213"/>
          </a:xfrm>
        </p:spPr>
        <p:txBody>
          <a:bodyPr/>
          <a:lstStyle/>
          <a:p>
            <a:r>
              <a:rPr lang="en-US" dirty="0"/>
              <a:t>By Paige Wamuyu</a:t>
            </a:r>
            <a:endParaRPr lang="en-KE" dirty="0"/>
          </a:p>
        </p:txBody>
      </p:sp>
    </p:spTree>
    <p:extLst>
      <p:ext uri="{BB962C8B-B14F-4D97-AF65-F5344CB8AC3E}">
        <p14:creationId xmlns:p14="http://schemas.microsoft.com/office/powerpoint/2010/main" val="2768194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C7BD4-51A4-C4AA-C85F-68D242C5307E}"/>
              </a:ext>
            </a:extLst>
          </p:cNvPr>
          <p:cNvSpPr>
            <a:spLocks noGrp="1"/>
          </p:cNvSpPr>
          <p:nvPr>
            <p:ph type="title"/>
          </p:nvPr>
        </p:nvSpPr>
        <p:spPr>
          <a:xfrm>
            <a:off x="2748969" y="2209800"/>
            <a:ext cx="7553272" cy="376525"/>
          </a:xfrm>
        </p:spPr>
        <p:txBody>
          <a:bodyPr>
            <a:normAutofit fontScale="90000"/>
          </a:bodyPr>
          <a:lstStyle/>
          <a:p>
            <a:endParaRPr lang="en-KE" dirty="0"/>
          </a:p>
        </p:txBody>
      </p:sp>
      <p:pic>
        <p:nvPicPr>
          <p:cNvPr id="1026" name="Picture 2">
            <a:extLst>
              <a:ext uri="{FF2B5EF4-FFF2-40B4-BE49-F238E27FC236}">
                <a16:creationId xmlns:a16="http://schemas.microsoft.com/office/drawing/2014/main" id="{97215278-C5B5-0701-508E-E57F49AEA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6859" y="0"/>
            <a:ext cx="9058282" cy="444777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D6C6D0C-9DA5-CEFB-AEA5-D34AC5AB7858}"/>
              </a:ext>
            </a:extLst>
          </p:cNvPr>
          <p:cNvSpPr txBox="1"/>
          <p:nvPr/>
        </p:nvSpPr>
        <p:spPr>
          <a:xfrm>
            <a:off x="1188720" y="4876800"/>
            <a:ext cx="10226040" cy="1200329"/>
          </a:xfrm>
          <a:prstGeom prst="rect">
            <a:avLst/>
          </a:prstGeom>
          <a:noFill/>
        </p:spPr>
        <p:txBody>
          <a:bodyPr wrap="square" rtlCol="0">
            <a:spAutoFit/>
          </a:bodyPr>
          <a:lstStyle/>
          <a:p>
            <a:r>
              <a:rPr lang="en-GB" b="0" i="0" dirty="0">
                <a:effectLst/>
                <a:latin typeface="Helvetica Neue"/>
              </a:rPr>
              <a:t>The interpretation of this bar plot would be that the IMDB score of a TV show or movie varies with the year it was released. The plot shows that the IMDB score is higher for a particular year, it means that the average IMDB score of TV shows or movies released in that year was higher than the average IMDB score of TV shows or movies released in other years.</a:t>
            </a:r>
            <a:endParaRPr lang="en-KE" dirty="0"/>
          </a:p>
        </p:txBody>
      </p:sp>
    </p:spTree>
    <p:extLst>
      <p:ext uri="{BB962C8B-B14F-4D97-AF65-F5344CB8AC3E}">
        <p14:creationId xmlns:p14="http://schemas.microsoft.com/office/powerpoint/2010/main" val="1984048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53FF97-91D3-F8BC-E1E5-B868AA069A0E}"/>
              </a:ext>
            </a:extLst>
          </p:cNvPr>
          <p:cNvSpPr txBox="1"/>
          <p:nvPr/>
        </p:nvSpPr>
        <p:spPr>
          <a:xfrm>
            <a:off x="3413760" y="5293042"/>
            <a:ext cx="7101840" cy="923330"/>
          </a:xfrm>
          <a:prstGeom prst="rect">
            <a:avLst/>
          </a:prstGeom>
          <a:noFill/>
        </p:spPr>
        <p:txBody>
          <a:bodyPr wrap="square" rtlCol="0">
            <a:spAutoFit/>
          </a:bodyPr>
          <a:lstStyle/>
          <a:p>
            <a:r>
              <a:rPr lang="en-US" dirty="0"/>
              <a:t>The highest  distribution of the movies or tv shows was between 2011 and 2016</a:t>
            </a:r>
          </a:p>
          <a:p>
            <a:r>
              <a:rPr lang="en-US" dirty="0"/>
              <a:t>The lowest distribution was between 2016 and 2011</a:t>
            </a:r>
            <a:endParaRPr lang="en-KE" dirty="0"/>
          </a:p>
        </p:txBody>
      </p:sp>
      <p:pic>
        <p:nvPicPr>
          <p:cNvPr id="2052" name="Picture 4">
            <a:extLst>
              <a:ext uri="{FF2B5EF4-FFF2-40B4-BE49-F238E27FC236}">
                <a16:creationId xmlns:a16="http://schemas.microsoft.com/office/drawing/2014/main" id="{93461439-4B5B-5CDE-DFD0-70801B1458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598" y="1"/>
            <a:ext cx="7563802" cy="4948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11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3AFC0317-ABF6-1C6C-EC79-D1B44D6A65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983" y="0"/>
            <a:ext cx="7287577" cy="46482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7823F94-4676-B423-402B-FF8EBC61827B}"/>
              </a:ext>
            </a:extLst>
          </p:cNvPr>
          <p:cNvSpPr txBox="1"/>
          <p:nvPr/>
        </p:nvSpPr>
        <p:spPr>
          <a:xfrm>
            <a:off x="4206240" y="5090160"/>
            <a:ext cx="6461760" cy="1200329"/>
          </a:xfrm>
          <a:prstGeom prst="rect">
            <a:avLst/>
          </a:prstGeom>
          <a:noFill/>
        </p:spPr>
        <p:txBody>
          <a:bodyPr wrap="square" rtlCol="0">
            <a:spAutoFit/>
          </a:bodyPr>
          <a:lstStyle/>
          <a:p>
            <a:r>
              <a:rPr lang="en-US" dirty="0"/>
              <a:t>The highest distribution of movies or tv shows have an IMDB score slightly higher than 8.25.</a:t>
            </a:r>
          </a:p>
          <a:p>
            <a:r>
              <a:rPr lang="en-US" dirty="0"/>
              <a:t>The lowest distribution, however at a frequency of 1 is recurring at multiple IMDB scores</a:t>
            </a:r>
            <a:endParaRPr lang="en-KE" dirty="0"/>
          </a:p>
        </p:txBody>
      </p:sp>
    </p:spTree>
    <p:extLst>
      <p:ext uri="{BB962C8B-B14F-4D97-AF65-F5344CB8AC3E}">
        <p14:creationId xmlns:p14="http://schemas.microsoft.com/office/powerpoint/2010/main" val="3478905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F059337-6BE4-9CCE-8ACD-838131C6B8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743" y="0"/>
            <a:ext cx="7927657" cy="441099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D059C12-324C-A116-CDC5-D5C708372EC7}"/>
              </a:ext>
            </a:extLst>
          </p:cNvPr>
          <p:cNvSpPr txBox="1"/>
          <p:nvPr/>
        </p:nvSpPr>
        <p:spPr>
          <a:xfrm>
            <a:off x="987743" y="4537644"/>
            <a:ext cx="10256520" cy="2031325"/>
          </a:xfrm>
          <a:prstGeom prst="rect">
            <a:avLst/>
          </a:prstGeom>
          <a:noFill/>
        </p:spPr>
        <p:txBody>
          <a:bodyPr wrap="square" rtlCol="0">
            <a:spAutoFit/>
          </a:bodyPr>
          <a:lstStyle/>
          <a:p>
            <a:r>
              <a:rPr lang="en-GB" b="0" i="0" dirty="0">
                <a:effectLst/>
                <a:latin typeface="Helvetica Neue"/>
              </a:rPr>
              <a:t>The line inside the box shows the median of </a:t>
            </a:r>
            <a:r>
              <a:rPr lang="en-GB" dirty="0">
                <a:latin typeface="Helvetica Neue"/>
              </a:rPr>
              <a:t>I</a:t>
            </a:r>
            <a:r>
              <a:rPr lang="en-GB" b="0" i="0" dirty="0">
                <a:effectLst/>
                <a:latin typeface="Helvetica Neue"/>
              </a:rPr>
              <a:t>MDB score for each year. The box shows the interquartile range (IQR), which is the range between the 25th and 75th percentiles. This gives you a sense of the middle 50% of scores. The whiskers which extend from the box to show the range of the data. By default, they extend no more than 1.5 * IQR from the edges of the box, ending at the furthest data point within that interval. The outliers are plotted as individual points. These are data points that are more than 1.5 * IQR from the box. By comparing the boxplots for different years, you can see how the distribution of </a:t>
            </a:r>
            <a:r>
              <a:rPr lang="en-GB" dirty="0">
                <a:latin typeface="Helvetica Neue"/>
              </a:rPr>
              <a:t>I</a:t>
            </a:r>
            <a:r>
              <a:rPr lang="en-GB" b="0" i="0" dirty="0">
                <a:effectLst/>
                <a:latin typeface="Helvetica Neue"/>
              </a:rPr>
              <a:t>MDB score has changed over time.</a:t>
            </a:r>
            <a:endParaRPr lang="en-KE" dirty="0"/>
          </a:p>
        </p:txBody>
      </p:sp>
    </p:spTree>
    <p:extLst>
      <p:ext uri="{BB962C8B-B14F-4D97-AF65-F5344CB8AC3E}">
        <p14:creationId xmlns:p14="http://schemas.microsoft.com/office/powerpoint/2010/main" val="2874100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E0DBFBF0-EAAD-D3B1-5FF0-900EFCB3D6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983" y="0"/>
            <a:ext cx="7409497" cy="492252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22AD3B5-7624-8028-0200-E11CFDE15F9A}"/>
              </a:ext>
            </a:extLst>
          </p:cNvPr>
          <p:cNvSpPr txBox="1"/>
          <p:nvPr/>
        </p:nvSpPr>
        <p:spPr>
          <a:xfrm>
            <a:off x="1173892" y="5152768"/>
            <a:ext cx="8476735" cy="1200329"/>
          </a:xfrm>
          <a:prstGeom prst="rect">
            <a:avLst/>
          </a:prstGeom>
          <a:noFill/>
        </p:spPr>
        <p:txBody>
          <a:bodyPr wrap="square" rtlCol="0">
            <a:spAutoFit/>
          </a:bodyPr>
          <a:lstStyle/>
          <a:p>
            <a:r>
              <a:rPr lang="en-GB" b="0" i="0" dirty="0">
                <a:effectLst/>
                <a:latin typeface="Helvetica Neue"/>
              </a:rPr>
              <a:t>The line plot shows the trend of the IMDB mean score over time. The IMDB mean score seems to increase over time, reaching a peak around 2014 and then gradually decreasing. This could be interpreted as an increase in the quality of movies over time, followed by a decline.</a:t>
            </a:r>
            <a:endParaRPr lang="en-KE" dirty="0"/>
          </a:p>
        </p:txBody>
      </p:sp>
    </p:spTree>
    <p:extLst>
      <p:ext uri="{BB962C8B-B14F-4D97-AF65-F5344CB8AC3E}">
        <p14:creationId xmlns:p14="http://schemas.microsoft.com/office/powerpoint/2010/main" val="791027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DAEF3-4A05-61AA-9B9C-2E0A50C58C89}"/>
              </a:ext>
            </a:extLst>
          </p:cNvPr>
          <p:cNvSpPr>
            <a:spLocks noGrp="1"/>
          </p:cNvSpPr>
          <p:nvPr>
            <p:ph type="title"/>
          </p:nvPr>
        </p:nvSpPr>
        <p:spPr/>
        <p:txBody>
          <a:bodyPr/>
          <a:lstStyle/>
          <a:p>
            <a:pPr algn="l"/>
            <a:r>
              <a:rPr lang="en-US"/>
              <a:t>Recommendations</a:t>
            </a:r>
            <a:endParaRPr lang="en-KE"/>
          </a:p>
        </p:txBody>
      </p:sp>
      <p:sp>
        <p:nvSpPr>
          <p:cNvPr id="3" name="Content Placeholder 2">
            <a:extLst>
              <a:ext uri="{FF2B5EF4-FFF2-40B4-BE49-F238E27FC236}">
                <a16:creationId xmlns:a16="http://schemas.microsoft.com/office/drawing/2014/main" id="{E1DD96FD-B975-0F91-031E-DBCA4C64B05B}"/>
              </a:ext>
            </a:extLst>
          </p:cNvPr>
          <p:cNvSpPr>
            <a:spLocks noGrp="1"/>
          </p:cNvSpPr>
          <p:nvPr>
            <p:ph idx="1"/>
          </p:nvPr>
        </p:nvSpPr>
        <p:spPr/>
        <p:txBody>
          <a:bodyPr/>
          <a:lstStyle/>
          <a:p>
            <a:endParaRPr lang="en-KE"/>
          </a:p>
        </p:txBody>
      </p:sp>
    </p:spTree>
    <p:extLst>
      <p:ext uri="{BB962C8B-B14F-4D97-AF65-F5344CB8AC3E}">
        <p14:creationId xmlns:p14="http://schemas.microsoft.com/office/powerpoint/2010/main" val="352602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F64F3-4D11-EE43-7278-C6706EEB4669}"/>
              </a:ext>
            </a:extLst>
          </p:cNvPr>
          <p:cNvSpPr>
            <a:spLocks noGrp="1"/>
          </p:cNvSpPr>
          <p:nvPr>
            <p:ph type="ctrTitle"/>
          </p:nvPr>
        </p:nvSpPr>
        <p:spPr>
          <a:xfrm>
            <a:off x="2164080" y="1510963"/>
            <a:ext cx="4350354" cy="1399877"/>
          </a:xfrm>
        </p:spPr>
        <p:txBody>
          <a:bodyPr/>
          <a:lstStyle/>
          <a:p>
            <a:pPr algn="ctr"/>
            <a:r>
              <a:rPr lang="en-US" dirty="0"/>
              <a:t>Appendix</a:t>
            </a:r>
            <a:endParaRPr lang="en-KE" dirty="0"/>
          </a:p>
        </p:txBody>
      </p:sp>
      <p:sp>
        <p:nvSpPr>
          <p:cNvPr id="3" name="Subtitle 2">
            <a:extLst>
              <a:ext uri="{FF2B5EF4-FFF2-40B4-BE49-F238E27FC236}">
                <a16:creationId xmlns:a16="http://schemas.microsoft.com/office/drawing/2014/main" id="{0A97AADE-F782-84AF-4C2C-F328C95BD5AD}"/>
              </a:ext>
            </a:extLst>
          </p:cNvPr>
          <p:cNvSpPr>
            <a:spLocks noGrp="1"/>
          </p:cNvSpPr>
          <p:nvPr>
            <p:ph type="subTitle" idx="1"/>
          </p:nvPr>
        </p:nvSpPr>
        <p:spPr>
          <a:xfrm>
            <a:off x="2545080" y="3291840"/>
            <a:ext cx="4684228" cy="3182955"/>
          </a:xfrm>
        </p:spPr>
        <p:txBody>
          <a:bodyPr anchor="t"/>
          <a:lstStyle/>
          <a:p>
            <a:pPr marL="285750" indent="-285750" algn="l">
              <a:buFont typeface="Arial" panose="020B0604020202020204" pitchFamily="34" charset="0"/>
              <a:buChar char="•"/>
            </a:pPr>
            <a:r>
              <a:rPr lang="en-US" dirty="0"/>
              <a:t>The data columns with multiple zeros would have been cleaned better</a:t>
            </a:r>
          </a:p>
          <a:p>
            <a:pPr marL="285750" indent="-285750" algn="l">
              <a:buFont typeface="Arial" panose="020B0604020202020204" pitchFamily="34" charset="0"/>
              <a:buChar char="•"/>
            </a:pPr>
            <a:r>
              <a:rPr lang="en-US" dirty="0"/>
              <a:t>Exploration would have been done more in depth using Rotten score for comparison as well</a:t>
            </a:r>
            <a:endParaRPr lang="en-KE" dirty="0"/>
          </a:p>
        </p:txBody>
      </p:sp>
    </p:spTree>
    <p:extLst>
      <p:ext uri="{BB962C8B-B14F-4D97-AF65-F5344CB8AC3E}">
        <p14:creationId xmlns:p14="http://schemas.microsoft.com/office/powerpoint/2010/main" val="4026345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98C37-377C-6B5D-0D68-4128D76C4141}"/>
              </a:ext>
            </a:extLst>
          </p:cNvPr>
          <p:cNvSpPr>
            <a:spLocks noGrp="1"/>
          </p:cNvSpPr>
          <p:nvPr>
            <p:ph type="title"/>
          </p:nvPr>
        </p:nvSpPr>
        <p:spPr/>
        <p:txBody>
          <a:bodyPr/>
          <a:lstStyle/>
          <a:p>
            <a:endParaRPr lang="en-KE"/>
          </a:p>
        </p:txBody>
      </p:sp>
    </p:spTree>
    <p:extLst>
      <p:ext uri="{BB962C8B-B14F-4D97-AF65-F5344CB8AC3E}">
        <p14:creationId xmlns:p14="http://schemas.microsoft.com/office/powerpoint/2010/main" val="5454968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367</TotalTime>
  <Words>352</Words>
  <Application>Microsoft Office PowerPoint</Application>
  <PresentationFormat>Widescreen</PresentationFormat>
  <Paragraphs>13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Helvetica Neue</vt:lpstr>
      <vt:lpstr>MS Shell Dlg 2</vt:lpstr>
      <vt:lpstr>Wingdings</vt:lpstr>
      <vt:lpstr>Wingdings 3</vt:lpstr>
      <vt:lpstr>Madison</vt:lpstr>
      <vt:lpstr>HBO DATA ANALYSIS</vt:lpstr>
      <vt:lpstr>PowerPoint Presentation</vt:lpstr>
      <vt:lpstr>PowerPoint Presentation</vt:lpstr>
      <vt:lpstr>PowerPoint Presentation</vt:lpstr>
      <vt:lpstr>PowerPoint Presentation</vt:lpstr>
      <vt:lpstr>PowerPoint Presentation</vt:lpstr>
      <vt:lpstr>Recommendations</vt:lpstr>
      <vt:lpstr>Appendix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HBO DATA ANALYSIS</dc:title>
  <dc:creator>Nellie Paige</dc:creator>
  <cp:lastModifiedBy>Nellie Paige</cp:lastModifiedBy>
  <cp:revision>1</cp:revision>
  <dcterms:created xsi:type="dcterms:W3CDTF">2023-12-21T12:12:06Z</dcterms:created>
  <dcterms:modified xsi:type="dcterms:W3CDTF">2023-12-21T18:19:46Z</dcterms:modified>
</cp:coreProperties>
</file>