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71" r:id="rId4"/>
    <p:sldId id="257" r:id="rId5"/>
    <p:sldId id="261" r:id="rId6"/>
    <p:sldId id="260" r:id="rId7"/>
    <p:sldId id="259" r:id="rId8"/>
    <p:sldId id="267" r:id="rId9"/>
    <p:sldId id="265" r:id="rId10"/>
    <p:sldId id="269" r:id="rId11"/>
    <p:sldId id="270" r:id="rId12"/>
    <p:sldId id="268" r:id="rId13"/>
    <p:sldId id="27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FEC165-659C-4B6D-B12A-580488715193}">
          <p14:sldIdLst>
            <p14:sldId id="256"/>
            <p14:sldId id="266"/>
            <p14:sldId id="271"/>
            <p14:sldId id="257"/>
            <p14:sldId id="261"/>
            <p14:sldId id="260"/>
            <p14:sldId id="259"/>
            <p14:sldId id="267"/>
            <p14:sldId id="265"/>
            <p14:sldId id="269"/>
            <p14:sldId id="270"/>
            <p14:sldId id="268"/>
            <p14:sldId id="272"/>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llie Paige" initials="NP" lastIdx="1" clrIdx="0">
    <p:extLst>
      <p:ext uri="{19B8F6BF-5375-455C-9EA6-DF929625EA0E}">
        <p15:presenceInfo xmlns:p15="http://schemas.microsoft.com/office/powerpoint/2012/main" userId="d733162ed3696e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05T12:41:25.372"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CFC-94FD-ACA8-C6E0-FFC2322BB25E}"/>
              </a:ext>
            </a:extLst>
          </p:cNvPr>
          <p:cNvSpPr>
            <a:spLocks noGrp="1"/>
          </p:cNvSpPr>
          <p:nvPr>
            <p:ph type="ctrTitle"/>
          </p:nvPr>
        </p:nvSpPr>
        <p:spPr>
          <a:xfrm>
            <a:off x="1301168" y="580333"/>
            <a:ext cx="5518066" cy="2268559"/>
          </a:xfrm>
        </p:spPr>
        <p:txBody>
          <a:bodyPr/>
          <a:lstStyle/>
          <a:p>
            <a:pPr algn="ctr"/>
            <a:r>
              <a:rPr lang="en-US" dirty="0">
                <a:latin typeface="Algerian" panose="04020705040A02060702" pitchFamily="82" charset="0"/>
              </a:rPr>
              <a:t>HBO DATA ANALYSIS</a:t>
            </a:r>
            <a:endParaRPr lang="en-KE" dirty="0">
              <a:latin typeface="Algerian" panose="04020705040A02060702" pitchFamily="82" charset="0"/>
            </a:endParaRPr>
          </a:p>
        </p:txBody>
      </p:sp>
      <p:sp>
        <p:nvSpPr>
          <p:cNvPr id="3" name="Subtitle 2">
            <a:extLst>
              <a:ext uri="{FF2B5EF4-FFF2-40B4-BE49-F238E27FC236}">
                <a16:creationId xmlns:a16="http://schemas.microsoft.com/office/drawing/2014/main" id="{6B84248D-C309-4D23-778F-6453A49FFEB6}"/>
              </a:ext>
            </a:extLst>
          </p:cNvPr>
          <p:cNvSpPr>
            <a:spLocks noGrp="1"/>
          </p:cNvSpPr>
          <p:nvPr>
            <p:ph type="subTitle" idx="1"/>
          </p:nvPr>
        </p:nvSpPr>
        <p:spPr>
          <a:xfrm>
            <a:off x="1752600" y="2680266"/>
            <a:ext cx="4541520" cy="1175454"/>
          </a:xfrm>
        </p:spPr>
        <p:txBody>
          <a:bodyPr>
            <a:normAutofit/>
          </a:bodyPr>
          <a:lstStyle/>
          <a:p>
            <a:r>
              <a:rPr lang="en-US" sz="2800" dirty="0">
                <a:latin typeface="Times New Roman" panose="02020603050405020304" pitchFamily="18" charset="0"/>
                <a:cs typeface="Times New Roman" panose="02020603050405020304" pitchFamily="18" charset="0"/>
              </a:rPr>
              <a:t>By Paige Wamuyu</a:t>
            </a:r>
            <a:endParaRPr lang="en-K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19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80B74-D90E-C9BE-FD38-C92F15CB5711}"/>
              </a:ext>
            </a:extLst>
          </p:cNvPr>
          <p:cNvSpPr txBox="1"/>
          <p:nvPr/>
        </p:nvSpPr>
        <p:spPr>
          <a:xfrm>
            <a:off x="1554480" y="5380672"/>
            <a:ext cx="8077200" cy="1477328"/>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The same bar plot indicates Mildred Pierce has the lowest IMDB score implying the audience did not particularly like it and hence less movies or shows like it should be made.</a:t>
            </a:r>
          </a:p>
          <a:p>
            <a:endParaRPr lang="en-KE" dirty="0"/>
          </a:p>
        </p:txBody>
      </p:sp>
      <p:pic>
        <p:nvPicPr>
          <p:cNvPr id="3" name="Picture 2">
            <a:extLst>
              <a:ext uri="{FF2B5EF4-FFF2-40B4-BE49-F238E27FC236}">
                <a16:creationId xmlns:a16="http://schemas.microsoft.com/office/drawing/2014/main" id="{6A376C49-1D39-E1BE-C848-5AFD06D4A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138" y="0"/>
            <a:ext cx="8765222" cy="529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28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AB560-E085-83A7-537C-08EF897F81F6}"/>
              </a:ext>
            </a:extLst>
          </p:cNvPr>
          <p:cNvSpPr txBox="1"/>
          <p:nvPr/>
        </p:nvSpPr>
        <p:spPr>
          <a:xfrm>
            <a:off x="1417320" y="5011341"/>
            <a:ext cx="6416040" cy="1846659"/>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peak mean IMDB score is in 2019 according to the line graph for mean IMDB score and year implying the audience enjoys relatively newer shows.</a:t>
            </a:r>
          </a:p>
          <a:p>
            <a:endParaRPr lang="en-KE" dirty="0"/>
          </a:p>
        </p:txBody>
      </p:sp>
      <p:pic>
        <p:nvPicPr>
          <p:cNvPr id="3" name="Picture 2">
            <a:extLst>
              <a:ext uri="{FF2B5EF4-FFF2-40B4-BE49-F238E27FC236}">
                <a16:creationId xmlns:a16="http://schemas.microsoft.com/office/drawing/2014/main" id="{E1867D80-F58A-BB23-548D-730585795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20" y="275266"/>
            <a:ext cx="6995160" cy="464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1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1EA8-2432-7298-AD15-0B259727FA6F}"/>
              </a:ext>
            </a:extLst>
          </p:cNvPr>
          <p:cNvSpPr>
            <a:spLocks noGrp="1"/>
          </p:cNvSpPr>
          <p:nvPr>
            <p:ph type="title"/>
          </p:nvPr>
        </p:nvSpPr>
        <p:spPr/>
        <p:txBody>
          <a:bodyPr>
            <a:normAutofit/>
          </a:bodyPr>
          <a:lstStyle/>
          <a:p>
            <a:pPr algn="l"/>
            <a:r>
              <a:rPr lang="en-US" sz="4400" dirty="0">
                <a:latin typeface="Algerian" panose="04020705040A02060702" pitchFamily="82" charset="0"/>
              </a:rPr>
              <a:t>Conclusion</a:t>
            </a:r>
            <a:endParaRPr lang="en-KE" sz="4400" dirty="0">
              <a:latin typeface="Algerian" panose="04020705040A02060702" pitchFamily="82" charset="0"/>
            </a:endParaRPr>
          </a:p>
        </p:txBody>
      </p:sp>
      <p:sp>
        <p:nvSpPr>
          <p:cNvPr id="3" name="TextBox 2">
            <a:extLst>
              <a:ext uri="{FF2B5EF4-FFF2-40B4-BE49-F238E27FC236}">
                <a16:creationId xmlns:a16="http://schemas.microsoft.com/office/drawing/2014/main" id="{3B792D40-FDF0-6580-7B32-E569FF950F61}"/>
              </a:ext>
            </a:extLst>
          </p:cNvPr>
          <p:cNvSpPr txBox="1"/>
          <p:nvPr/>
        </p:nvSpPr>
        <p:spPr>
          <a:xfrm>
            <a:off x="2611808" y="1700213"/>
            <a:ext cx="6232155" cy="2246769"/>
          </a:xfrm>
          <a:prstGeom prst="rect">
            <a:avLst/>
          </a:prstGeom>
          <a:noFill/>
        </p:spPr>
        <p:txBody>
          <a:bodyPr wrap="square" rtlCol="0">
            <a:spAutoFit/>
          </a:bodyPr>
          <a:lstStyle/>
          <a:p>
            <a:r>
              <a:rPr lang="en-GB" sz="2000" b="0" i="0" dirty="0">
                <a:solidFill>
                  <a:srgbClr val="D1D5DB"/>
                </a:solidFill>
                <a:effectLst/>
                <a:latin typeface="Times New Roman" panose="02020603050405020304" pitchFamily="18" charset="0"/>
                <a:cs typeface="Times New Roman" panose="02020603050405020304" pitchFamily="18" charset="0"/>
              </a:rPr>
              <a:t>In conclusion, the success of TV shows is significantly influenced by audience feedback, as reflected in IMDb scores. Producers and creators can use this information to guide their decisions in terms of content creation, focusing on themes and styles that resonate positively with the audience while keeping an eye on current trends in the industry.</a:t>
            </a:r>
            <a:endParaRPr lang="en-K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75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8180-E0B4-C9C5-D856-FA3975CF6F12}"/>
              </a:ext>
            </a:extLst>
          </p:cNvPr>
          <p:cNvSpPr>
            <a:spLocks noGrp="1"/>
          </p:cNvSpPr>
          <p:nvPr>
            <p:ph type="title"/>
          </p:nvPr>
        </p:nvSpPr>
        <p:spPr/>
        <p:txBody>
          <a:bodyPr>
            <a:normAutofit/>
          </a:bodyPr>
          <a:lstStyle/>
          <a:p>
            <a:pPr algn="l"/>
            <a:r>
              <a:rPr lang="en-US" sz="4000" dirty="0">
                <a:latin typeface="Algerian" panose="04020705040A02060702" pitchFamily="82" charset="0"/>
              </a:rPr>
              <a:t>Additional work</a:t>
            </a:r>
            <a:endParaRPr lang="en-KE" sz="4000" dirty="0">
              <a:latin typeface="Algerian" panose="04020705040A02060702" pitchFamily="82" charset="0"/>
            </a:endParaRPr>
          </a:p>
        </p:txBody>
      </p:sp>
      <p:sp>
        <p:nvSpPr>
          <p:cNvPr id="3" name="TextBox 2">
            <a:extLst>
              <a:ext uri="{FF2B5EF4-FFF2-40B4-BE49-F238E27FC236}">
                <a16:creationId xmlns:a16="http://schemas.microsoft.com/office/drawing/2014/main" id="{4CD5BD7D-0347-4AAA-0E9D-9C808C775F13}"/>
              </a:ext>
            </a:extLst>
          </p:cNvPr>
          <p:cNvSpPr txBox="1"/>
          <p:nvPr/>
        </p:nvSpPr>
        <p:spPr>
          <a:xfrm>
            <a:off x="2209800" y="2194560"/>
            <a:ext cx="7787640" cy="1938992"/>
          </a:xfrm>
          <a:prstGeom prst="rect">
            <a:avLst/>
          </a:prstGeom>
          <a:noFill/>
        </p:spPr>
        <p:txBody>
          <a:bodyPr wrap="square" rtlCol="0">
            <a:spAutoFit/>
          </a:bodyPr>
          <a:lstStyle/>
          <a:p>
            <a:pPr marL="342900" indent="-342900">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data columns with multiple zeros would have been cleaned better and the title column deleted as it contained multiple NaN values </a:t>
            </a:r>
          </a:p>
          <a:p>
            <a:pPr marL="342900" indent="-342900">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Exploration would have been done more in depth using Rotten score for comparison as well</a:t>
            </a:r>
            <a:endParaRPr lang="en-K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4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64F3-4D11-EE43-7278-C6706EEB4669}"/>
              </a:ext>
            </a:extLst>
          </p:cNvPr>
          <p:cNvSpPr>
            <a:spLocks noGrp="1"/>
          </p:cNvSpPr>
          <p:nvPr>
            <p:ph type="ctrTitle"/>
          </p:nvPr>
        </p:nvSpPr>
        <p:spPr>
          <a:xfrm>
            <a:off x="1112520" y="228600"/>
            <a:ext cx="3969354" cy="975360"/>
          </a:xfrm>
        </p:spPr>
        <p:txBody>
          <a:bodyPr>
            <a:normAutofit/>
          </a:bodyPr>
          <a:lstStyle/>
          <a:p>
            <a:pPr algn="ctr"/>
            <a:r>
              <a:rPr lang="en-US" sz="4000" dirty="0">
                <a:latin typeface="Algerian" panose="04020705040A02060702" pitchFamily="82" charset="0"/>
              </a:rPr>
              <a:t>Appendix</a:t>
            </a:r>
            <a:endParaRPr lang="en-KE" sz="4000" dirty="0">
              <a:latin typeface="Algerian" panose="04020705040A02060702" pitchFamily="82" charset="0"/>
            </a:endParaRPr>
          </a:p>
        </p:txBody>
      </p:sp>
      <p:pic>
        <p:nvPicPr>
          <p:cNvPr id="6" name="Picture 2">
            <a:extLst>
              <a:ext uri="{FF2B5EF4-FFF2-40B4-BE49-F238E27FC236}">
                <a16:creationId xmlns:a16="http://schemas.microsoft.com/office/drawing/2014/main" id="{242D0B5D-C4E8-E8D1-40F6-90795EAA2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07" y="926425"/>
            <a:ext cx="4714485" cy="46514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4484D3A-42AC-3B44-5A85-F9A8B67B287D}"/>
              </a:ext>
            </a:extLst>
          </p:cNvPr>
          <p:cNvSpPr txBox="1"/>
          <p:nvPr/>
        </p:nvSpPr>
        <p:spPr>
          <a:xfrm>
            <a:off x="1241107" y="5596295"/>
            <a:ext cx="7582853" cy="923330"/>
          </a:xfrm>
          <a:prstGeom prst="rect">
            <a:avLst/>
          </a:prstGeom>
          <a:noFill/>
        </p:spPr>
        <p:txBody>
          <a:bodyPr wrap="square" rtlCol="0">
            <a:spAutoFit/>
          </a:bodyPr>
          <a:lstStyle/>
          <a:p>
            <a:r>
              <a:rPr lang="en-GB" b="0" i="0" dirty="0">
                <a:effectLst/>
                <a:latin typeface="Times New Roman" panose="02020603050405020304" pitchFamily="18" charset="0"/>
                <a:cs typeface="Times New Roman" panose="02020603050405020304" pitchFamily="18" charset="0"/>
              </a:rPr>
              <a:t>The hexbin plot provides a visual representation of the distribution of IMDB score x for different title age values. The colour of each hexagon represents the density of the data points in that bin. Darker colours represent higher densities.</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8C37-377C-6B5D-0D68-4128D76C4141}"/>
              </a:ext>
            </a:extLst>
          </p:cNvPr>
          <p:cNvSpPr>
            <a:spLocks noGrp="1"/>
          </p:cNvSpPr>
          <p:nvPr>
            <p:ph type="title"/>
          </p:nvPr>
        </p:nvSpPr>
        <p:spPr>
          <a:xfrm>
            <a:off x="1986968" y="2351771"/>
            <a:ext cx="8757232" cy="1869709"/>
          </a:xfrm>
        </p:spPr>
        <p:txBody>
          <a:bodyPr>
            <a:normAutofit/>
          </a:bodyPr>
          <a:lstStyle/>
          <a:p>
            <a:pPr algn="l"/>
            <a:r>
              <a:rPr lang="en-US" sz="4800" dirty="0">
                <a:latin typeface="Algerian" panose="04020705040A02060702" pitchFamily="82" charset="0"/>
              </a:rPr>
              <a:t>THANK YOU!</a:t>
            </a:r>
            <a:endParaRPr lang="en-KE" sz="4800" dirty="0">
              <a:latin typeface="Algerian" panose="04020705040A02060702" pitchFamily="82" charset="0"/>
            </a:endParaRPr>
          </a:p>
        </p:txBody>
      </p:sp>
    </p:spTree>
    <p:extLst>
      <p:ext uri="{BB962C8B-B14F-4D97-AF65-F5344CB8AC3E}">
        <p14:creationId xmlns:p14="http://schemas.microsoft.com/office/powerpoint/2010/main" val="54549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4507-A100-1B5F-9429-AF220DB9DA62}"/>
              </a:ext>
            </a:extLst>
          </p:cNvPr>
          <p:cNvSpPr>
            <a:spLocks noGrp="1"/>
          </p:cNvSpPr>
          <p:nvPr>
            <p:ph type="title"/>
          </p:nvPr>
        </p:nvSpPr>
        <p:spPr/>
        <p:txBody>
          <a:bodyPr>
            <a:normAutofit/>
          </a:bodyPr>
          <a:lstStyle/>
          <a:p>
            <a:pPr algn="l"/>
            <a:r>
              <a:rPr lang="en-US" sz="4000" dirty="0">
                <a:latin typeface="Algerian" panose="04020705040A02060702" pitchFamily="82" charset="0"/>
              </a:rPr>
              <a:t>PURPOSE OF THE ANALYSIS</a:t>
            </a:r>
            <a:endParaRPr lang="en-KE" sz="4000" dirty="0">
              <a:latin typeface="Algerian" panose="04020705040A02060702" pitchFamily="82" charset="0"/>
            </a:endParaRPr>
          </a:p>
        </p:txBody>
      </p:sp>
      <p:sp>
        <p:nvSpPr>
          <p:cNvPr id="4" name="TextBox 3">
            <a:extLst>
              <a:ext uri="{FF2B5EF4-FFF2-40B4-BE49-F238E27FC236}">
                <a16:creationId xmlns:a16="http://schemas.microsoft.com/office/drawing/2014/main" id="{A07E1CA8-82DE-39BF-C267-382348D376F4}"/>
              </a:ext>
            </a:extLst>
          </p:cNvPr>
          <p:cNvSpPr txBox="1"/>
          <p:nvPr/>
        </p:nvSpPr>
        <p:spPr>
          <a:xfrm>
            <a:off x="2331720" y="1885285"/>
            <a:ext cx="724847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analysis was performed to examine the effect and relationship between the columns and their IMDB score.</a:t>
            </a:r>
            <a:endParaRPr lang="en-K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91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F524-6512-4F2F-7E12-3A2CF81DDA01}"/>
              </a:ext>
            </a:extLst>
          </p:cNvPr>
          <p:cNvSpPr>
            <a:spLocks noGrp="1"/>
          </p:cNvSpPr>
          <p:nvPr>
            <p:ph type="title"/>
          </p:nvPr>
        </p:nvSpPr>
        <p:spPr/>
        <p:txBody>
          <a:bodyPr>
            <a:normAutofit/>
          </a:bodyPr>
          <a:lstStyle/>
          <a:p>
            <a:pPr algn="l"/>
            <a:r>
              <a:rPr lang="en-US" sz="4000" dirty="0">
                <a:latin typeface="Algerian" panose="04020705040A02060702" pitchFamily="82" charset="0"/>
              </a:rPr>
              <a:t>Problem statement</a:t>
            </a:r>
            <a:endParaRPr lang="en-KE" sz="4000" dirty="0">
              <a:latin typeface="Algerian" panose="04020705040A02060702" pitchFamily="82" charset="0"/>
            </a:endParaRPr>
          </a:p>
        </p:txBody>
      </p:sp>
      <p:sp>
        <p:nvSpPr>
          <p:cNvPr id="3" name="TextBox 2">
            <a:extLst>
              <a:ext uri="{FF2B5EF4-FFF2-40B4-BE49-F238E27FC236}">
                <a16:creationId xmlns:a16="http://schemas.microsoft.com/office/drawing/2014/main" id="{B6EDB24C-6E83-C846-E976-FCBCA322AB2A}"/>
              </a:ext>
            </a:extLst>
          </p:cNvPr>
          <p:cNvSpPr txBox="1"/>
          <p:nvPr/>
        </p:nvSpPr>
        <p:spPr>
          <a:xfrm>
            <a:off x="2072640" y="2392680"/>
            <a:ext cx="75438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key factor considered to conduct the data exploration is to determine the nature of shows and their overall performance with audiences.</a:t>
            </a:r>
            <a:endParaRPr lang="en-K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12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C6D0C-9DA5-CEFB-AEA5-D34AC5AB7858}"/>
              </a:ext>
            </a:extLst>
          </p:cNvPr>
          <p:cNvSpPr txBox="1"/>
          <p:nvPr/>
        </p:nvSpPr>
        <p:spPr>
          <a:xfrm>
            <a:off x="1262698" y="5826948"/>
            <a:ext cx="10226040" cy="646331"/>
          </a:xfrm>
          <a:prstGeom prst="rect">
            <a:avLst/>
          </a:prstGeom>
          <a:noFill/>
        </p:spPr>
        <p:txBody>
          <a:bodyPr wrap="square" rtlCol="0">
            <a:spAutoFit/>
          </a:bodyPr>
          <a:lstStyle/>
          <a:p>
            <a:r>
              <a:rPr lang="en-GB" b="0" i="0" dirty="0">
                <a:effectLst/>
                <a:latin typeface="Times New Roman" panose="02020603050405020304" pitchFamily="18" charset="0"/>
                <a:cs typeface="Times New Roman" panose="02020603050405020304" pitchFamily="18" charset="0"/>
              </a:rPr>
              <a:t>The best performing title is Chernobyl with the highest IMDB score while Mildred Pierce has the lowest IMDB score</a:t>
            </a:r>
            <a:endParaRPr lang="en-KE"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300D112-B1D2-CD23-78B1-A6E7CF455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698" y="707886"/>
            <a:ext cx="8077200" cy="48794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8EDF84-C2B5-897C-7CAF-641E313D4FD6}"/>
              </a:ext>
            </a:extLst>
          </p:cNvPr>
          <p:cNvSpPr txBox="1"/>
          <p:nvPr/>
        </p:nvSpPr>
        <p:spPr>
          <a:xfrm>
            <a:off x="1262698" y="0"/>
            <a:ext cx="7574280" cy="707886"/>
          </a:xfrm>
          <a:prstGeom prst="rect">
            <a:avLst/>
          </a:prstGeom>
          <a:noFill/>
        </p:spPr>
        <p:txBody>
          <a:bodyPr wrap="square" rtlCol="0">
            <a:spAutoFit/>
          </a:bodyPr>
          <a:lstStyle/>
          <a:p>
            <a:r>
              <a:rPr lang="en-US" sz="4000" dirty="0">
                <a:latin typeface="Algerian" panose="04020705040A02060702" pitchFamily="82" charset="0"/>
              </a:rPr>
              <a:t>methodology</a:t>
            </a:r>
            <a:endParaRPr lang="en-KE" sz="4000" dirty="0">
              <a:latin typeface="Algerian" panose="04020705040A02060702" pitchFamily="82" charset="0"/>
            </a:endParaRPr>
          </a:p>
        </p:txBody>
      </p:sp>
    </p:spTree>
    <p:extLst>
      <p:ext uri="{BB962C8B-B14F-4D97-AF65-F5344CB8AC3E}">
        <p14:creationId xmlns:p14="http://schemas.microsoft.com/office/powerpoint/2010/main" val="198404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AFC0317-ABF6-1C6C-EC79-D1B44D6A6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3" y="0"/>
            <a:ext cx="7287577"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823F94-4676-B423-402B-FF8EBC61827B}"/>
              </a:ext>
            </a:extLst>
          </p:cNvPr>
          <p:cNvSpPr txBox="1"/>
          <p:nvPr/>
        </p:nvSpPr>
        <p:spPr>
          <a:xfrm>
            <a:off x="1219200" y="5074920"/>
            <a:ext cx="9448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highest distribution of movies or tv shows have an IMDB score slightly higher than 8.25.</a:t>
            </a:r>
          </a:p>
          <a:p>
            <a:r>
              <a:rPr lang="en-US" dirty="0">
                <a:latin typeface="Times New Roman" panose="02020603050405020304" pitchFamily="18" charset="0"/>
                <a:cs typeface="Times New Roman" panose="02020603050405020304" pitchFamily="18" charset="0"/>
              </a:rPr>
              <a:t>The lowest distribution, however at a frequency of 1 is recurring at multiple IMDB scores</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90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F059337-6BE4-9CCE-8ACD-838131C6B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43" y="0"/>
            <a:ext cx="8628697" cy="48010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059C12-324C-A116-CDC5-D5C708372EC7}"/>
              </a:ext>
            </a:extLst>
          </p:cNvPr>
          <p:cNvSpPr txBox="1"/>
          <p:nvPr/>
        </p:nvSpPr>
        <p:spPr>
          <a:xfrm>
            <a:off x="987743" y="4826675"/>
            <a:ext cx="10256520" cy="2031325"/>
          </a:xfrm>
          <a:prstGeom prst="rect">
            <a:avLst/>
          </a:prstGeom>
          <a:noFill/>
        </p:spPr>
        <p:txBody>
          <a:bodyPr wrap="square" rtlCol="0">
            <a:spAutoFit/>
          </a:bodyPr>
          <a:lstStyle/>
          <a:p>
            <a:r>
              <a:rPr lang="en-GB" b="0" i="0" dirty="0">
                <a:effectLst/>
                <a:latin typeface="Times New Roman" panose="02020603050405020304" pitchFamily="18" charset="0"/>
                <a:cs typeface="Times New Roman" panose="02020603050405020304" pitchFamily="18" charset="0"/>
              </a:rPr>
              <a:t>The line inside the box shows the median of </a:t>
            </a:r>
            <a:r>
              <a:rPr lang="en-GB" dirty="0">
                <a:latin typeface="Times New Roman" panose="02020603050405020304" pitchFamily="18" charset="0"/>
                <a:cs typeface="Times New Roman" panose="02020603050405020304" pitchFamily="18" charset="0"/>
              </a:rPr>
              <a:t>I</a:t>
            </a:r>
            <a:r>
              <a:rPr lang="en-GB" b="0" i="0" dirty="0">
                <a:effectLst/>
                <a:latin typeface="Times New Roman" panose="02020603050405020304" pitchFamily="18" charset="0"/>
                <a:cs typeface="Times New Roman" panose="02020603050405020304" pitchFamily="18" charset="0"/>
              </a:rPr>
              <a:t>MDB score for each year. The box shows the interquartile range (IQR), which is the range between the 25th and 75th percentiles. This gives you a sense of the middle 50% of scores. The whiskers which extend from the box to show the range of the data. By default, they extend no more than 1.5 * IQR from the edges of the box, ending at the furthest data point within that interval. The outliers are plotted as individual points. These are data points that are more than 1.5 * IQR from the box. By comparing the boxplots for different years, you can see how the distribution of </a:t>
            </a:r>
            <a:r>
              <a:rPr lang="en-GB" dirty="0">
                <a:latin typeface="Times New Roman" panose="02020603050405020304" pitchFamily="18" charset="0"/>
                <a:cs typeface="Times New Roman" panose="02020603050405020304" pitchFamily="18" charset="0"/>
              </a:rPr>
              <a:t>I</a:t>
            </a:r>
            <a:r>
              <a:rPr lang="en-GB" b="0" i="0" dirty="0">
                <a:effectLst/>
                <a:latin typeface="Times New Roman" panose="02020603050405020304" pitchFamily="18" charset="0"/>
                <a:cs typeface="Times New Roman" panose="02020603050405020304" pitchFamily="18" charset="0"/>
              </a:rPr>
              <a:t>MDB score has changed over time.</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10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0DBFBF0-EAAD-D3B1-5FF0-900EFCB3D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3" y="0"/>
            <a:ext cx="7409497" cy="4922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2AD3B5-7624-8028-0200-E11CFDE15F9A}"/>
              </a:ext>
            </a:extLst>
          </p:cNvPr>
          <p:cNvSpPr txBox="1"/>
          <p:nvPr/>
        </p:nvSpPr>
        <p:spPr>
          <a:xfrm>
            <a:off x="1173892" y="5152768"/>
            <a:ext cx="8476735" cy="1200329"/>
          </a:xfrm>
          <a:prstGeom prst="rect">
            <a:avLst/>
          </a:prstGeom>
          <a:noFill/>
        </p:spPr>
        <p:txBody>
          <a:bodyPr wrap="square" rtlCol="0">
            <a:spAutoFit/>
          </a:bodyPr>
          <a:lstStyle/>
          <a:p>
            <a:r>
              <a:rPr lang="en-GB" b="0" i="0" dirty="0">
                <a:effectLst/>
                <a:latin typeface="Times New Roman" panose="02020603050405020304" pitchFamily="18" charset="0"/>
                <a:cs typeface="Times New Roman" panose="02020603050405020304" pitchFamily="18" charset="0"/>
              </a:rPr>
              <a:t>The line plot shows the trend of the IMDB mean score over time. The IMDB mean score seems to increase over time, reaching a peak around 2014 and then gradually decreasing. This could be interpreted as an increase in the quality of movies over time, followed by a decline.</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2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EE979DB-5E7C-A4A6-C3D5-127191D00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3" y="1"/>
            <a:ext cx="7749489" cy="4526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4CDDAA-F094-A905-0D89-D1CFF8F0FF7C}"/>
              </a:ext>
            </a:extLst>
          </p:cNvPr>
          <p:cNvSpPr txBox="1"/>
          <p:nvPr/>
        </p:nvSpPr>
        <p:spPr>
          <a:xfrm>
            <a:off x="1234440" y="5074920"/>
            <a:ext cx="833628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scatter plot seems rather scarcely populated due to the low number of rows after cleaning the data.</a:t>
            </a:r>
          </a:p>
          <a:p>
            <a:r>
              <a:rPr lang="en-US" dirty="0">
                <a:latin typeface="Times New Roman" panose="02020603050405020304" pitchFamily="18" charset="0"/>
                <a:cs typeface="Times New Roman" panose="02020603050405020304" pitchFamily="18" charset="0"/>
              </a:rPr>
              <a:t>T</a:t>
            </a:r>
            <a:r>
              <a:rPr lang="en-GB" b="0" i="0" dirty="0">
                <a:effectLst/>
                <a:latin typeface="Times New Roman" panose="02020603050405020304" pitchFamily="18" charset="0"/>
                <a:cs typeface="Times New Roman" panose="02020603050405020304" pitchFamily="18" charset="0"/>
              </a:rPr>
              <a:t>he highest IMDB score is at the 2 year-mark meaning the movie or TV show is relatively new while the lowest IMDB score is at the 12 year-mark</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0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EF3-4A05-61AA-9B9C-2E0A50C58C89}"/>
              </a:ext>
            </a:extLst>
          </p:cNvPr>
          <p:cNvSpPr>
            <a:spLocks noGrp="1"/>
          </p:cNvSpPr>
          <p:nvPr>
            <p:ph type="title"/>
          </p:nvPr>
        </p:nvSpPr>
        <p:spPr>
          <a:xfrm>
            <a:off x="965888" y="130161"/>
            <a:ext cx="7958331" cy="1077229"/>
          </a:xfrm>
        </p:spPr>
        <p:txBody>
          <a:bodyPr>
            <a:normAutofit/>
          </a:bodyPr>
          <a:lstStyle/>
          <a:p>
            <a:pPr algn="l"/>
            <a:r>
              <a:rPr lang="en-US" sz="4400" dirty="0">
                <a:latin typeface="Algerian" panose="04020705040A02060702" pitchFamily="82" charset="0"/>
              </a:rPr>
              <a:t>Recommendations</a:t>
            </a:r>
            <a:endParaRPr lang="en-KE" sz="4400" dirty="0">
              <a:latin typeface="Algerian" panose="04020705040A02060702" pitchFamily="82" charset="0"/>
            </a:endParaRPr>
          </a:p>
        </p:txBody>
      </p:sp>
      <p:sp>
        <p:nvSpPr>
          <p:cNvPr id="5" name="TextBox 4">
            <a:extLst>
              <a:ext uri="{FF2B5EF4-FFF2-40B4-BE49-F238E27FC236}">
                <a16:creationId xmlns:a16="http://schemas.microsoft.com/office/drawing/2014/main" id="{BA3E4FD1-A66C-B8A7-38F8-06E926AA2193}"/>
              </a:ext>
            </a:extLst>
          </p:cNvPr>
          <p:cNvSpPr txBox="1"/>
          <p:nvPr/>
        </p:nvSpPr>
        <p:spPr>
          <a:xfrm>
            <a:off x="1691639" y="5196840"/>
            <a:ext cx="7682865"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TV show Chernobyl has the highest IMDB score according to the bar plot for IMDB score and year implying the audience really likes it and hence more shows like it should be made.</a:t>
            </a:r>
          </a:p>
        </p:txBody>
      </p:sp>
      <p:pic>
        <p:nvPicPr>
          <p:cNvPr id="3" name="Picture 2">
            <a:extLst>
              <a:ext uri="{FF2B5EF4-FFF2-40B4-BE49-F238E27FC236}">
                <a16:creationId xmlns:a16="http://schemas.microsoft.com/office/drawing/2014/main" id="{11453004-3B08-F960-4696-8F873C420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92" y="759320"/>
            <a:ext cx="7995611" cy="44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2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508</TotalTime>
  <Words>585</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MS Shell Dlg 2</vt:lpstr>
      <vt:lpstr>Times New Roman</vt:lpstr>
      <vt:lpstr>Wingdings</vt:lpstr>
      <vt:lpstr>Wingdings 3</vt:lpstr>
      <vt:lpstr>Madison</vt:lpstr>
      <vt:lpstr>HBO DATA ANALYSIS</vt:lpstr>
      <vt:lpstr>PURPOSE OF THE ANALYSIS</vt:lpstr>
      <vt:lpstr>Problem statement</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lpstr>Conclusion</vt:lpstr>
      <vt:lpstr>Additional work</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HBO DATA ANALYSIS</dc:title>
  <dc:creator>Nellie Paige</dc:creator>
  <cp:lastModifiedBy>Nellie Paige</cp:lastModifiedBy>
  <cp:revision>7</cp:revision>
  <dcterms:created xsi:type="dcterms:W3CDTF">2023-12-21T12:12:06Z</dcterms:created>
  <dcterms:modified xsi:type="dcterms:W3CDTF">2024-01-07T08:02:01Z</dcterms:modified>
</cp:coreProperties>
</file>