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9" r:id="rId4"/>
    <p:sldId id="259" r:id="rId5"/>
    <p:sldId id="260" r:id="rId6"/>
    <p:sldId id="261" r:id="rId7"/>
    <p:sldId id="263" r:id="rId8"/>
    <p:sldId id="278" r:id="rId9"/>
    <p:sldId id="265" r:id="rId10"/>
    <p:sldId id="266" r:id="rId11"/>
    <p:sldId id="267" r:id="rId12"/>
    <p:sldId id="268" r:id="rId13"/>
    <p:sldId id="274" r:id="rId14"/>
    <p:sldId id="273" r:id="rId15"/>
    <p:sldId id="275" r:id="rId16"/>
    <p:sldId id="280" r:id="rId17"/>
    <p:sldId id="276"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0161BB16-6213-4CD5-AC10-18DBD04D24C1}" type="datetimeFigureOut">
              <a:rPr lang="en-US" smtClean="0"/>
              <a:t>9/6/2018</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2B1AE35E-4C6B-42D2-A13A-5F43835CC97F}" type="slidenum">
              <a:rPr lang="en-US" smtClean="0"/>
              <a:t>‹#›</a:t>
            </a:fld>
            <a:endParaRPr lang="en-US"/>
          </a:p>
        </p:txBody>
      </p:sp>
    </p:spTree>
    <p:extLst>
      <p:ext uri="{BB962C8B-B14F-4D97-AF65-F5344CB8AC3E}">
        <p14:creationId xmlns:p14="http://schemas.microsoft.com/office/powerpoint/2010/main" val="1193189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61BB16-6213-4CD5-AC10-18DBD04D24C1}"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AE35E-4C6B-42D2-A13A-5F43835CC97F}" type="slidenum">
              <a:rPr lang="en-US" smtClean="0"/>
              <a:t>‹#›</a:t>
            </a:fld>
            <a:endParaRPr lang="en-US"/>
          </a:p>
        </p:txBody>
      </p:sp>
    </p:spTree>
    <p:extLst>
      <p:ext uri="{BB962C8B-B14F-4D97-AF65-F5344CB8AC3E}">
        <p14:creationId xmlns:p14="http://schemas.microsoft.com/office/powerpoint/2010/main" val="2879739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161BB16-6213-4CD5-AC10-18DBD04D24C1}" type="datetimeFigureOut">
              <a:rPr lang="en-US" smtClean="0"/>
              <a:t>9/6/2018</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2B1AE35E-4C6B-42D2-A13A-5F43835CC97F}" type="slidenum">
              <a:rPr lang="en-US" smtClean="0"/>
              <a:t>‹#›</a:t>
            </a:fld>
            <a:endParaRPr lang="en-US"/>
          </a:p>
        </p:txBody>
      </p:sp>
    </p:spTree>
    <p:extLst>
      <p:ext uri="{BB962C8B-B14F-4D97-AF65-F5344CB8AC3E}">
        <p14:creationId xmlns:p14="http://schemas.microsoft.com/office/powerpoint/2010/main" val="1723025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61BB16-6213-4CD5-AC10-18DBD04D24C1}"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2B1AE35E-4C6B-42D2-A13A-5F43835CC97F}" type="slidenum">
              <a:rPr lang="en-US" smtClean="0"/>
              <a:t>‹#›</a:t>
            </a:fld>
            <a:endParaRPr lang="en-US"/>
          </a:p>
        </p:txBody>
      </p:sp>
    </p:spTree>
    <p:extLst>
      <p:ext uri="{BB962C8B-B14F-4D97-AF65-F5344CB8AC3E}">
        <p14:creationId xmlns:p14="http://schemas.microsoft.com/office/powerpoint/2010/main" val="1977697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0161BB16-6213-4CD5-AC10-18DBD04D24C1}" type="datetimeFigureOut">
              <a:rPr lang="en-US" smtClean="0"/>
              <a:t>9/6/2018</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B1AE35E-4C6B-42D2-A13A-5F43835CC97F}" type="slidenum">
              <a:rPr lang="en-US" smtClean="0"/>
              <a:t>‹#›</a:t>
            </a:fld>
            <a:endParaRPr lang="en-US"/>
          </a:p>
        </p:txBody>
      </p:sp>
    </p:spTree>
    <p:extLst>
      <p:ext uri="{BB962C8B-B14F-4D97-AF65-F5344CB8AC3E}">
        <p14:creationId xmlns:p14="http://schemas.microsoft.com/office/powerpoint/2010/main" val="3547593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161BB16-6213-4CD5-AC10-18DBD04D24C1}"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1AE35E-4C6B-42D2-A13A-5F43835CC97F}" type="slidenum">
              <a:rPr lang="en-US" smtClean="0"/>
              <a:t>‹#›</a:t>
            </a:fld>
            <a:endParaRPr lang="en-US"/>
          </a:p>
        </p:txBody>
      </p:sp>
    </p:spTree>
    <p:extLst>
      <p:ext uri="{BB962C8B-B14F-4D97-AF65-F5344CB8AC3E}">
        <p14:creationId xmlns:p14="http://schemas.microsoft.com/office/powerpoint/2010/main" val="3250796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161BB16-6213-4CD5-AC10-18DBD04D24C1}" type="datetimeFigureOut">
              <a:rPr lang="en-US" smtClean="0"/>
              <a:t>9/6/2018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1AE35E-4C6B-42D2-A13A-5F43835CC97F}" type="slidenum">
              <a:rPr lang="en-US" smtClean="0"/>
              <a:t>‹#›</a:t>
            </a:fld>
            <a:endParaRPr lang="en-US"/>
          </a:p>
        </p:txBody>
      </p:sp>
    </p:spTree>
    <p:extLst>
      <p:ext uri="{BB962C8B-B14F-4D97-AF65-F5344CB8AC3E}">
        <p14:creationId xmlns:p14="http://schemas.microsoft.com/office/powerpoint/2010/main" val="2224079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161BB16-6213-4CD5-AC10-18DBD04D24C1}" type="datetimeFigureOut">
              <a:rPr lang="en-US" smtClean="0"/>
              <a:t>9/6/2018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1AE35E-4C6B-42D2-A13A-5F43835CC97F}" type="slidenum">
              <a:rPr lang="en-US" smtClean="0"/>
              <a:t>‹#›</a:t>
            </a:fld>
            <a:endParaRPr lang="en-US"/>
          </a:p>
        </p:txBody>
      </p:sp>
    </p:spTree>
    <p:extLst>
      <p:ext uri="{BB962C8B-B14F-4D97-AF65-F5344CB8AC3E}">
        <p14:creationId xmlns:p14="http://schemas.microsoft.com/office/powerpoint/2010/main" val="3059476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61BB16-6213-4CD5-AC10-18DBD04D24C1}" type="datetimeFigureOut">
              <a:rPr lang="en-US" smtClean="0"/>
              <a:t>9/6/2018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1AE35E-4C6B-42D2-A13A-5F43835CC97F}" type="slidenum">
              <a:rPr lang="en-US" smtClean="0"/>
              <a:t>‹#›</a:t>
            </a:fld>
            <a:endParaRPr lang="en-US"/>
          </a:p>
        </p:txBody>
      </p:sp>
    </p:spTree>
    <p:extLst>
      <p:ext uri="{BB962C8B-B14F-4D97-AF65-F5344CB8AC3E}">
        <p14:creationId xmlns:p14="http://schemas.microsoft.com/office/powerpoint/2010/main" val="2275660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0161BB16-6213-4CD5-AC10-18DBD04D24C1}" type="datetimeFigureOut">
              <a:rPr lang="en-US" smtClean="0"/>
              <a:t>9/6/2018</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B1AE35E-4C6B-42D2-A13A-5F43835CC97F}" type="slidenum">
              <a:rPr lang="en-US" smtClean="0"/>
              <a:t>‹#›</a:t>
            </a:fld>
            <a:endParaRPr lang="en-US"/>
          </a:p>
        </p:txBody>
      </p:sp>
    </p:spTree>
    <p:extLst>
      <p:ext uri="{BB962C8B-B14F-4D97-AF65-F5344CB8AC3E}">
        <p14:creationId xmlns:p14="http://schemas.microsoft.com/office/powerpoint/2010/main" val="194713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61BB16-6213-4CD5-AC10-18DBD04D24C1}"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1AE35E-4C6B-42D2-A13A-5F43835CC97F}" type="slidenum">
              <a:rPr lang="en-US" smtClean="0"/>
              <a:t>‹#›</a:t>
            </a:fld>
            <a:endParaRPr lang="en-US"/>
          </a:p>
        </p:txBody>
      </p:sp>
    </p:spTree>
    <p:extLst>
      <p:ext uri="{BB962C8B-B14F-4D97-AF65-F5344CB8AC3E}">
        <p14:creationId xmlns:p14="http://schemas.microsoft.com/office/powerpoint/2010/main" val="1625638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0161BB16-6213-4CD5-AC10-18DBD04D24C1}" type="datetimeFigureOut">
              <a:rPr lang="en-US" smtClean="0"/>
              <a:t>9/6/2018</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2B1AE35E-4C6B-42D2-A13A-5F43835CC97F}"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690130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The%20Stanford%20Open%20Policing%20Projec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An Analysis of Connecticut State Police Traffic </a:t>
            </a:r>
            <a:r>
              <a:rPr lang="en-US" dirty="0" smtClean="0"/>
              <a:t>Stops</a:t>
            </a:r>
            <a:endParaRPr lang="en-US" dirty="0"/>
          </a:p>
        </p:txBody>
      </p:sp>
      <p:sp>
        <p:nvSpPr>
          <p:cNvPr id="3" name="Subtitle 2"/>
          <p:cNvSpPr>
            <a:spLocks noGrp="1"/>
          </p:cNvSpPr>
          <p:nvPr>
            <p:ph type="subTitle" idx="1"/>
          </p:nvPr>
        </p:nvSpPr>
        <p:spPr/>
        <p:txBody>
          <a:bodyPr/>
          <a:lstStyle/>
          <a:p>
            <a:r>
              <a:rPr lang="en-US" dirty="0"/>
              <a:t>Introduction to Data Science Capstone Project	</a:t>
            </a:r>
          </a:p>
        </p:txBody>
      </p:sp>
      <p:sp>
        <p:nvSpPr>
          <p:cNvPr id="4" name="TextBox 3"/>
          <p:cNvSpPr txBox="1"/>
          <p:nvPr/>
        </p:nvSpPr>
        <p:spPr>
          <a:xfrm>
            <a:off x="581191" y="3356811"/>
            <a:ext cx="6228683" cy="369332"/>
          </a:xfrm>
          <a:prstGeom prst="rect">
            <a:avLst/>
          </a:prstGeom>
          <a:noFill/>
        </p:spPr>
        <p:txBody>
          <a:bodyPr wrap="square" rtlCol="0">
            <a:spAutoFit/>
          </a:bodyPr>
          <a:lstStyle/>
          <a:p>
            <a:r>
              <a:rPr lang="en-US" dirty="0" smtClean="0">
                <a:solidFill>
                  <a:schemeClr val="bg1"/>
                </a:solidFill>
              </a:rPr>
              <a:t>Paige Williams</a:t>
            </a:r>
            <a:endParaRPr lang="en-US" dirty="0">
              <a:solidFill>
                <a:schemeClr val="bg1"/>
              </a:solidFill>
            </a:endParaRPr>
          </a:p>
        </p:txBody>
      </p:sp>
    </p:spTree>
    <p:extLst>
      <p:ext uri="{BB962C8B-B14F-4D97-AF65-F5344CB8AC3E}">
        <p14:creationId xmlns:p14="http://schemas.microsoft.com/office/powerpoint/2010/main" val="3830200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Analysis : </a:t>
            </a:r>
            <a:r>
              <a:rPr lang="en-US" dirty="0" smtClean="0"/>
              <a:t>Race </a:t>
            </a:r>
            <a:r>
              <a:rPr lang="en-US" dirty="0"/>
              <a:t>	</a:t>
            </a:r>
            <a:r>
              <a:rPr lang="en-US" dirty="0" smtClean="0"/>
              <a:t>														</a:t>
            </a:r>
            <a:r>
              <a:rPr lang="en-US" dirty="0" smtClean="0"/>
              <a:t>II.</a:t>
            </a:r>
            <a:endParaRPr lang="en-US" dirty="0"/>
          </a:p>
        </p:txBody>
      </p:sp>
      <p:sp>
        <p:nvSpPr>
          <p:cNvPr id="4" name="Content Placeholder 3"/>
          <p:cNvSpPr>
            <a:spLocks noGrp="1"/>
          </p:cNvSpPr>
          <p:nvPr>
            <p:ph sz="half" idx="2"/>
          </p:nvPr>
        </p:nvSpPr>
        <p:spPr>
          <a:xfrm>
            <a:off x="6188417" y="2035498"/>
            <a:ext cx="5422392" cy="4353271"/>
          </a:xfrm>
        </p:spPr>
        <p:txBody>
          <a:bodyPr>
            <a:normAutofit/>
          </a:bodyPr>
          <a:lstStyle/>
          <a:p>
            <a:r>
              <a:rPr lang="en-US" dirty="0"/>
              <a:t>However, when looking at the ratio of arrests/stops, </a:t>
            </a:r>
            <a:r>
              <a:rPr lang="en-US" dirty="0" smtClean="0"/>
              <a:t>Hispanic drivers </a:t>
            </a:r>
            <a:r>
              <a:rPr lang="en-US" dirty="0"/>
              <a:t>and B</a:t>
            </a:r>
            <a:r>
              <a:rPr lang="en-US" dirty="0" smtClean="0"/>
              <a:t>lack drivers </a:t>
            </a:r>
            <a:r>
              <a:rPr lang="en-US" dirty="0"/>
              <a:t>have the highest ratios. </a:t>
            </a:r>
            <a:endParaRPr lang="en-US" dirty="0" smtClean="0"/>
          </a:p>
          <a:p>
            <a:r>
              <a:rPr lang="en-US" dirty="0"/>
              <a:t>It is interesting to note that </a:t>
            </a:r>
            <a:r>
              <a:rPr lang="en-US" dirty="0" smtClean="0"/>
              <a:t>Hispanic drivers </a:t>
            </a:r>
            <a:r>
              <a:rPr lang="en-US" dirty="0"/>
              <a:t>are the third highest in terms of </a:t>
            </a:r>
            <a:r>
              <a:rPr lang="en-US" dirty="0" smtClean="0"/>
              <a:t>stops per capita but </a:t>
            </a:r>
            <a:r>
              <a:rPr lang="en-US" dirty="0"/>
              <a:t>have the highest arrest likelihood. </a:t>
            </a:r>
            <a:endParaRPr lang="en-US" dirty="0" smtClean="0"/>
          </a:p>
          <a:p>
            <a:pPr lvl="1"/>
            <a:r>
              <a:rPr lang="en-US" dirty="0" smtClean="0"/>
              <a:t>In </a:t>
            </a:r>
            <a:r>
              <a:rPr lang="en-US" dirty="0"/>
              <a:t>fact, the </a:t>
            </a:r>
            <a:r>
              <a:rPr lang="en-US" dirty="0" smtClean="0"/>
              <a:t>arrests/stops </a:t>
            </a:r>
            <a:r>
              <a:rPr lang="en-US" dirty="0"/>
              <a:t>ratio of </a:t>
            </a:r>
            <a:r>
              <a:rPr lang="en-US" dirty="0" smtClean="0"/>
              <a:t>Hispanic drivers </a:t>
            </a:r>
            <a:r>
              <a:rPr lang="en-US" dirty="0" smtClean="0"/>
              <a:t>is 1.593173 </a:t>
            </a:r>
            <a:r>
              <a:rPr lang="en-US" dirty="0"/>
              <a:t>times more than the next highest ratio, which is the ratio for B</a:t>
            </a:r>
            <a:r>
              <a:rPr lang="en-US" dirty="0" smtClean="0"/>
              <a:t>lack drivers</a:t>
            </a:r>
            <a:r>
              <a:rPr lang="en-US" dirty="0"/>
              <a:t>. </a:t>
            </a:r>
            <a:endParaRPr lang="en-US" dirty="0" smtClean="0"/>
          </a:p>
          <a:p>
            <a:r>
              <a:rPr lang="en-US" dirty="0" smtClean="0"/>
              <a:t>Statistical testing showed the higher Hispanic arrests/stops ratio to be statistically significant, and not likely due to chance.</a:t>
            </a:r>
            <a:endParaRPr lang="en-US" dirty="0"/>
          </a:p>
        </p:txBody>
      </p:sp>
      <p:pic>
        <p:nvPicPr>
          <p:cNvPr id="3076" name="Picture 4" descr="unnamed-chunk-19-1.pn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48824" y="2227263"/>
            <a:ext cx="5087301" cy="36337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5511" y="5861050"/>
            <a:ext cx="3904507" cy="246221"/>
          </a:xfrm>
          <a:prstGeom prst="rect">
            <a:avLst/>
          </a:prstGeom>
          <a:noFill/>
        </p:spPr>
        <p:txBody>
          <a:bodyPr wrap="square" rtlCol="0">
            <a:spAutoFit/>
          </a:bodyPr>
          <a:lstStyle/>
          <a:p>
            <a:r>
              <a:rPr lang="en-US" sz="1000" dirty="0" smtClean="0">
                <a:solidFill>
                  <a:schemeClr val="tx1">
                    <a:lumMod val="75000"/>
                    <a:lumOff val="25000"/>
                  </a:schemeClr>
                </a:solidFill>
              </a:rPr>
              <a:t>* Ratio shown is # of arrests per # of traffic stops</a:t>
            </a:r>
            <a:endParaRPr lang="en-US" sz="1000" dirty="0">
              <a:solidFill>
                <a:schemeClr val="tx1">
                  <a:lumMod val="75000"/>
                  <a:lumOff val="25000"/>
                </a:schemeClr>
              </a:solidFill>
            </a:endParaRPr>
          </a:p>
        </p:txBody>
      </p:sp>
    </p:spTree>
    <p:extLst>
      <p:ext uri="{BB962C8B-B14F-4D97-AF65-F5344CB8AC3E}">
        <p14:creationId xmlns:p14="http://schemas.microsoft.com/office/powerpoint/2010/main" val="1926830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a:t>
            </a:r>
            <a:r>
              <a:rPr lang="en-US" dirty="0" smtClean="0"/>
              <a:t>Analysis: Final Thoughts</a:t>
            </a:r>
            <a:endParaRPr lang="en-US" dirty="0"/>
          </a:p>
        </p:txBody>
      </p:sp>
      <p:sp>
        <p:nvSpPr>
          <p:cNvPr id="3" name="Content Placeholder 2"/>
          <p:cNvSpPr>
            <a:spLocks noGrp="1"/>
          </p:cNvSpPr>
          <p:nvPr>
            <p:ph idx="1"/>
          </p:nvPr>
        </p:nvSpPr>
        <p:spPr>
          <a:xfrm>
            <a:off x="581192" y="2180496"/>
            <a:ext cx="11029615" cy="4246062"/>
          </a:xfrm>
        </p:spPr>
        <p:txBody>
          <a:bodyPr>
            <a:normAutofit/>
          </a:bodyPr>
          <a:lstStyle/>
          <a:p>
            <a:r>
              <a:rPr lang="en-US" sz="2400" dirty="0" smtClean="0"/>
              <a:t>The above </a:t>
            </a:r>
            <a:r>
              <a:rPr lang="en-US" sz="2400" dirty="0"/>
              <a:t>results seem to lend support towards the concern that race, among other demographic factors, impacts arrest status outcome, at least </a:t>
            </a:r>
            <a:r>
              <a:rPr lang="en-US" sz="2400" dirty="0" smtClean="0"/>
              <a:t>for Connecticut </a:t>
            </a:r>
            <a:r>
              <a:rPr lang="en-US" sz="2400" dirty="0"/>
              <a:t>State </a:t>
            </a:r>
            <a:r>
              <a:rPr lang="en-US" sz="2400" dirty="0" smtClean="0"/>
              <a:t>Police traffic stops. However, </a:t>
            </a:r>
            <a:r>
              <a:rPr lang="en-US" sz="2400" dirty="0"/>
              <a:t>these results </a:t>
            </a:r>
            <a:r>
              <a:rPr lang="en-US" sz="2400" b="1" dirty="0"/>
              <a:t>only show correlation, not </a:t>
            </a:r>
            <a:r>
              <a:rPr lang="en-US" sz="2400" b="1" dirty="0" smtClean="0"/>
              <a:t>causation</a:t>
            </a:r>
            <a:r>
              <a:rPr lang="en-US" sz="2400" dirty="0" smtClean="0"/>
              <a:t>.</a:t>
            </a:r>
            <a:endParaRPr lang="en-US" sz="2400" dirty="0" smtClean="0"/>
          </a:p>
          <a:p>
            <a:pPr lvl="1"/>
            <a:r>
              <a:rPr lang="en-US" sz="2000" dirty="0" smtClean="0"/>
              <a:t>For example, different </a:t>
            </a:r>
            <a:r>
              <a:rPr lang="en-US" sz="2000" dirty="0"/>
              <a:t>groups could behave differently, leading to different arrest </a:t>
            </a:r>
            <a:r>
              <a:rPr lang="en-US" sz="2000" dirty="0" smtClean="0"/>
              <a:t>outcomes. </a:t>
            </a:r>
            <a:r>
              <a:rPr lang="en-US" sz="2000" dirty="0" smtClean="0"/>
              <a:t>Maybe a </a:t>
            </a:r>
            <a:r>
              <a:rPr lang="en-US" sz="2000" dirty="0"/>
              <a:t>greater proportion of stopped </a:t>
            </a:r>
            <a:r>
              <a:rPr lang="en-US" sz="2000" dirty="0" smtClean="0"/>
              <a:t>Hispanic drivers committed </a:t>
            </a:r>
            <a:r>
              <a:rPr lang="en-US" sz="2000" dirty="0"/>
              <a:t>violations that require arrests compared to other </a:t>
            </a:r>
            <a:r>
              <a:rPr lang="en-US" sz="2000" dirty="0" smtClean="0"/>
              <a:t>races. Or </a:t>
            </a:r>
            <a:r>
              <a:rPr lang="en-US" sz="2000" dirty="0"/>
              <a:t>maybe police officers </a:t>
            </a:r>
            <a:r>
              <a:rPr lang="en-US" sz="2000" dirty="0" smtClean="0"/>
              <a:t>do behave </a:t>
            </a:r>
            <a:r>
              <a:rPr lang="en-US" sz="2000" dirty="0"/>
              <a:t>differently between different groups, indicating bias. </a:t>
            </a:r>
            <a:endParaRPr lang="en-US" sz="2000" dirty="0" smtClean="0"/>
          </a:p>
          <a:p>
            <a:pPr lvl="2"/>
            <a:r>
              <a:rPr lang="en-US" sz="1800" dirty="0"/>
              <a:t>Both explanations could be concluded from the arrests/stops ratio discrepancies observed between the different races.</a:t>
            </a:r>
          </a:p>
        </p:txBody>
      </p:sp>
    </p:spTree>
    <p:extLst>
      <p:ext uri="{BB962C8B-B14F-4D97-AF65-F5344CB8AC3E}">
        <p14:creationId xmlns:p14="http://schemas.microsoft.com/office/powerpoint/2010/main" val="15268703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a:t>
            </a:r>
            <a:r>
              <a:rPr lang="en-US" dirty="0"/>
              <a:t>	</a:t>
            </a:r>
            <a:r>
              <a:rPr lang="en-US" dirty="0" smtClean="0"/>
              <a:t>															 </a:t>
            </a:r>
            <a:r>
              <a:rPr lang="en-US" dirty="0" smtClean="0"/>
              <a:t>I.</a:t>
            </a:r>
            <a:endParaRPr lang="en-US" dirty="0"/>
          </a:p>
        </p:txBody>
      </p:sp>
      <p:sp>
        <p:nvSpPr>
          <p:cNvPr id="3" name="Content Placeholder 2"/>
          <p:cNvSpPr>
            <a:spLocks noGrp="1"/>
          </p:cNvSpPr>
          <p:nvPr>
            <p:ph idx="1"/>
          </p:nvPr>
        </p:nvSpPr>
        <p:spPr>
          <a:xfrm>
            <a:off x="108284" y="1840833"/>
            <a:ext cx="11923295" cy="2610852"/>
          </a:xfrm>
        </p:spPr>
        <p:txBody>
          <a:bodyPr>
            <a:normAutofit/>
          </a:bodyPr>
          <a:lstStyle/>
          <a:p>
            <a:r>
              <a:rPr lang="en-US" dirty="0" smtClean="0"/>
              <a:t>The final model chosen is a Classification and Regression Tree (CART) utilizing a Penalty Matrix to handle our dataset imbalance.</a:t>
            </a:r>
          </a:p>
          <a:p>
            <a:pPr lvl="1"/>
            <a:r>
              <a:rPr lang="en-US" dirty="0" smtClean="0"/>
              <a:t>The Penalty Matrix assigns a higher penalty for false negatives</a:t>
            </a:r>
            <a:r>
              <a:rPr lang="en-US" dirty="0"/>
              <a:t>, i.e., where the model labels an observation as having no arrest when there was </a:t>
            </a:r>
            <a:r>
              <a:rPr lang="en-US" dirty="0" smtClean="0"/>
              <a:t>one. This is </a:t>
            </a:r>
            <a:r>
              <a:rPr lang="en-US" dirty="0"/>
              <a:t>because we're most concerned about accurately labeling </a:t>
            </a:r>
            <a:r>
              <a:rPr lang="en-US" dirty="0" smtClean="0"/>
              <a:t>arrests. </a:t>
            </a:r>
          </a:p>
          <a:p>
            <a:pPr lvl="1"/>
            <a:r>
              <a:rPr lang="en-US" dirty="0" smtClean="0"/>
              <a:t>Here’s the decision tree of the final model:</a:t>
            </a:r>
            <a:endParaRPr lang="en-US" dirty="0"/>
          </a:p>
        </p:txBody>
      </p:sp>
      <p:pic>
        <p:nvPicPr>
          <p:cNvPr id="4" name="Picture 2" descr="unnamed-chunk-43-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8871" y="3597443"/>
            <a:ext cx="4514248" cy="322446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70945" y="4451685"/>
            <a:ext cx="5098986" cy="2594556"/>
          </a:xfrm>
          <a:prstGeom prst="rect">
            <a:avLst/>
          </a:prstGeom>
          <a:noFill/>
        </p:spPr>
        <p:txBody>
          <a:bodyPr wrap="square" rtlCol="0">
            <a:spAutoFit/>
          </a:bodyPr>
          <a:lstStyle/>
          <a:p>
            <a:pPr marL="306000" lvl="0" indent="-306000" defTabSz="457200">
              <a:spcBef>
                <a:spcPct val="20000"/>
              </a:spcBef>
              <a:spcAft>
                <a:spcPts val="600"/>
              </a:spcAft>
              <a:buClr>
                <a:srgbClr val="903163"/>
              </a:buClr>
              <a:buSzPct val="92000"/>
              <a:buFont typeface="Wingdings 2" panose="05020102010507070707" pitchFamily="18" charset="2"/>
              <a:buChar char=""/>
            </a:pPr>
            <a:r>
              <a:rPr lang="en-US" sz="1100" dirty="0" err="1">
                <a:solidFill>
                  <a:srgbClr val="3D3D3D"/>
                </a:solidFill>
              </a:rPr>
              <a:t>s</a:t>
            </a:r>
            <a:r>
              <a:rPr lang="en-US" sz="1100" dirty="0" err="1" smtClean="0">
                <a:solidFill>
                  <a:srgbClr val="3D3D3D"/>
                </a:solidFill>
              </a:rPr>
              <a:t>top_duration</a:t>
            </a:r>
            <a:r>
              <a:rPr lang="en-US" sz="1100" dirty="0" smtClean="0">
                <a:solidFill>
                  <a:srgbClr val="3D3D3D"/>
                </a:solidFill>
              </a:rPr>
              <a:t> = 1-m is for stops that lasted 1-15 minutes</a:t>
            </a:r>
          </a:p>
          <a:p>
            <a:pPr marL="306000" lvl="0" indent="-306000" defTabSz="457200">
              <a:spcBef>
                <a:spcPct val="20000"/>
              </a:spcBef>
              <a:spcAft>
                <a:spcPts val="600"/>
              </a:spcAft>
              <a:buClr>
                <a:srgbClr val="903163"/>
              </a:buClr>
              <a:buSzPct val="92000"/>
              <a:buFont typeface="Wingdings 2" panose="05020102010507070707" pitchFamily="18" charset="2"/>
              <a:buChar char=""/>
            </a:pPr>
            <a:r>
              <a:rPr lang="en-US" sz="1100" dirty="0" err="1" smtClean="0">
                <a:solidFill>
                  <a:srgbClr val="3D3D3D"/>
                </a:solidFill>
              </a:rPr>
              <a:t>stop_duration</a:t>
            </a:r>
            <a:r>
              <a:rPr lang="en-US" sz="1100" dirty="0" smtClean="0">
                <a:solidFill>
                  <a:srgbClr val="3D3D3D"/>
                </a:solidFill>
              </a:rPr>
              <a:t> </a:t>
            </a:r>
            <a:r>
              <a:rPr lang="en-US" sz="1100" dirty="0">
                <a:solidFill>
                  <a:srgbClr val="3D3D3D"/>
                </a:solidFill>
              </a:rPr>
              <a:t>= </a:t>
            </a:r>
            <a:r>
              <a:rPr lang="en-US" sz="1100" dirty="0" smtClean="0">
                <a:solidFill>
                  <a:srgbClr val="3D3D3D"/>
                </a:solidFill>
              </a:rPr>
              <a:t>16m is for stops that lasted 16-30 minutes</a:t>
            </a:r>
          </a:p>
          <a:p>
            <a:pPr marL="306000" lvl="0" indent="-306000" defTabSz="457200">
              <a:spcBef>
                <a:spcPct val="20000"/>
              </a:spcBef>
              <a:spcAft>
                <a:spcPts val="600"/>
              </a:spcAft>
              <a:buClr>
                <a:srgbClr val="903163"/>
              </a:buClr>
              <a:buSzPct val="92000"/>
              <a:buFont typeface="Wingdings 2" panose="05020102010507070707" pitchFamily="18" charset="2"/>
              <a:buChar char=""/>
            </a:pPr>
            <a:r>
              <a:rPr lang="en-US" sz="1100" dirty="0" err="1" smtClean="0">
                <a:solidFill>
                  <a:srgbClr val="3D3D3D"/>
                </a:solidFill>
              </a:rPr>
              <a:t>violation_raw_R</a:t>
            </a:r>
            <a:r>
              <a:rPr lang="en-US" sz="1100" dirty="0" smtClean="0">
                <a:solidFill>
                  <a:srgbClr val="3D3D3D"/>
                </a:solidFill>
              </a:rPr>
              <a:t> = 1 is for stops where there was a registration violation</a:t>
            </a:r>
          </a:p>
          <a:p>
            <a:pPr marL="306000" lvl="0" indent="-306000" defTabSz="457200">
              <a:spcBef>
                <a:spcPct val="20000"/>
              </a:spcBef>
              <a:spcAft>
                <a:spcPts val="600"/>
              </a:spcAft>
              <a:buClr>
                <a:srgbClr val="903163"/>
              </a:buClr>
              <a:buSzPct val="92000"/>
              <a:buFont typeface="Wingdings 2" panose="05020102010507070707" pitchFamily="18" charset="2"/>
              <a:buChar char=""/>
            </a:pPr>
            <a:r>
              <a:rPr lang="en-US" sz="1100" dirty="0" err="1">
                <a:solidFill>
                  <a:srgbClr val="3D3D3D"/>
                </a:solidFill>
              </a:rPr>
              <a:t>s</a:t>
            </a:r>
            <a:r>
              <a:rPr lang="en-US" sz="1100" dirty="0" err="1" smtClean="0">
                <a:solidFill>
                  <a:srgbClr val="3D3D3D"/>
                </a:solidFill>
              </a:rPr>
              <a:t>top_hour_part</a:t>
            </a:r>
            <a:r>
              <a:rPr lang="en-US" sz="1100" dirty="0" smtClean="0">
                <a:solidFill>
                  <a:srgbClr val="3D3D3D"/>
                </a:solidFill>
              </a:rPr>
              <a:t>_ = t_2, t_3 is for stops that occurred between 6:00 am and 6:00 pm</a:t>
            </a:r>
          </a:p>
          <a:p>
            <a:pPr marL="306000" lvl="0" indent="-306000" defTabSz="457200">
              <a:spcBef>
                <a:spcPct val="20000"/>
              </a:spcBef>
              <a:spcAft>
                <a:spcPts val="600"/>
              </a:spcAft>
              <a:buClr>
                <a:srgbClr val="903163"/>
              </a:buClr>
              <a:buSzPct val="92000"/>
              <a:buFont typeface="Wingdings 2" panose="05020102010507070707" pitchFamily="18" charset="2"/>
              <a:buChar char=""/>
            </a:pPr>
            <a:r>
              <a:rPr lang="en-US" sz="1100" dirty="0" err="1" smtClean="0">
                <a:solidFill>
                  <a:srgbClr val="3D3D3D"/>
                </a:solidFill>
              </a:rPr>
              <a:t>violation_raw_O</a:t>
            </a:r>
            <a:r>
              <a:rPr lang="en-US" sz="1100" dirty="0" smtClean="0">
                <a:solidFill>
                  <a:srgbClr val="3D3D3D"/>
                </a:solidFill>
              </a:rPr>
              <a:t> </a:t>
            </a:r>
            <a:r>
              <a:rPr lang="en-US" sz="1100" dirty="0">
                <a:solidFill>
                  <a:srgbClr val="3D3D3D"/>
                </a:solidFill>
              </a:rPr>
              <a:t>= </a:t>
            </a:r>
            <a:r>
              <a:rPr lang="en-US" sz="1100" dirty="0" smtClean="0">
                <a:solidFill>
                  <a:srgbClr val="3D3D3D"/>
                </a:solidFill>
              </a:rPr>
              <a:t>0 is for stops that did not have a violation labeled “Other”</a:t>
            </a:r>
          </a:p>
          <a:p>
            <a:pPr marL="306000" lvl="0" indent="-306000" defTabSz="457200">
              <a:spcBef>
                <a:spcPct val="20000"/>
              </a:spcBef>
              <a:spcAft>
                <a:spcPts val="600"/>
              </a:spcAft>
              <a:buClr>
                <a:srgbClr val="903163"/>
              </a:buClr>
              <a:buSzPct val="92000"/>
              <a:buFont typeface="Wingdings 2" panose="05020102010507070707" pitchFamily="18" charset="2"/>
              <a:buChar char=""/>
            </a:pPr>
            <a:r>
              <a:rPr lang="en-US" sz="1100" dirty="0" err="1" smtClean="0">
                <a:solidFill>
                  <a:srgbClr val="3D3D3D"/>
                </a:solidFill>
              </a:rPr>
              <a:t>violation_raw_M</a:t>
            </a:r>
            <a:r>
              <a:rPr lang="en-US" sz="1100" dirty="0" smtClean="0">
                <a:solidFill>
                  <a:srgbClr val="3D3D3D"/>
                </a:solidFill>
              </a:rPr>
              <a:t> </a:t>
            </a:r>
            <a:r>
              <a:rPr lang="en-US" sz="1100" dirty="0">
                <a:solidFill>
                  <a:srgbClr val="3D3D3D"/>
                </a:solidFill>
              </a:rPr>
              <a:t>= </a:t>
            </a:r>
            <a:r>
              <a:rPr lang="en-US" sz="1100" dirty="0" smtClean="0">
                <a:solidFill>
                  <a:srgbClr val="3D3D3D"/>
                </a:solidFill>
              </a:rPr>
              <a:t>0 is for stops that did not have a moving violation</a:t>
            </a:r>
          </a:p>
          <a:p>
            <a:pPr marL="306000" lvl="0" indent="-306000" defTabSz="457200">
              <a:spcBef>
                <a:spcPct val="20000"/>
              </a:spcBef>
              <a:spcAft>
                <a:spcPts val="600"/>
              </a:spcAft>
              <a:buClr>
                <a:srgbClr val="903163"/>
              </a:buClr>
              <a:buSzPct val="92000"/>
              <a:buFont typeface="Wingdings 2" panose="05020102010507070707" pitchFamily="18" charset="2"/>
              <a:buChar char=""/>
            </a:pPr>
            <a:endParaRPr lang="en-US" dirty="0">
              <a:solidFill>
                <a:srgbClr val="3D3D3D"/>
              </a:solidFill>
            </a:endParaRPr>
          </a:p>
          <a:p>
            <a:pPr marL="285750" indent="-285750">
              <a:buFont typeface="Arial" panose="020B0604020202020204" pitchFamily="34" charset="0"/>
              <a:buChar char="•"/>
            </a:pPr>
            <a:endParaRPr lang="en-US" dirty="0"/>
          </a:p>
        </p:txBody>
      </p:sp>
      <p:sp>
        <p:nvSpPr>
          <p:cNvPr id="8" name="Rectangle 7"/>
          <p:cNvSpPr/>
          <p:nvPr/>
        </p:nvSpPr>
        <p:spPr>
          <a:xfrm>
            <a:off x="882515" y="4326808"/>
            <a:ext cx="5187416" cy="203721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stCxn id="8" idx="3"/>
          </p:cNvCxnSpPr>
          <p:nvPr/>
        </p:nvCxnSpPr>
        <p:spPr>
          <a:xfrm flipV="1">
            <a:off x="6069931" y="5342021"/>
            <a:ext cx="508940" cy="3397"/>
          </a:xfrm>
          <a:prstGeom prst="straightConnector1">
            <a:avLst/>
          </a:prstGeom>
          <a:ln>
            <a:solidFill>
              <a:schemeClr val="bg1">
                <a:lumMod val="65000"/>
              </a:schemeClr>
            </a:solidFill>
            <a:tailEnd type="triangle"/>
          </a:ln>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316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a:t>
            </a:r>
            <a:r>
              <a:rPr lang="en-US" dirty="0" smtClean="0"/>
              <a:t>																II.</a:t>
            </a:r>
            <a:endParaRPr lang="en-US" dirty="0"/>
          </a:p>
        </p:txBody>
      </p:sp>
      <p:sp>
        <p:nvSpPr>
          <p:cNvPr id="3" name="Content Placeholder 2"/>
          <p:cNvSpPr>
            <a:spLocks noGrp="1"/>
          </p:cNvSpPr>
          <p:nvPr>
            <p:ph idx="1"/>
          </p:nvPr>
        </p:nvSpPr>
        <p:spPr/>
        <p:txBody>
          <a:bodyPr/>
          <a:lstStyle/>
          <a:p>
            <a:r>
              <a:rPr lang="en-US" dirty="0" smtClean="0"/>
              <a:t>Overall, the model did not perform well, with </a:t>
            </a:r>
            <a:r>
              <a:rPr lang="en-US" dirty="0"/>
              <a:t>a Kappa of 0.2849794 and an AUC value of </a:t>
            </a:r>
            <a:r>
              <a:rPr lang="en-US" dirty="0" smtClean="0"/>
              <a:t>0.720, where values closer to 1 indicate a good performing model.</a:t>
            </a:r>
          </a:p>
          <a:p>
            <a:r>
              <a:rPr lang="en-US" dirty="0" smtClean="0"/>
              <a:t>We did, however, identify some of the more important variables for arrest status prediction:</a:t>
            </a:r>
          </a:p>
          <a:p>
            <a:pPr lvl="1"/>
            <a:r>
              <a:rPr lang="en-US" dirty="0" smtClean="0"/>
              <a:t>Stop duration</a:t>
            </a:r>
            <a:endParaRPr lang="en-US" dirty="0"/>
          </a:p>
          <a:p>
            <a:pPr lvl="1"/>
            <a:r>
              <a:rPr lang="en-US" dirty="0"/>
              <a:t>Was a search conducted</a:t>
            </a:r>
            <a:r>
              <a:rPr lang="en-US" dirty="0" smtClean="0"/>
              <a:t>?</a:t>
            </a:r>
            <a:endParaRPr lang="en-US" i="1" dirty="0"/>
          </a:p>
          <a:p>
            <a:pPr lvl="1"/>
            <a:r>
              <a:rPr lang="en-US" dirty="0" smtClean="0"/>
              <a:t>Search type</a:t>
            </a:r>
            <a:endParaRPr lang="en-US" dirty="0"/>
          </a:p>
          <a:p>
            <a:pPr lvl="1"/>
            <a:r>
              <a:rPr lang="en-US" dirty="0"/>
              <a:t>Was contraband found</a:t>
            </a:r>
            <a:r>
              <a:rPr lang="en-US" dirty="0" smtClean="0"/>
              <a:t>?</a:t>
            </a:r>
            <a:endParaRPr lang="en-US" dirty="0"/>
          </a:p>
          <a:p>
            <a:pPr lvl="1"/>
            <a:r>
              <a:rPr lang="en-US" dirty="0" smtClean="0"/>
              <a:t>Stop time (hour)</a:t>
            </a:r>
            <a:endParaRPr lang="en-US" dirty="0"/>
          </a:p>
          <a:p>
            <a:pPr lvl="1"/>
            <a:endParaRPr lang="en-US" dirty="0"/>
          </a:p>
        </p:txBody>
      </p:sp>
      <p:pic>
        <p:nvPicPr>
          <p:cNvPr id="1026" name="Picture 2" descr="unnamed-chunk-46-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3532" y="3434620"/>
            <a:ext cx="4540305" cy="3243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533362" y="5477366"/>
            <a:ext cx="2640170" cy="1200329"/>
          </a:xfrm>
          <a:prstGeom prst="rect">
            <a:avLst/>
          </a:prstGeom>
          <a:noFill/>
        </p:spPr>
        <p:txBody>
          <a:bodyPr wrap="square" rtlCol="0">
            <a:spAutoFit/>
          </a:bodyPr>
          <a:lstStyle/>
          <a:p>
            <a:r>
              <a:rPr lang="en-US" sz="1200" dirty="0" smtClean="0">
                <a:solidFill>
                  <a:schemeClr val="tx1">
                    <a:lumMod val="75000"/>
                    <a:lumOff val="25000"/>
                  </a:schemeClr>
                </a:solidFill>
              </a:rPr>
              <a:t>* The ROC curve to the right is the source of the AUC value. The farther the black curve is away from the gray line, the better the model is at prediction, and the closer to 1 the AUC value is.</a:t>
            </a:r>
            <a:endParaRPr lang="en-US" sz="1200" dirty="0">
              <a:solidFill>
                <a:schemeClr val="tx1">
                  <a:lumMod val="75000"/>
                  <a:lumOff val="25000"/>
                </a:schemeClr>
              </a:solidFill>
            </a:endParaRPr>
          </a:p>
        </p:txBody>
      </p:sp>
    </p:spTree>
    <p:extLst>
      <p:ext uri="{BB962C8B-B14F-4D97-AF65-F5344CB8AC3E}">
        <p14:creationId xmlns:p14="http://schemas.microsoft.com/office/powerpoint/2010/main" val="697917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385012" y="1888958"/>
            <a:ext cx="11405936" cy="4704347"/>
          </a:xfrm>
        </p:spPr>
        <p:txBody>
          <a:bodyPr>
            <a:normAutofit/>
          </a:bodyPr>
          <a:lstStyle/>
          <a:p>
            <a:r>
              <a:rPr lang="en-US" sz="2000" dirty="0"/>
              <a:t>The overall learnings from the machine learning investigation is that the dataset we currently have does not contain the most relevant information for </a:t>
            </a:r>
            <a:r>
              <a:rPr lang="en-US" sz="2000" dirty="0" smtClean="0"/>
              <a:t>creating a good model for predicting </a:t>
            </a:r>
            <a:r>
              <a:rPr lang="en-US" sz="2000" dirty="0"/>
              <a:t>arrest status. </a:t>
            </a:r>
            <a:endParaRPr lang="en-US" sz="2000" dirty="0" smtClean="0"/>
          </a:p>
          <a:p>
            <a:r>
              <a:rPr lang="en-US" sz="2000" dirty="0" smtClean="0"/>
              <a:t>Because </a:t>
            </a:r>
            <a:r>
              <a:rPr lang="en-US" sz="2000" dirty="0"/>
              <a:t>the </a:t>
            </a:r>
            <a:r>
              <a:rPr lang="en-US" sz="2000" dirty="0" smtClean="0"/>
              <a:t>important variables identified are not demographic, it seems to be </a:t>
            </a:r>
            <a:r>
              <a:rPr lang="en-US" sz="2000" dirty="0"/>
              <a:t>that demographic factors don’t play a large role </a:t>
            </a:r>
            <a:r>
              <a:rPr lang="en-US" sz="2000" dirty="0" smtClean="0"/>
              <a:t>in predicting </a:t>
            </a:r>
            <a:r>
              <a:rPr lang="en-US" sz="2000" dirty="0"/>
              <a:t>arrest status. In fact, </a:t>
            </a:r>
            <a:r>
              <a:rPr lang="en-US" sz="2000" dirty="0" smtClean="0"/>
              <a:t>since the </a:t>
            </a:r>
            <a:r>
              <a:rPr lang="en-US" sz="2000" dirty="0"/>
              <a:t>models didn’t perform well regardless of what the important variables </a:t>
            </a:r>
            <a:r>
              <a:rPr lang="en-US" sz="2000" dirty="0" smtClean="0"/>
              <a:t>were, </a:t>
            </a:r>
            <a:r>
              <a:rPr lang="en-US" sz="2000" dirty="0"/>
              <a:t>none </a:t>
            </a:r>
            <a:r>
              <a:rPr lang="en-US" sz="2000" dirty="0"/>
              <a:t>of the features in the </a:t>
            </a:r>
            <a:r>
              <a:rPr lang="en-US" sz="2000" dirty="0" smtClean="0"/>
              <a:t>dataset </a:t>
            </a:r>
            <a:r>
              <a:rPr lang="en-US" sz="2000" dirty="0"/>
              <a:t>play a large role. </a:t>
            </a:r>
            <a:endParaRPr lang="en-US" sz="2000" dirty="0" smtClean="0"/>
          </a:p>
          <a:p>
            <a:pPr lvl="1"/>
            <a:r>
              <a:rPr lang="en-US" sz="1800" dirty="0" smtClean="0"/>
              <a:t>This finding only debunks significant </a:t>
            </a:r>
            <a:r>
              <a:rPr lang="en-US" sz="1800" b="1" dirty="0" smtClean="0"/>
              <a:t>causation</a:t>
            </a:r>
            <a:r>
              <a:rPr lang="en-US" sz="1800" dirty="0" smtClean="0"/>
              <a:t> of the features to arrest status.</a:t>
            </a:r>
            <a:endParaRPr lang="en-US" sz="1800" dirty="0" smtClean="0"/>
          </a:p>
          <a:p>
            <a:r>
              <a:rPr lang="en-US" sz="2000" dirty="0" smtClean="0"/>
              <a:t>However</a:t>
            </a:r>
            <a:r>
              <a:rPr lang="en-US" sz="2000" dirty="0"/>
              <a:t>, this doesn’t mean that the features don’t relate in </a:t>
            </a:r>
            <a:r>
              <a:rPr lang="en-US" sz="2000" i="1" dirty="0"/>
              <a:t>any</a:t>
            </a:r>
            <a:r>
              <a:rPr lang="en-US" sz="2000" dirty="0"/>
              <a:t> way to arrest status</a:t>
            </a:r>
            <a:r>
              <a:rPr lang="en-US" sz="2000" dirty="0" smtClean="0"/>
              <a:t>.</a:t>
            </a:r>
          </a:p>
          <a:p>
            <a:pPr lvl="1"/>
            <a:r>
              <a:rPr lang="en-US" sz="1800" dirty="0"/>
              <a:t>From our visual analysis, we saw statistically significant discrepancies in arrest status between different demographic </a:t>
            </a:r>
            <a:r>
              <a:rPr lang="en-US" sz="1800" dirty="0" smtClean="0"/>
              <a:t>populations.</a:t>
            </a:r>
            <a:r>
              <a:rPr lang="en-US" sz="1800" dirty="0"/>
              <a:t> </a:t>
            </a:r>
            <a:endParaRPr lang="en-US" sz="1800" dirty="0" smtClean="0"/>
          </a:p>
          <a:p>
            <a:pPr lvl="2"/>
            <a:r>
              <a:rPr lang="en-US" sz="1600" dirty="0" smtClean="0"/>
              <a:t>These </a:t>
            </a:r>
            <a:r>
              <a:rPr lang="en-US" sz="1600" dirty="0" smtClean="0"/>
              <a:t>discrepancies </a:t>
            </a:r>
            <a:r>
              <a:rPr lang="en-US" sz="1600" dirty="0"/>
              <a:t>highlight only </a:t>
            </a:r>
            <a:r>
              <a:rPr lang="en-US" sz="1600" b="1" dirty="0"/>
              <a:t>correlation</a:t>
            </a:r>
            <a:r>
              <a:rPr lang="en-US" sz="1600" dirty="0"/>
              <a:t>, not causation, which could explain why our machine learning algorithms didn't perform </a:t>
            </a:r>
            <a:r>
              <a:rPr lang="en-US" sz="1600" dirty="0" smtClean="0"/>
              <a:t>well: correlation does not equal causation.</a:t>
            </a:r>
            <a:endParaRPr lang="en-US" sz="1600" dirty="0" smtClean="0"/>
          </a:p>
          <a:p>
            <a:pPr lvl="2"/>
            <a:r>
              <a:rPr lang="en-US" sz="1600" dirty="0" smtClean="0"/>
              <a:t>Ultimately, to </a:t>
            </a:r>
            <a:r>
              <a:rPr lang="en-US" sz="1600" dirty="0"/>
              <a:t>gain a better-rounded, clearer understanding of what factors are at play in arrests and if implicit bias is present, more detailed data is needed.</a:t>
            </a:r>
          </a:p>
        </p:txBody>
      </p:sp>
    </p:spTree>
    <p:extLst>
      <p:ext uri="{BB962C8B-B14F-4D97-AF65-F5344CB8AC3E}">
        <p14:creationId xmlns:p14="http://schemas.microsoft.com/office/powerpoint/2010/main" val="3170846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 For Police Departments  						 I.</a:t>
            </a:r>
            <a:endParaRPr lang="en-US" dirty="0"/>
          </a:p>
        </p:txBody>
      </p:sp>
      <p:sp>
        <p:nvSpPr>
          <p:cNvPr id="3" name="Content Placeholder 2"/>
          <p:cNvSpPr>
            <a:spLocks noGrp="1"/>
          </p:cNvSpPr>
          <p:nvPr>
            <p:ph idx="1"/>
          </p:nvPr>
        </p:nvSpPr>
        <p:spPr>
          <a:xfrm>
            <a:off x="397042" y="1900990"/>
            <a:ext cx="11417969" cy="4632158"/>
          </a:xfrm>
        </p:spPr>
        <p:txBody>
          <a:bodyPr>
            <a:normAutofit/>
          </a:bodyPr>
          <a:lstStyle/>
          <a:p>
            <a:r>
              <a:rPr lang="en-US" sz="2400" dirty="0"/>
              <a:t>Collect </a:t>
            </a:r>
            <a:r>
              <a:rPr lang="en-US" sz="2400" dirty="0" smtClean="0"/>
              <a:t>richer </a:t>
            </a:r>
            <a:r>
              <a:rPr lang="en-US" sz="2400" dirty="0"/>
              <a:t>data</a:t>
            </a:r>
          </a:p>
          <a:p>
            <a:pPr lvl="1"/>
            <a:r>
              <a:rPr lang="en-US" sz="2000" dirty="0"/>
              <a:t>With the current data we have, conclusions can't really be made regarding what factors influence arrest status, and therefore recommendations can't be made about what areas of police traffic stops need addressing. To get to that stage, police departments should put efforts towards collecting more robust and descriptive data.</a:t>
            </a:r>
          </a:p>
          <a:p>
            <a:pPr lvl="1"/>
            <a:r>
              <a:rPr lang="en-US" sz="2000" dirty="0"/>
              <a:t>Some suggestions </a:t>
            </a:r>
            <a:r>
              <a:rPr lang="en-US" sz="2000" dirty="0" smtClean="0"/>
              <a:t>include:</a:t>
            </a:r>
          </a:p>
          <a:p>
            <a:pPr lvl="2"/>
            <a:r>
              <a:rPr lang="en-US" sz="1800" dirty="0" smtClean="0"/>
              <a:t>The </a:t>
            </a:r>
            <a:r>
              <a:rPr lang="en-US" sz="1800" dirty="0"/>
              <a:t>contraband that was </a:t>
            </a:r>
            <a:r>
              <a:rPr lang="en-US" sz="1800" dirty="0" smtClean="0"/>
              <a:t>found</a:t>
            </a:r>
          </a:p>
          <a:p>
            <a:pPr lvl="2"/>
            <a:r>
              <a:rPr lang="en-US" sz="1800" dirty="0"/>
              <a:t>C</a:t>
            </a:r>
            <a:r>
              <a:rPr lang="en-US" sz="1800" dirty="0" smtClean="0"/>
              <a:t>ar descriptors </a:t>
            </a:r>
          </a:p>
          <a:p>
            <a:pPr lvl="2"/>
            <a:r>
              <a:rPr lang="en-US" sz="1800" dirty="0" smtClean="0"/>
              <a:t>More specific </a:t>
            </a:r>
            <a:r>
              <a:rPr lang="en-US" sz="1800" dirty="0"/>
              <a:t>violation </a:t>
            </a:r>
            <a:r>
              <a:rPr lang="en-US" sz="1800" dirty="0" smtClean="0"/>
              <a:t>information</a:t>
            </a:r>
            <a:endParaRPr lang="en-US" sz="1800" dirty="0"/>
          </a:p>
          <a:p>
            <a:pPr lvl="1"/>
            <a:r>
              <a:rPr lang="en-US" sz="2000" dirty="0"/>
              <a:t>Once the data is collected, more visual analysis and algorithm testing can be done to try and uncover causation, by creating a better performing model</a:t>
            </a:r>
            <a:r>
              <a:rPr lang="en-US" sz="2000" dirty="0" smtClean="0"/>
              <a:t>.</a:t>
            </a:r>
            <a:endParaRPr lang="en-US" sz="2000" dirty="0"/>
          </a:p>
        </p:txBody>
      </p:sp>
    </p:spTree>
    <p:extLst>
      <p:ext uri="{BB962C8B-B14F-4D97-AF65-F5344CB8AC3E}">
        <p14:creationId xmlns:p14="http://schemas.microsoft.com/office/powerpoint/2010/main" val="465473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 For Police Departments						II.</a:t>
            </a:r>
            <a:endParaRPr lang="en-US" dirty="0"/>
          </a:p>
        </p:txBody>
      </p:sp>
      <p:sp>
        <p:nvSpPr>
          <p:cNvPr id="3" name="Content Placeholder 2"/>
          <p:cNvSpPr>
            <a:spLocks noGrp="1"/>
          </p:cNvSpPr>
          <p:nvPr>
            <p:ph idx="1"/>
          </p:nvPr>
        </p:nvSpPr>
        <p:spPr>
          <a:xfrm>
            <a:off x="281189" y="2021983"/>
            <a:ext cx="11629622" cy="4623515"/>
          </a:xfrm>
        </p:spPr>
        <p:txBody>
          <a:bodyPr>
            <a:noAutofit/>
          </a:bodyPr>
          <a:lstStyle/>
          <a:p>
            <a:r>
              <a:rPr lang="en-US" sz="2400" dirty="0"/>
              <a:t>Create training </a:t>
            </a:r>
            <a:r>
              <a:rPr lang="en-US" sz="2400" dirty="0" smtClean="0"/>
              <a:t>programs for officers</a:t>
            </a:r>
            <a:endParaRPr lang="en-US" sz="2400" dirty="0"/>
          </a:p>
          <a:p>
            <a:pPr lvl="1"/>
            <a:r>
              <a:rPr lang="en-US" sz="2000" dirty="0"/>
              <a:t>Collecting more data might not be an immediately feasible task for every police department. One way to find the root of some of the demographic discrepancies uncovered in the visual analysis section is to change police behavior through training programs. If, after the training, the outcomes are the same, police behavior might not have been the problem. If outcomes do change, maybe it was.</a:t>
            </a:r>
          </a:p>
          <a:p>
            <a:r>
              <a:rPr lang="en-US" sz="2400" dirty="0"/>
              <a:t>Create outreach programs</a:t>
            </a:r>
          </a:p>
          <a:p>
            <a:pPr lvl="1"/>
            <a:r>
              <a:rPr lang="en-US" sz="2000" dirty="0"/>
              <a:t>While we cannot yet determine the cause of different arrest likelihoods amongst different demographic groups, the disparity exists and is likely felt by many of the communities. </a:t>
            </a:r>
            <a:r>
              <a:rPr lang="en-US" sz="2000" dirty="0" smtClean="0"/>
              <a:t> Anecdotal </a:t>
            </a:r>
            <a:r>
              <a:rPr lang="en-US" sz="2000" dirty="0"/>
              <a:t>evidence is an important part of understanding community feelings towards police officers. Creating outreach programs to foster positive relationships and share experiences is a powerful way to address the impact of those disparities and an important part of police being able to do their jobs well.</a:t>
            </a:r>
          </a:p>
          <a:p>
            <a:endParaRPr lang="en-US" sz="2000" dirty="0"/>
          </a:p>
        </p:txBody>
      </p:sp>
    </p:spTree>
    <p:extLst>
      <p:ext uri="{BB962C8B-B14F-4D97-AF65-F5344CB8AC3E}">
        <p14:creationId xmlns:p14="http://schemas.microsoft.com/office/powerpoint/2010/main" val="3286873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a:xfrm>
            <a:off x="581192" y="2180496"/>
            <a:ext cx="11029615" cy="4361972"/>
          </a:xfrm>
        </p:spPr>
        <p:txBody>
          <a:bodyPr>
            <a:noAutofit/>
          </a:bodyPr>
          <a:lstStyle/>
          <a:p>
            <a:r>
              <a:rPr lang="en-US" sz="2400" dirty="0" smtClean="0"/>
              <a:t>Conduct similar analysis throughout US</a:t>
            </a:r>
          </a:p>
          <a:p>
            <a:pPr lvl="1"/>
            <a:r>
              <a:rPr lang="en-US" sz="2000" dirty="0" smtClean="0"/>
              <a:t>Just because we couldn’t produce a good model for the Connecticut State Police traffic stops, doesn’t mean the currently available features aren’t good predictors in other police departments.</a:t>
            </a:r>
          </a:p>
          <a:p>
            <a:r>
              <a:rPr lang="en-US" sz="2400" dirty="0" smtClean="0"/>
              <a:t>Create standard data collection procedures</a:t>
            </a:r>
          </a:p>
          <a:p>
            <a:pPr lvl="1"/>
            <a:r>
              <a:rPr lang="en-US" sz="2000" dirty="0" smtClean="0"/>
              <a:t>The Stanford Open Policing Project had to complete a lot of data standardization processes and some states did not have all features.</a:t>
            </a:r>
          </a:p>
          <a:p>
            <a:pPr lvl="1"/>
            <a:r>
              <a:rPr lang="en-US" sz="2000" dirty="0" smtClean="0"/>
              <a:t>To get a holistic report and provide comparisons, standard data that is collected the same way is necessary</a:t>
            </a:r>
            <a:r>
              <a:rPr lang="en-US" sz="2000" dirty="0" smtClean="0"/>
              <a:t>.</a:t>
            </a:r>
          </a:p>
          <a:p>
            <a:r>
              <a:rPr lang="en-US" sz="2400" dirty="0" smtClean="0"/>
              <a:t>Apply Natural Language Processing</a:t>
            </a:r>
          </a:p>
          <a:p>
            <a:pPr lvl="1"/>
            <a:r>
              <a:rPr lang="en-US" sz="2000" dirty="0" smtClean="0"/>
              <a:t>Get access to written police reports to apply natural language processing and have more data about traffic stops</a:t>
            </a:r>
            <a:endParaRPr lang="en-US" sz="2000" dirty="0"/>
          </a:p>
        </p:txBody>
      </p:sp>
    </p:spTree>
    <p:extLst>
      <p:ext uri="{BB962C8B-B14F-4D97-AF65-F5344CB8AC3E}">
        <p14:creationId xmlns:p14="http://schemas.microsoft.com/office/powerpoint/2010/main" val="2455308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Tree>
    <p:extLst>
      <p:ext uri="{BB962C8B-B14F-4D97-AF65-F5344CB8AC3E}">
        <p14:creationId xmlns:p14="http://schemas.microsoft.com/office/powerpoint/2010/main" val="3841779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a:xfrm>
            <a:off x="581192" y="1974435"/>
            <a:ext cx="11029615" cy="1683166"/>
          </a:xfrm>
        </p:spPr>
        <p:txBody>
          <a:bodyPr>
            <a:normAutofit/>
          </a:bodyPr>
          <a:lstStyle/>
          <a:p>
            <a:pPr marL="0" indent="0">
              <a:buNone/>
            </a:pPr>
            <a:r>
              <a:rPr lang="en-US" sz="2800" dirty="0"/>
              <a:t>In recent years, there has been a growing spotlight on the interactions between police and citizens, causing many protests throughout the country and poor relationships with law enforcement. </a:t>
            </a:r>
            <a:endParaRPr lang="en-US" sz="2800" b="1" dirty="0"/>
          </a:p>
        </p:txBody>
      </p:sp>
      <p:pic>
        <p:nvPicPr>
          <p:cNvPr id="4" name="Picture 3"/>
          <p:cNvPicPr>
            <a:picLocks noChangeAspect="1"/>
          </p:cNvPicPr>
          <p:nvPr/>
        </p:nvPicPr>
        <p:blipFill>
          <a:blip r:embed="rId2"/>
          <a:stretch>
            <a:fillRect/>
          </a:stretch>
        </p:blipFill>
        <p:spPr>
          <a:xfrm>
            <a:off x="173328" y="3751911"/>
            <a:ext cx="9372600" cy="590550"/>
          </a:xfrm>
          <a:prstGeom prst="rect">
            <a:avLst/>
          </a:prstGeom>
        </p:spPr>
      </p:pic>
      <p:pic>
        <p:nvPicPr>
          <p:cNvPr id="5" name="Picture 4"/>
          <p:cNvPicPr>
            <a:picLocks noChangeAspect="1"/>
          </p:cNvPicPr>
          <p:nvPr/>
        </p:nvPicPr>
        <p:blipFill>
          <a:blip r:embed="rId3"/>
          <a:stretch>
            <a:fillRect/>
          </a:stretch>
        </p:blipFill>
        <p:spPr>
          <a:xfrm>
            <a:off x="6693107" y="4533363"/>
            <a:ext cx="4552899" cy="421313"/>
          </a:xfrm>
          <a:prstGeom prst="rect">
            <a:avLst/>
          </a:prstGeom>
        </p:spPr>
      </p:pic>
      <p:pic>
        <p:nvPicPr>
          <p:cNvPr id="6" name="Picture 5"/>
          <p:cNvPicPr>
            <a:picLocks noChangeAspect="1"/>
          </p:cNvPicPr>
          <p:nvPr/>
        </p:nvPicPr>
        <p:blipFill>
          <a:blip r:embed="rId4"/>
          <a:stretch>
            <a:fillRect/>
          </a:stretch>
        </p:blipFill>
        <p:spPr>
          <a:xfrm>
            <a:off x="173328" y="5830437"/>
            <a:ext cx="5772150" cy="390525"/>
          </a:xfrm>
          <a:prstGeom prst="rect">
            <a:avLst/>
          </a:prstGeom>
        </p:spPr>
      </p:pic>
      <p:pic>
        <p:nvPicPr>
          <p:cNvPr id="7" name="Picture 6"/>
          <p:cNvPicPr>
            <a:picLocks noChangeAspect="1"/>
          </p:cNvPicPr>
          <p:nvPr/>
        </p:nvPicPr>
        <p:blipFill>
          <a:blip r:embed="rId5"/>
          <a:stretch>
            <a:fillRect/>
          </a:stretch>
        </p:blipFill>
        <p:spPr>
          <a:xfrm>
            <a:off x="6543507" y="5368475"/>
            <a:ext cx="5067300" cy="923925"/>
          </a:xfrm>
          <a:prstGeom prst="rect">
            <a:avLst/>
          </a:prstGeom>
        </p:spPr>
      </p:pic>
      <p:pic>
        <p:nvPicPr>
          <p:cNvPr id="8" name="Picture 7"/>
          <p:cNvPicPr>
            <a:picLocks noChangeAspect="1"/>
          </p:cNvPicPr>
          <p:nvPr/>
        </p:nvPicPr>
        <p:blipFill>
          <a:blip r:embed="rId6"/>
          <a:stretch>
            <a:fillRect/>
          </a:stretch>
        </p:blipFill>
        <p:spPr>
          <a:xfrm>
            <a:off x="460955" y="4581624"/>
            <a:ext cx="5905500" cy="1009650"/>
          </a:xfrm>
          <a:prstGeom prst="rect">
            <a:avLst/>
          </a:prstGeom>
        </p:spPr>
      </p:pic>
    </p:spTree>
    <p:extLst>
      <p:ext uri="{BB962C8B-B14F-4D97-AF65-F5344CB8AC3E}">
        <p14:creationId xmlns:p14="http://schemas.microsoft.com/office/powerpoint/2010/main" val="4222357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Approach</a:t>
            </a:r>
            <a:endParaRPr lang="en-US" dirty="0"/>
          </a:p>
        </p:txBody>
      </p:sp>
      <p:sp>
        <p:nvSpPr>
          <p:cNvPr id="3" name="Content Placeholder 2"/>
          <p:cNvSpPr>
            <a:spLocks noGrp="1"/>
          </p:cNvSpPr>
          <p:nvPr>
            <p:ph idx="1"/>
          </p:nvPr>
        </p:nvSpPr>
        <p:spPr/>
        <p:txBody>
          <a:bodyPr/>
          <a:lstStyle/>
          <a:p>
            <a:pPr marL="0" indent="0">
              <a:buNone/>
            </a:pPr>
            <a:r>
              <a:rPr lang="en-US" sz="2800" dirty="0"/>
              <a:t>In an effort to provide an objective perspective, this project will investigate what factors, if any, can predict which Connecticut State Police traffic stops end in arrest, and will identify if any of those factors are demographic, indicating the possible prevalence of police profiling.</a:t>
            </a:r>
          </a:p>
          <a:p>
            <a:endParaRPr lang="en-US" dirty="0"/>
          </a:p>
        </p:txBody>
      </p:sp>
    </p:spTree>
    <p:extLst>
      <p:ext uri="{BB962C8B-B14F-4D97-AF65-F5344CB8AC3E}">
        <p14:creationId xmlns:p14="http://schemas.microsoft.com/office/powerpoint/2010/main" val="1113709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1.</a:t>
            </a:r>
            <a:endParaRPr lang="en-US" dirty="0"/>
          </a:p>
        </p:txBody>
      </p:sp>
      <p:sp>
        <p:nvSpPr>
          <p:cNvPr id="3" name="Content Placeholder 2"/>
          <p:cNvSpPr>
            <a:spLocks noGrp="1"/>
          </p:cNvSpPr>
          <p:nvPr>
            <p:ph idx="1"/>
          </p:nvPr>
        </p:nvSpPr>
        <p:spPr>
          <a:xfrm>
            <a:off x="581192" y="1831581"/>
            <a:ext cx="11029615" cy="4400778"/>
          </a:xfrm>
        </p:spPr>
        <p:txBody>
          <a:bodyPr>
            <a:normAutofit/>
          </a:bodyPr>
          <a:lstStyle/>
          <a:p>
            <a:r>
              <a:rPr lang="en-US" dirty="0" smtClean="0"/>
              <a:t>Dataset: Connecticut State Police traffic stops</a:t>
            </a:r>
          </a:p>
          <a:p>
            <a:pPr lvl="1"/>
            <a:r>
              <a:rPr lang="en-US" dirty="0"/>
              <a:t>In total, the dataset contains 24 features across 318,669 observations (traffic stops), covering the time period from 10/1/2013 through 3/31/2015</a:t>
            </a:r>
            <a:r>
              <a:rPr lang="en-US" dirty="0" smtClean="0"/>
              <a:t>.</a:t>
            </a:r>
          </a:p>
          <a:p>
            <a:pPr lvl="1"/>
            <a:r>
              <a:rPr lang="en-US" dirty="0"/>
              <a:t>The features are largely </a:t>
            </a:r>
            <a:r>
              <a:rPr lang="en-US" dirty="0" smtClean="0"/>
              <a:t>categorical (i.e. not numerical), </a:t>
            </a:r>
            <a:r>
              <a:rPr lang="en-US" dirty="0"/>
              <a:t>including information such as the driver's gender and race, county of stop, if a search was conducted, and resulting violations</a:t>
            </a:r>
            <a:r>
              <a:rPr lang="en-US" dirty="0" smtClean="0"/>
              <a:t>.</a:t>
            </a:r>
          </a:p>
          <a:p>
            <a:pPr lvl="1"/>
            <a:r>
              <a:rPr lang="en-US" dirty="0"/>
              <a:t>The data set is heavily imbalanced, with non-arrests making up 97.67% of the known arrest outcomes</a:t>
            </a:r>
            <a:r>
              <a:rPr lang="en-US" dirty="0" smtClean="0"/>
              <a:t>.</a:t>
            </a:r>
          </a:p>
          <a:p>
            <a:pPr lvl="1"/>
            <a:r>
              <a:rPr lang="en-US" dirty="0"/>
              <a:t>Source:  </a:t>
            </a:r>
            <a:r>
              <a:rPr lang="en-US" dirty="0">
                <a:hlinkClick r:id="rId2" action="ppaction://hlinkfile"/>
              </a:rPr>
              <a:t>The Stanford Open Policing </a:t>
            </a:r>
            <a:r>
              <a:rPr lang="en-US" dirty="0" smtClean="0">
                <a:hlinkClick r:id="rId2" action="ppaction://hlinkfile"/>
              </a:rPr>
              <a:t>Project</a:t>
            </a:r>
            <a:endParaRPr lang="en-US" dirty="0" smtClean="0"/>
          </a:p>
          <a:p>
            <a:r>
              <a:rPr lang="en-US" dirty="0" smtClean="0"/>
              <a:t>Method: Since </a:t>
            </a:r>
            <a:r>
              <a:rPr lang="en-US" dirty="0"/>
              <a:t>our main question is one of classification; predicting whether a Connecticut State Police traffic stop ends in arrest or not, a </a:t>
            </a:r>
            <a:r>
              <a:rPr lang="en-US" b="1" dirty="0"/>
              <a:t>supervised classification machine learning algorithm </a:t>
            </a:r>
            <a:r>
              <a:rPr lang="en-US" dirty="0" smtClean="0"/>
              <a:t>was used to create a model. In addition, some visual analysis and statistical testing was performed. </a:t>
            </a:r>
          </a:p>
          <a:p>
            <a:pPr lvl="1"/>
            <a:r>
              <a:rPr lang="en-US" dirty="0" smtClean="0"/>
              <a:t>As </a:t>
            </a:r>
            <a:r>
              <a:rPr lang="en-US" dirty="0"/>
              <a:t>a measure of performance, Kappa and AUC were used since accuracy is not the best measure for imbalanced data.</a:t>
            </a:r>
          </a:p>
        </p:txBody>
      </p:sp>
    </p:spTree>
    <p:extLst>
      <p:ext uri="{BB962C8B-B14F-4D97-AF65-F5344CB8AC3E}">
        <p14:creationId xmlns:p14="http://schemas.microsoft.com/office/powerpoint/2010/main" val="30910917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smtClean="0"/>
              <a:t> II.</a:t>
            </a:r>
            <a:endParaRPr lang="en-US" dirty="0"/>
          </a:p>
        </p:txBody>
      </p:sp>
      <p:pic>
        <p:nvPicPr>
          <p:cNvPr id="6" name="Picture 5"/>
          <p:cNvPicPr>
            <a:picLocks noChangeAspect="1"/>
          </p:cNvPicPr>
          <p:nvPr/>
        </p:nvPicPr>
        <p:blipFill>
          <a:blip r:embed="rId2"/>
          <a:stretch>
            <a:fillRect/>
          </a:stretch>
        </p:blipFill>
        <p:spPr>
          <a:xfrm>
            <a:off x="230713" y="2089540"/>
            <a:ext cx="5627841" cy="4306386"/>
          </a:xfrm>
          <a:prstGeom prst="rect">
            <a:avLst/>
          </a:prstGeom>
        </p:spPr>
      </p:pic>
      <p:pic>
        <p:nvPicPr>
          <p:cNvPr id="7" name="Picture 6"/>
          <p:cNvPicPr>
            <a:picLocks noChangeAspect="1"/>
          </p:cNvPicPr>
          <p:nvPr/>
        </p:nvPicPr>
        <p:blipFill>
          <a:blip r:embed="rId3"/>
          <a:stretch>
            <a:fillRect/>
          </a:stretch>
        </p:blipFill>
        <p:spPr>
          <a:xfrm>
            <a:off x="5810426" y="2089540"/>
            <a:ext cx="5915451" cy="4306386"/>
          </a:xfrm>
          <a:prstGeom prst="rect">
            <a:avLst/>
          </a:prstGeom>
        </p:spPr>
      </p:pic>
    </p:spTree>
    <p:extLst>
      <p:ext uri="{BB962C8B-B14F-4D97-AF65-F5344CB8AC3E}">
        <p14:creationId xmlns:p14="http://schemas.microsoft.com/office/powerpoint/2010/main" val="12449715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a:t>	</a:t>
            </a:r>
            <a:r>
              <a:rPr lang="en-US" dirty="0" smtClean="0"/>
              <a:t>																			    </a:t>
            </a:r>
            <a:r>
              <a:rPr lang="en-US" dirty="0" smtClean="0"/>
              <a:t>III.</a:t>
            </a:r>
            <a:endParaRPr lang="en-US" dirty="0"/>
          </a:p>
        </p:txBody>
      </p:sp>
      <p:pic>
        <p:nvPicPr>
          <p:cNvPr id="4" name="Picture 3"/>
          <p:cNvPicPr>
            <a:picLocks noChangeAspect="1"/>
          </p:cNvPicPr>
          <p:nvPr/>
        </p:nvPicPr>
        <p:blipFill>
          <a:blip r:embed="rId2"/>
          <a:stretch>
            <a:fillRect/>
          </a:stretch>
        </p:blipFill>
        <p:spPr>
          <a:xfrm>
            <a:off x="141972" y="2074183"/>
            <a:ext cx="5990124" cy="4056649"/>
          </a:xfrm>
          <a:prstGeom prst="rect">
            <a:avLst/>
          </a:prstGeom>
        </p:spPr>
      </p:pic>
      <p:pic>
        <p:nvPicPr>
          <p:cNvPr id="5" name="Picture 4"/>
          <p:cNvPicPr>
            <a:picLocks noChangeAspect="1"/>
          </p:cNvPicPr>
          <p:nvPr/>
        </p:nvPicPr>
        <p:blipFill>
          <a:blip r:embed="rId3"/>
          <a:stretch>
            <a:fillRect/>
          </a:stretch>
        </p:blipFill>
        <p:spPr>
          <a:xfrm>
            <a:off x="6028670" y="2074182"/>
            <a:ext cx="5816248" cy="4056649"/>
          </a:xfrm>
          <a:prstGeom prst="rect">
            <a:avLst/>
          </a:prstGeom>
        </p:spPr>
      </p:pic>
    </p:spTree>
    <p:extLst>
      <p:ext uri="{BB962C8B-B14F-4D97-AF65-F5344CB8AC3E}">
        <p14:creationId xmlns:p14="http://schemas.microsoft.com/office/powerpoint/2010/main" val="377066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Visual Analysis and Statistics</a:t>
            </a:r>
            <a:endParaRPr lang="en-US" dirty="0"/>
          </a:p>
        </p:txBody>
      </p:sp>
      <p:sp>
        <p:nvSpPr>
          <p:cNvPr id="3" name="Content Placeholder 2"/>
          <p:cNvSpPr>
            <a:spLocks noGrp="1"/>
          </p:cNvSpPr>
          <p:nvPr>
            <p:ph idx="1"/>
          </p:nvPr>
        </p:nvSpPr>
        <p:spPr>
          <a:xfrm>
            <a:off x="581192" y="1869405"/>
            <a:ext cx="11029615" cy="2355409"/>
          </a:xfrm>
        </p:spPr>
        <p:txBody>
          <a:bodyPr/>
          <a:lstStyle/>
          <a:p>
            <a:r>
              <a:rPr lang="en-US" dirty="0" smtClean="0"/>
              <a:t>Summary: </a:t>
            </a:r>
            <a:r>
              <a:rPr lang="en-US" dirty="0"/>
              <a:t> All the </a:t>
            </a:r>
            <a:r>
              <a:rPr lang="en-US" dirty="0" smtClean="0"/>
              <a:t>features </a:t>
            </a:r>
            <a:r>
              <a:rPr lang="en-US" dirty="0"/>
              <a:t>tested against </a:t>
            </a:r>
            <a:r>
              <a:rPr lang="en-US" dirty="0" smtClean="0"/>
              <a:t>arrest status </a:t>
            </a:r>
            <a:r>
              <a:rPr lang="en-US" dirty="0"/>
              <a:t>had statistically significant results, specifically all of the </a:t>
            </a:r>
            <a:r>
              <a:rPr lang="en-US" dirty="0" smtClean="0"/>
              <a:t>features were shown to have </a:t>
            </a:r>
            <a:r>
              <a:rPr lang="en-US" dirty="0"/>
              <a:t>dependent relationships with the arrest outcome of a stop. </a:t>
            </a:r>
          </a:p>
          <a:p>
            <a:pPr lvl="1"/>
            <a:r>
              <a:rPr lang="en-US" dirty="0" smtClean="0"/>
              <a:t>For </a:t>
            </a:r>
            <a:r>
              <a:rPr lang="en-US" dirty="0"/>
              <a:t>some </a:t>
            </a:r>
            <a:r>
              <a:rPr lang="en-US" dirty="0" smtClean="0"/>
              <a:t>features, </a:t>
            </a:r>
            <a:r>
              <a:rPr lang="en-US" dirty="0"/>
              <a:t>this makes more intuitive sense than others. </a:t>
            </a:r>
            <a:endParaRPr lang="en-US" dirty="0" smtClean="0"/>
          </a:p>
          <a:p>
            <a:pPr lvl="2"/>
            <a:r>
              <a:rPr lang="en-US" dirty="0" smtClean="0"/>
              <a:t>For </a:t>
            </a:r>
            <a:r>
              <a:rPr lang="en-US" dirty="0"/>
              <a:t>example, </a:t>
            </a:r>
            <a:r>
              <a:rPr lang="en-US" dirty="0" smtClean="0"/>
              <a:t>features that </a:t>
            </a:r>
            <a:r>
              <a:rPr lang="en-US" dirty="0"/>
              <a:t>describe the stop, like stop duration, search type, </a:t>
            </a:r>
            <a:r>
              <a:rPr lang="en-US" dirty="0" smtClean="0"/>
              <a:t>if a search conducted was conducted, </a:t>
            </a:r>
            <a:r>
              <a:rPr lang="en-US" dirty="0"/>
              <a:t>and </a:t>
            </a:r>
            <a:r>
              <a:rPr lang="en-US" dirty="0" smtClean="0"/>
              <a:t>violations </a:t>
            </a:r>
            <a:r>
              <a:rPr lang="en-US" dirty="0"/>
              <a:t>are more obviously going to relate to arrest status. However, characteristics of the </a:t>
            </a:r>
            <a:r>
              <a:rPr lang="en-US" dirty="0" smtClean="0"/>
              <a:t>driver; </a:t>
            </a:r>
            <a:r>
              <a:rPr lang="en-US" dirty="0"/>
              <a:t>gender, race, and age, </a:t>
            </a:r>
            <a:r>
              <a:rPr lang="en-US" dirty="0" smtClean="0"/>
              <a:t>are also not </a:t>
            </a:r>
            <a:r>
              <a:rPr lang="en-US" dirty="0"/>
              <a:t>independent from arrest status, a finding that requires further investigation to uncover if implicit bias is at play. </a:t>
            </a:r>
            <a:endParaRPr lang="en-US" dirty="0" smtClean="0"/>
          </a:p>
          <a:p>
            <a:r>
              <a:rPr lang="en-US" dirty="0" smtClean="0"/>
              <a:t>Features tested:</a:t>
            </a:r>
            <a:endParaRPr lang="en-US" dirty="0"/>
          </a:p>
        </p:txBody>
      </p:sp>
      <p:sp>
        <p:nvSpPr>
          <p:cNvPr id="5" name="Content Placeholder 2"/>
          <p:cNvSpPr txBox="1">
            <a:spLocks/>
          </p:cNvSpPr>
          <p:nvPr/>
        </p:nvSpPr>
        <p:spPr>
          <a:xfrm>
            <a:off x="581192" y="4224814"/>
            <a:ext cx="11029615" cy="2355409"/>
          </a:xfrm>
          <a:prstGeom prst="rect">
            <a:avLst/>
          </a:prstGeom>
        </p:spPr>
        <p:txBody>
          <a:bodyPr vert="horz" lIns="91440" tIns="45720" rIns="91440" bIns="45720" numCol="3"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r>
              <a:rPr lang="en-US" dirty="0" smtClean="0"/>
              <a:t>Driver gender</a:t>
            </a:r>
            <a:endParaRPr lang="en-US" dirty="0"/>
          </a:p>
          <a:p>
            <a:pPr lvl="1"/>
            <a:r>
              <a:rPr lang="en-US" dirty="0" smtClean="0"/>
              <a:t>Driver race</a:t>
            </a:r>
            <a:endParaRPr lang="en-US" dirty="0"/>
          </a:p>
          <a:p>
            <a:pPr lvl="1"/>
            <a:r>
              <a:rPr lang="en-US" dirty="0" smtClean="0"/>
              <a:t>Driver age</a:t>
            </a:r>
            <a:endParaRPr lang="en-US" dirty="0"/>
          </a:p>
          <a:p>
            <a:pPr lvl="1"/>
            <a:r>
              <a:rPr lang="en-US" dirty="0" smtClean="0"/>
              <a:t>County of stop</a:t>
            </a:r>
            <a:endParaRPr lang="en-US" dirty="0"/>
          </a:p>
          <a:p>
            <a:pPr lvl="1"/>
            <a:r>
              <a:rPr lang="en-US" dirty="0" smtClean="0"/>
              <a:t>Was a search conducted?</a:t>
            </a:r>
            <a:endParaRPr lang="en-US" dirty="0"/>
          </a:p>
          <a:p>
            <a:pPr lvl="1"/>
            <a:r>
              <a:rPr lang="en-US" dirty="0" smtClean="0"/>
              <a:t>Search type</a:t>
            </a:r>
            <a:endParaRPr lang="en-US" dirty="0"/>
          </a:p>
          <a:p>
            <a:pPr lvl="1"/>
            <a:r>
              <a:rPr lang="en-US" dirty="0" smtClean="0"/>
              <a:t>Was contraband found?</a:t>
            </a:r>
            <a:endParaRPr lang="en-US" dirty="0"/>
          </a:p>
          <a:p>
            <a:pPr lvl="1"/>
            <a:r>
              <a:rPr lang="en-US" dirty="0" smtClean="0"/>
              <a:t>Stop duration</a:t>
            </a:r>
            <a:endParaRPr lang="en-US" dirty="0"/>
          </a:p>
          <a:p>
            <a:pPr lvl="1"/>
            <a:r>
              <a:rPr lang="en-US" dirty="0" smtClean="0"/>
              <a:t>Number of violations</a:t>
            </a:r>
            <a:endParaRPr lang="en-US" dirty="0"/>
          </a:p>
          <a:p>
            <a:pPr lvl="1"/>
            <a:r>
              <a:rPr lang="en-US" dirty="0" smtClean="0"/>
              <a:t>Violations</a:t>
            </a:r>
            <a:endParaRPr lang="en-US" dirty="0"/>
          </a:p>
          <a:p>
            <a:pPr lvl="1"/>
            <a:r>
              <a:rPr lang="en-US" dirty="0" smtClean="0"/>
              <a:t>Stop time (hour)</a:t>
            </a:r>
            <a:endParaRPr lang="en-US" dirty="0"/>
          </a:p>
          <a:p>
            <a:pPr lvl="1"/>
            <a:r>
              <a:rPr lang="en-US" dirty="0" smtClean="0"/>
              <a:t>Stop day of the week</a:t>
            </a:r>
            <a:endParaRPr lang="en-US" dirty="0"/>
          </a:p>
          <a:p>
            <a:pPr lvl="1"/>
            <a:r>
              <a:rPr lang="en-US" dirty="0" smtClean="0"/>
              <a:t>Stop day of the month</a:t>
            </a:r>
            <a:endParaRPr lang="en-US" dirty="0"/>
          </a:p>
          <a:p>
            <a:pPr lvl="1"/>
            <a:r>
              <a:rPr lang="en-US" dirty="0" smtClean="0"/>
              <a:t>Stop month and year</a:t>
            </a:r>
            <a:endParaRPr lang="en-US" dirty="0"/>
          </a:p>
          <a:p>
            <a:endParaRPr lang="en-US" dirty="0"/>
          </a:p>
        </p:txBody>
      </p:sp>
    </p:spTree>
    <p:extLst>
      <p:ext uri="{BB962C8B-B14F-4D97-AF65-F5344CB8AC3E}">
        <p14:creationId xmlns:p14="http://schemas.microsoft.com/office/powerpoint/2010/main" val="2274299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a:t>
            </a:r>
            <a:r>
              <a:rPr lang="en-US" dirty="0" smtClean="0"/>
              <a:t>Analysis: Gender</a:t>
            </a:r>
            <a:endParaRPr lang="en-US" dirty="0"/>
          </a:p>
        </p:txBody>
      </p:sp>
      <p:sp>
        <p:nvSpPr>
          <p:cNvPr id="4" name="Content Placeholder 3"/>
          <p:cNvSpPr>
            <a:spLocks noGrp="1"/>
          </p:cNvSpPr>
          <p:nvPr>
            <p:ph sz="half" idx="2"/>
          </p:nvPr>
        </p:nvSpPr>
        <p:spPr>
          <a:xfrm>
            <a:off x="345521" y="4926725"/>
            <a:ext cx="11265288" cy="2551227"/>
          </a:xfrm>
        </p:spPr>
        <p:txBody>
          <a:bodyPr/>
          <a:lstStyle/>
          <a:p>
            <a:r>
              <a:rPr lang="en-US" dirty="0"/>
              <a:t>From the breakdown of the arrests/stops ratio by gender, we see that males who are stopped are more likely to be arrested than females who are stopped. </a:t>
            </a:r>
          </a:p>
          <a:p>
            <a:pPr lvl="1"/>
            <a:r>
              <a:rPr lang="en-US" dirty="0"/>
              <a:t>In fact, in this dataset, stopped men are 1.7 times more likely to be arrested than stopped women.</a:t>
            </a:r>
          </a:p>
        </p:txBody>
      </p:sp>
      <p:pic>
        <p:nvPicPr>
          <p:cNvPr id="1026" name="Picture 2" descr="unnamed-chunk-16-1.pn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20791" y="1943927"/>
            <a:ext cx="3859605" cy="275686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unnamed-chunk-17-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3183" y="1943926"/>
            <a:ext cx="5020524" cy="358608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584101" y="4005335"/>
            <a:ext cx="901522" cy="695453"/>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V="1">
            <a:off x="2485623" y="1943927"/>
            <a:ext cx="3157560" cy="2061408"/>
          </a:xfrm>
          <a:prstGeom prst="line">
            <a:avLst/>
          </a:prstGeom>
          <a:ln>
            <a:solidFill>
              <a:schemeClr val="bg1">
                <a:lumMod val="65000"/>
              </a:schemeClr>
            </a:solidFill>
          </a:ln>
          <a:effectLst/>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2485623" y="4700788"/>
            <a:ext cx="3157560" cy="829228"/>
          </a:xfrm>
          <a:prstGeom prst="line">
            <a:avLst/>
          </a:prstGeom>
          <a:ln>
            <a:solidFill>
              <a:schemeClr val="bg1">
                <a:lumMod val="65000"/>
              </a:schemeClr>
            </a:solidFill>
          </a:ln>
          <a:effectLst/>
        </p:spPr>
        <p:style>
          <a:lnRef idx="3">
            <a:schemeClr val="accent1"/>
          </a:lnRef>
          <a:fillRef idx="0">
            <a:schemeClr val="accent1"/>
          </a:fillRef>
          <a:effectRef idx="2">
            <a:schemeClr val="accent1"/>
          </a:effectRef>
          <a:fontRef idx="minor">
            <a:schemeClr val="tx1"/>
          </a:fontRef>
        </p:style>
      </p:cxnSp>
      <p:sp>
        <p:nvSpPr>
          <p:cNvPr id="12" name="Rectangle 11"/>
          <p:cNvSpPr/>
          <p:nvPr/>
        </p:nvSpPr>
        <p:spPr>
          <a:xfrm>
            <a:off x="5643183" y="1943927"/>
            <a:ext cx="5020524" cy="358608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8615" y="4856192"/>
            <a:ext cx="3904507" cy="246221"/>
          </a:xfrm>
          <a:prstGeom prst="rect">
            <a:avLst/>
          </a:prstGeom>
          <a:noFill/>
        </p:spPr>
        <p:txBody>
          <a:bodyPr wrap="square" rtlCol="0">
            <a:spAutoFit/>
          </a:bodyPr>
          <a:lstStyle/>
          <a:p>
            <a:r>
              <a:rPr lang="en-US" sz="1000" dirty="0" smtClean="0">
                <a:solidFill>
                  <a:schemeClr val="tx1">
                    <a:lumMod val="75000"/>
                    <a:lumOff val="25000"/>
                  </a:schemeClr>
                </a:solidFill>
              </a:rPr>
              <a:t>* Ratio shown is # of arrests per # of traffic stops</a:t>
            </a:r>
            <a:endParaRPr lang="en-US" sz="1000" dirty="0">
              <a:solidFill>
                <a:schemeClr val="tx1">
                  <a:lumMod val="75000"/>
                  <a:lumOff val="25000"/>
                </a:schemeClr>
              </a:solidFill>
            </a:endParaRPr>
          </a:p>
        </p:txBody>
      </p:sp>
    </p:spTree>
    <p:extLst>
      <p:ext uri="{BB962C8B-B14F-4D97-AF65-F5344CB8AC3E}">
        <p14:creationId xmlns:p14="http://schemas.microsoft.com/office/powerpoint/2010/main" val="29911293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Analysis : </a:t>
            </a:r>
            <a:r>
              <a:rPr lang="en-US" dirty="0" smtClean="0"/>
              <a:t>Race </a:t>
            </a:r>
            <a:r>
              <a:rPr lang="en-US" dirty="0" smtClean="0"/>
              <a:t>															 I.</a:t>
            </a:r>
            <a:endParaRPr lang="en-US" dirty="0"/>
          </a:p>
        </p:txBody>
      </p:sp>
      <p:sp>
        <p:nvSpPr>
          <p:cNvPr id="4" name="Content Placeholder 3"/>
          <p:cNvSpPr>
            <a:spLocks noGrp="1"/>
          </p:cNvSpPr>
          <p:nvPr>
            <p:ph sz="half" idx="2"/>
          </p:nvPr>
        </p:nvSpPr>
        <p:spPr/>
        <p:txBody>
          <a:bodyPr/>
          <a:lstStyle/>
          <a:p>
            <a:r>
              <a:rPr lang="en-US" dirty="0"/>
              <a:t>When </a:t>
            </a:r>
            <a:r>
              <a:rPr lang="en-US" dirty="0" smtClean="0"/>
              <a:t>taking the ratio of traffic stop counts to Connecticut </a:t>
            </a:r>
            <a:r>
              <a:rPr lang="en-US" dirty="0"/>
              <a:t>census </a:t>
            </a:r>
            <a:r>
              <a:rPr lang="en-US" dirty="0" smtClean="0"/>
              <a:t>race populations, </a:t>
            </a:r>
            <a:r>
              <a:rPr lang="en-US" dirty="0"/>
              <a:t>B</a:t>
            </a:r>
            <a:r>
              <a:rPr lang="en-US" dirty="0" smtClean="0"/>
              <a:t>lack drivers </a:t>
            </a:r>
            <a:r>
              <a:rPr lang="en-US" dirty="0"/>
              <a:t>and W</a:t>
            </a:r>
            <a:r>
              <a:rPr lang="en-US" dirty="0" smtClean="0"/>
              <a:t>hite drivers </a:t>
            </a:r>
            <a:r>
              <a:rPr lang="en-US" dirty="0"/>
              <a:t>have the highest number of </a:t>
            </a:r>
            <a:r>
              <a:rPr lang="en-US" dirty="0" smtClean="0"/>
              <a:t>stops per capita.</a:t>
            </a:r>
            <a:r>
              <a:rPr lang="en-US" dirty="0"/>
              <a:t> </a:t>
            </a:r>
          </a:p>
        </p:txBody>
      </p:sp>
      <p:pic>
        <p:nvPicPr>
          <p:cNvPr id="2050" name="Picture 2" descr="unnamed-chunk-18-1.pn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48824" y="2227263"/>
            <a:ext cx="5087301" cy="3633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369565"/>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3958</TotalTime>
  <Words>1457</Words>
  <Application>Microsoft Office PowerPoint</Application>
  <PresentationFormat>Widescreen</PresentationFormat>
  <Paragraphs>101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Gill Sans MT</vt:lpstr>
      <vt:lpstr>Wingdings 2</vt:lpstr>
      <vt:lpstr>Dividend</vt:lpstr>
      <vt:lpstr>An Analysis of Connecticut State Police Traffic Stops</vt:lpstr>
      <vt:lpstr>Problem</vt:lpstr>
      <vt:lpstr>Solution Approach</vt:lpstr>
      <vt:lpstr>Data                      1.</vt:lpstr>
      <vt:lpstr>Data                          II.</vt:lpstr>
      <vt:lpstr>Data                         III.</vt:lpstr>
      <vt:lpstr>Visual Analysis and Statistics</vt:lpstr>
      <vt:lpstr>Visual Analysis: Gender</vt:lpstr>
      <vt:lpstr>Visual Analysis : Race                 I.</vt:lpstr>
      <vt:lpstr>Visual Analysis : Race                II.</vt:lpstr>
      <vt:lpstr>Visual Analysis: Final Thoughts</vt:lpstr>
      <vt:lpstr>Machine Learning                  I.</vt:lpstr>
      <vt:lpstr>Machine Learning                 II.</vt:lpstr>
      <vt:lpstr>Results</vt:lpstr>
      <vt:lpstr>Recommendations For Police Departments         I.</vt:lpstr>
      <vt:lpstr>Recommendations For Police Departments      II.</vt:lpstr>
      <vt:lpstr>Next Steps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 Capstone Project</dc:title>
  <dc:creator>Paige</dc:creator>
  <cp:lastModifiedBy>Paige</cp:lastModifiedBy>
  <cp:revision>57</cp:revision>
  <dcterms:created xsi:type="dcterms:W3CDTF">2018-08-18T00:25:37Z</dcterms:created>
  <dcterms:modified xsi:type="dcterms:W3CDTF">2018-09-08T17:52:35Z</dcterms:modified>
</cp:coreProperties>
</file>