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57" r:id="rId6"/>
    <p:sldId id="269" r:id="rId7"/>
    <p:sldId id="259" r:id="rId8"/>
    <p:sldId id="27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showGuides="1">
      <p:cViewPr varScale="1">
        <p:scale>
          <a:sx n="91" d="100"/>
          <a:sy n="91" d="100"/>
        </p:scale>
        <p:origin x="63" y="621"/>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11/16/2016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11/16/2016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11/16/2016</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11/16/2016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11/16/2016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11/16/2016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11/16/2016</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First Rate Games</a:t>
            </a:r>
          </a:p>
        </p:txBody>
      </p:sp>
      <p:sp>
        <p:nvSpPr>
          <p:cNvPr id="7" name="Subtitle 6"/>
          <p:cNvSpPr>
            <a:spLocks noGrp="1"/>
          </p:cNvSpPr>
          <p:nvPr>
            <p:ph type="subTitle" idx="1"/>
          </p:nvPr>
        </p:nvSpPr>
        <p:spPr/>
        <p:txBody>
          <a:bodyPr/>
          <a:lstStyle/>
          <a:p>
            <a:r>
              <a:rPr lang="en-US" dirty="0"/>
              <a:t>Bao Vue, Paige </a:t>
            </a:r>
            <a:r>
              <a:rPr lang="en-US" dirty="0" err="1"/>
              <a:t>Yahnke</a:t>
            </a:r>
            <a:r>
              <a:rPr lang="en-US" dirty="0"/>
              <a:t>, Bo Broadway</a:t>
            </a:r>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32" r="15132"/>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r>
              <a:rPr lang="en-US" dirty="0"/>
              <a:t>As both a novice and expert gamer, sometimes you wonder, what video games are the highest rated? What’s one of the top games for 2016? What about for 2005? 2009?</a:t>
            </a:r>
          </a:p>
          <a:p>
            <a:r>
              <a:rPr lang="en-US" dirty="0"/>
              <a:t>First Rate Games aims to solve this problem</a:t>
            </a:r>
          </a:p>
          <a:p>
            <a:r>
              <a:rPr lang="en-US" dirty="0"/>
              <a:t>Regardless of one's gaming background, knowing current popular games and having historical gaming information will give that person ideas on games they may be interested in as well as understanding the evolution of each game genre</a:t>
            </a:r>
          </a:p>
          <a:p>
            <a:r>
              <a:rPr lang="en-US" dirty="0"/>
              <a:t>Game generator based on user input</a:t>
            </a:r>
          </a:p>
          <a:p>
            <a:pPr lvl="1"/>
            <a:r>
              <a:rPr lang="en-US" dirty="0"/>
              <a:t>Year, Genre, Output Type</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834" y="3919832"/>
            <a:ext cx="4696060" cy="2629794"/>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35"/>
            <a:ext cx="9980682" cy="1096962"/>
          </a:xfrm>
        </p:spPr>
        <p:txBody>
          <a:bodyPr/>
          <a:lstStyle/>
          <a:p>
            <a:r>
              <a:rPr lang="en-US" dirty="0"/>
              <a:t>Project Objectives</a:t>
            </a:r>
          </a:p>
        </p:txBody>
      </p:sp>
      <p:sp>
        <p:nvSpPr>
          <p:cNvPr id="3" name="Content Placeholder 2"/>
          <p:cNvSpPr>
            <a:spLocks noGrp="1"/>
          </p:cNvSpPr>
          <p:nvPr>
            <p:ph idx="1"/>
          </p:nvPr>
        </p:nvSpPr>
        <p:spPr/>
        <p:txBody>
          <a:bodyPr/>
          <a:lstStyle/>
          <a:p>
            <a:r>
              <a:rPr lang="en-US" dirty="0"/>
              <a:t>Create a simple user interface </a:t>
            </a:r>
          </a:p>
          <a:p>
            <a:r>
              <a:rPr lang="en-US" dirty="0"/>
              <a:t>Create a RESTful web service that returns data in HTML and JSON format</a:t>
            </a:r>
          </a:p>
          <a:p>
            <a:r>
              <a:rPr lang="en-US" dirty="0"/>
              <a:t>Find API for video games with ratings</a:t>
            </a:r>
            <a:br>
              <a:rPr lang="en-US" dirty="0"/>
            </a:br>
            <a:br>
              <a:rPr lang="en-US" dirty="0"/>
            </a:br>
            <a:endParaRPr lang="en-US" dirty="0"/>
          </a:p>
          <a:p>
            <a:endParaRPr lang="en-US" dirty="0"/>
          </a:p>
          <a:p>
            <a:pPr lvl="1"/>
            <a:r>
              <a:rPr lang="en-US" dirty="0"/>
              <a:t>“Gathering all relevant information about games in one place ”</a:t>
            </a:r>
          </a:p>
          <a:p>
            <a:pPr lvl="1"/>
            <a:r>
              <a:rPr lang="en-US" dirty="0"/>
              <a:t>“One of the principles behind IGDB.com is accessibility of data. We wish to share the data with anyone who wants to build cool videogame oriented websites, apps and services.”</a:t>
            </a:r>
          </a:p>
          <a:p>
            <a:r>
              <a:rPr lang="en-US" dirty="0"/>
              <a:t>Based on user’s entry, return the top rated games for the year the user has entered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100" y="3074768"/>
            <a:ext cx="2211637" cy="703702"/>
          </a:xfrm>
          <a:prstGeom prst="rect">
            <a:avLst/>
          </a:prstGeom>
        </p:spPr>
      </p:pic>
    </p:spTree>
    <p:extLst>
      <p:ext uri="{BB962C8B-B14F-4D97-AF65-F5344CB8AC3E}">
        <p14:creationId xmlns:p14="http://schemas.microsoft.com/office/powerpoint/2010/main" val="13301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2101017763"/>
              </p:ext>
            </p:extLst>
          </p:nvPr>
        </p:nvGraphicFramePr>
        <p:xfrm>
          <a:off x="1104898" y="1526628"/>
          <a:ext cx="9980685" cy="5121355"/>
        </p:xfrm>
        <a:graphic>
          <a:graphicData uri="http://schemas.openxmlformats.org/drawingml/2006/table">
            <a:tbl>
              <a:tblPr firstRow="1" bandRow="1">
                <a:tableStyleId>{5C22544A-7EE6-4342-B048-85BDC9FD1C3A}</a:tableStyleId>
              </a:tblPr>
              <a:tblGrid>
                <a:gridCol w="3017220">
                  <a:extLst>
                    <a:ext uri="{9D8B030D-6E8A-4147-A177-3AD203B41FA5}">
                      <a16:colId xmlns:a16="http://schemas.microsoft.com/office/drawing/2014/main" val="20000"/>
                    </a:ext>
                  </a:extLst>
                </a:gridCol>
                <a:gridCol w="2321155">
                  <a:extLst>
                    <a:ext uri="{9D8B030D-6E8A-4147-A177-3AD203B41FA5}">
                      <a16:colId xmlns:a16="http://schemas.microsoft.com/office/drawing/2014/main" val="20001"/>
                    </a:ext>
                  </a:extLst>
                </a:gridCol>
                <a:gridCol w="2321155">
                  <a:extLst>
                    <a:ext uri="{9D8B030D-6E8A-4147-A177-3AD203B41FA5}">
                      <a16:colId xmlns:a16="http://schemas.microsoft.com/office/drawing/2014/main" val="20002"/>
                    </a:ext>
                  </a:extLst>
                </a:gridCol>
                <a:gridCol w="2321155">
                  <a:extLst>
                    <a:ext uri="{9D8B030D-6E8A-4147-A177-3AD203B41FA5}">
                      <a16:colId xmlns:a16="http://schemas.microsoft.com/office/drawing/2014/main" val="3069841702"/>
                    </a:ext>
                  </a:extLst>
                </a:gridCol>
              </a:tblGrid>
              <a:tr h="841391">
                <a:tc>
                  <a:txBody>
                    <a:bodyPr/>
                    <a:lstStyle/>
                    <a:p>
                      <a:endParaRPr dirty="0"/>
                    </a:p>
                  </a:txBody>
                  <a:tcPr anchor="ctr"/>
                </a:tc>
                <a:tc>
                  <a:txBody>
                    <a:bodyPr/>
                    <a:lstStyle/>
                    <a:p>
                      <a:pPr algn="ctr"/>
                      <a:r>
                        <a:rPr lang="en-US" dirty="0"/>
                        <a:t>Bao</a:t>
                      </a:r>
                      <a:endParaRPr dirty="0"/>
                    </a:p>
                  </a:txBody>
                  <a:tcPr anchor="ctr"/>
                </a:tc>
                <a:tc>
                  <a:txBody>
                    <a:bodyPr/>
                    <a:lstStyle/>
                    <a:p>
                      <a:pPr algn="ctr"/>
                      <a:r>
                        <a:rPr lang="en-US" dirty="0"/>
                        <a:t>Paige</a:t>
                      </a:r>
                      <a:endParaRPr dirty="0"/>
                    </a:p>
                  </a:txBody>
                  <a:tcPr anchor="ctr"/>
                </a:tc>
                <a:tc>
                  <a:txBody>
                    <a:bodyPr/>
                    <a:lstStyle/>
                    <a:p>
                      <a:pPr algn="ctr"/>
                      <a:r>
                        <a:rPr lang="en-US" dirty="0"/>
                        <a:t>Bo</a:t>
                      </a:r>
                      <a:endParaRPr dirty="0"/>
                    </a:p>
                  </a:txBody>
                  <a:tcPr anchor="ctr"/>
                </a:tc>
                <a:extLst>
                  <a:ext uri="{0D108BD9-81ED-4DB2-BD59-A6C34878D82A}">
                    <a16:rowId xmlns:a16="http://schemas.microsoft.com/office/drawing/2014/main" val="10000"/>
                  </a:ext>
                </a:extLst>
              </a:tr>
              <a:tr h="841391">
                <a:tc>
                  <a:txBody>
                    <a:bodyPr/>
                    <a:lstStyle/>
                    <a:p>
                      <a:r>
                        <a:rPr lang="en-US" dirty="0"/>
                        <a:t>Week </a:t>
                      </a:r>
                      <a:r>
                        <a:rPr dirty="0"/>
                        <a:t>1</a:t>
                      </a:r>
                    </a:p>
                  </a:txBody>
                  <a:tcPr anchor="ctr"/>
                </a:tc>
                <a:tc>
                  <a:txBody>
                    <a:bodyPr/>
                    <a:lstStyle/>
                    <a:p>
                      <a:r>
                        <a:rPr lang="en-US" dirty="0"/>
                        <a:t>Add </a:t>
                      </a:r>
                      <a:r>
                        <a:rPr lang="en-US" dirty="0" err="1"/>
                        <a:t>config</a:t>
                      </a:r>
                      <a:r>
                        <a:rPr lang="en-US" dirty="0"/>
                        <a:t> file/first class for API call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general</a:t>
                      </a:r>
                      <a:r>
                        <a:rPr lang="en-US" baseline="0" dirty="0"/>
                        <a:t> structure</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sample data to JSON</a:t>
                      </a:r>
                    </a:p>
                  </a:txBody>
                  <a:tcPr anchor="ctr"/>
                </a:tc>
                <a:extLst>
                  <a:ext uri="{0D108BD9-81ED-4DB2-BD59-A6C34878D82A}">
                    <a16:rowId xmlns:a16="http://schemas.microsoft.com/office/drawing/2014/main" val="10001"/>
                  </a:ext>
                </a:extLst>
              </a:tr>
              <a:tr h="841391">
                <a:tc>
                  <a:txBody>
                    <a:bodyPr/>
                    <a:lstStyle/>
                    <a:p>
                      <a:r>
                        <a:rPr lang="en-US" baseline="0" dirty="0"/>
                        <a:t>Week </a:t>
                      </a:r>
                      <a:r>
                        <a:rPr baseline="0" dirty="0"/>
                        <a:t>2</a:t>
                      </a:r>
                      <a:endParaRPr dirty="0"/>
                    </a:p>
                  </a:txBody>
                  <a:tcPr anchor="ctr"/>
                </a:tc>
                <a:tc>
                  <a:txBody>
                    <a:bodyPr/>
                    <a:lstStyle/>
                    <a:p>
                      <a:pPr algn="ctr"/>
                      <a:r>
                        <a:rPr lang="en-US" baseline="0" dirty="0"/>
                        <a:t>No progress</a:t>
                      </a:r>
                      <a:endParaRPr dirty="0"/>
                    </a:p>
                  </a:txBody>
                  <a:tcPr anchor="ctr"/>
                </a:tc>
                <a:tc>
                  <a:txBody>
                    <a:bodyPr/>
                    <a:lstStyle/>
                    <a:p>
                      <a:pPr algn="ctr"/>
                      <a:r>
                        <a:rPr lang="en-US" baseline="0" dirty="0"/>
                        <a:t>No progress</a:t>
                      </a:r>
                      <a:endParaRPr lang="en-US" dirty="0"/>
                    </a:p>
                  </a:txBody>
                  <a:tcPr anchor="ctr"/>
                </a:tc>
                <a:tc>
                  <a:txBody>
                    <a:bodyPr/>
                    <a:lstStyle/>
                    <a:p>
                      <a:pPr algn="ctr"/>
                      <a:r>
                        <a:rPr lang="en-US" baseline="0" dirty="0"/>
                        <a:t>No progress</a:t>
                      </a:r>
                      <a:endParaRPr lang="en-US" dirty="0"/>
                    </a:p>
                  </a:txBody>
                  <a:tcPr anchor="ctr"/>
                </a:tc>
                <a:extLst>
                  <a:ext uri="{0D108BD9-81ED-4DB2-BD59-A6C34878D82A}">
                    <a16:rowId xmlns:a16="http://schemas.microsoft.com/office/drawing/2014/main" val="10002"/>
                  </a:ext>
                </a:extLst>
              </a:tr>
              <a:tr h="841391">
                <a:tc>
                  <a:txBody>
                    <a:bodyPr/>
                    <a:lstStyle/>
                    <a:p>
                      <a:r>
                        <a:rPr lang="en-US" dirty="0"/>
                        <a:t>Week</a:t>
                      </a:r>
                      <a:r>
                        <a:rPr lang="en-US" baseline="0" dirty="0"/>
                        <a:t> </a:t>
                      </a:r>
                      <a:r>
                        <a:rPr dirty="0"/>
                        <a:t>3</a:t>
                      </a:r>
                    </a:p>
                  </a:txBody>
                  <a:tcPr anchor="ctr"/>
                </a:tc>
                <a:tc>
                  <a:txBody>
                    <a:bodyPr/>
                    <a:lstStyle/>
                    <a:p>
                      <a:pPr algn="ctr"/>
                      <a:r>
                        <a:rPr lang="en-US" dirty="0"/>
                        <a:t>Problem</a:t>
                      </a:r>
                      <a:r>
                        <a:rPr lang="en-US" baseline="0" dirty="0"/>
                        <a:t> statement and objectives</a:t>
                      </a:r>
                      <a:endParaRPr dirty="0"/>
                    </a:p>
                  </a:txBody>
                  <a:tcPr anchor="ctr"/>
                </a:tc>
                <a:tc>
                  <a:txBody>
                    <a:bodyPr/>
                    <a:lstStyle/>
                    <a:p>
                      <a:pPr algn="ctr"/>
                      <a:r>
                        <a:rPr lang="en-US" dirty="0"/>
                        <a:t>Project plan, front end stuff</a:t>
                      </a:r>
                      <a:endParaRPr dirty="0"/>
                    </a:p>
                  </a:txBody>
                  <a:tcPr anchor="ctr"/>
                </a:tc>
                <a:tc>
                  <a:txBody>
                    <a:bodyPr/>
                    <a:lstStyle/>
                    <a:p>
                      <a:pPr algn="ctr"/>
                      <a:r>
                        <a:rPr lang="en-US" dirty="0"/>
                        <a:t>Research API,</a:t>
                      </a:r>
                      <a:r>
                        <a:rPr lang="en-US" baseline="0" dirty="0"/>
                        <a:t> map objects to JSON</a:t>
                      </a:r>
                      <a:endParaRPr dirty="0"/>
                    </a:p>
                  </a:txBody>
                  <a:tcPr anchor="ctr"/>
                </a:tc>
                <a:extLst>
                  <a:ext uri="{0D108BD9-81ED-4DB2-BD59-A6C34878D82A}">
                    <a16:rowId xmlns:a16="http://schemas.microsoft.com/office/drawing/2014/main" val="10003"/>
                  </a:ext>
                </a:extLst>
              </a:tr>
              <a:tr h="841391">
                <a:tc>
                  <a:txBody>
                    <a:bodyPr/>
                    <a:lstStyle/>
                    <a:p>
                      <a:r>
                        <a:rPr lang="en-US" dirty="0"/>
                        <a:t>Week 4</a:t>
                      </a:r>
                      <a:endParaRPr dirty="0"/>
                    </a:p>
                  </a:txBody>
                  <a:tcPr anchor="ctr"/>
                </a:tc>
                <a:tc>
                  <a:txBody>
                    <a:bodyPr/>
                    <a:lstStyle/>
                    <a:p>
                      <a:pPr algn="ctr"/>
                      <a:r>
                        <a:rPr lang="en-US" dirty="0"/>
                        <a:t>Unit</a:t>
                      </a:r>
                      <a:r>
                        <a:rPr lang="en-US" baseline="0" dirty="0"/>
                        <a:t> tests, make code more testable</a:t>
                      </a:r>
                      <a:endParaRPr dirty="0"/>
                    </a:p>
                  </a:txBody>
                  <a:tcPr anchor="ctr"/>
                </a:tc>
                <a:tc>
                  <a:txBody>
                    <a:bodyPr/>
                    <a:lstStyle/>
                    <a:p>
                      <a:pPr algn="ctr"/>
                      <a:r>
                        <a:rPr lang="en-US" dirty="0"/>
                        <a:t>Front end stuff</a:t>
                      </a:r>
                      <a:endParaRPr dirty="0"/>
                    </a:p>
                  </a:txBody>
                  <a:tcPr anchor="ctr"/>
                </a:tc>
                <a:tc>
                  <a:txBody>
                    <a:bodyPr/>
                    <a:lstStyle/>
                    <a:p>
                      <a:pPr algn="ctr"/>
                      <a:r>
                        <a:rPr lang="en-US" dirty="0"/>
                        <a:t>Properties file,</a:t>
                      </a:r>
                      <a:r>
                        <a:rPr lang="en-US" baseline="0" dirty="0"/>
                        <a:t> update game controller class</a:t>
                      </a:r>
                      <a:endParaRPr dirty="0"/>
                    </a:p>
                  </a:txBody>
                  <a:tcPr anchor="ctr"/>
                </a:tc>
                <a:extLst>
                  <a:ext uri="{0D108BD9-81ED-4DB2-BD59-A6C34878D82A}">
                    <a16:rowId xmlns:a16="http://schemas.microsoft.com/office/drawing/2014/main" val="2741463184"/>
                  </a:ext>
                </a:extLst>
              </a:tr>
              <a:tr h="841391">
                <a:tc>
                  <a:txBody>
                    <a:bodyPr/>
                    <a:lstStyle/>
                    <a:p>
                      <a:r>
                        <a:rPr lang="en-US" dirty="0"/>
                        <a:t>Week 5</a:t>
                      </a:r>
                      <a:endParaRPr dirty="0"/>
                    </a:p>
                  </a:txBody>
                  <a:tcPr anchor="ctr"/>
                </a:tc>
                <a:tc>
                  <a:txBody>
                    <a:bodyPr/>
                    <a:lstStyle/>
                    <a:p>
                      <a:pPr algn="ctr"/>
                      <a:r>
                        <a:rPr lang="en-US" dirty="0"/>
                        <a:t>PowerPoint</a:t>
                      </a:r>
                      <a:endParaRPr dirty="0"/>
                    </a:p>
                  </a:txBody>
                  <a:tcPr anchor="ctr"/>
                </a:tc>
                <a:tc>
                  <a:txBody>
                    <a:bodyPr/>
                    <a:lstStyle/>
                    <a:p>
                      <a:pPr algn="ctr"/>
                      <a:r>
                        <a:rPr lang="en-US" dirty="0"/>
                        <a:t>Documentation</a:t>
                      </a:r>
                      <a:endParaRPr dirty="0"/>
                    </a:p>
                  </a:txBody>
                  <a:tcPr anchor="ctr"/>
                </a:tc>
                <a:tc>
                  <a:txBody>
                    <a:bodyPr/>
                    <a:lstStyle/>
                    <a:p>
                      <a:pPr algn="ctr"/>
                      <a:r>
                        <a:rPr lang="en-US" dirty="0"/>
                        <a:t>Return random</a:t>
                      </a:r>
                      <a:r>
                        <a:rPr lang="en-US" baseline="0" dirty="0"/>
                        <a:t> game</a:t>
                      </a:r>
                      <a:endParaRPr dirty="0"/>
                    </a:p>
                  </a:txBody>
                  <a:tcPr anchor="ctr"/>
                </a:tc>
                <a:extLst>
                  <a:ext uri="{0D108BD9-81ED-4DB2-BD59-A6C34878D82A}">
                    <a16:rowId xmlns:a16="http://schemas.microsoft.com/office/drawing/2014/main" val="3749122042"/>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Obstacles, Findings, and Learning Points</a:t>
            </a:r>
          </a:p>
        </p:txBody>
      </p:sp>
      <p:sp>
        <p:nvSpPr>
          <p:cNvPr id="3" name="Content Placeholder 2"/>
          <p:cNvSpPr>
            <a:spLocks noGrp="1"/>
          </p:cNvSpPr>
          <p:nvPr>
            <p:ph idx="1"/>
          </p:nvPr>
        </p:nvSpPr>
        <p:spPr/>
        <p:txBody>
          <a:bodyPr/>
          <a:lstStyle/>
          <a:p>
            <a:r>
              <a:rPr lang="en-US" dirty="0"/>
              <a:t>Creating code that’s easily testable</a:t>
            </a:r>
          </a:p>
          <a:p>
            <a:pPr lvl="1"/>
            <a:r>
              <a:rPr lang="en-US" dirty="0"/>
              <a:t>Allows for more readable code</a:t>
            </a:r>
          </a:p>
          <a:p>
            <a:r>
              <a:rPr lang="en-US" dirty="0"/>
              <a:t>The Chrome App “Postman” was a very useful resource in testing responses from our chosen API</a:t>
            </a:r>
          </a:p>
          <a:p>
            <a:r>
              <a:rPr lang="en-US" dirty="0"/>
              <a:t>Relative vs. absolute path</a:t>
            </a:r>
          </a:p>
        </p:txBody>
      </p:sp>
    </p:spTree>
    <p:extLst>
      <p:ext uri="{BB962C8B-B14F-4D97-AF65-F5344CB8AC3E}">
        <p14:creationId xmlns:p14="http://schemas.microsoft.com/office/powerpoint/2010/main" val="126993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9423" y="3255585"/>
            <a:ext cx="3745625" cy="1684150"/>
          </a:xfrm>
        </p:spPr>
        <p:txBody>
          <a:bodyPr/>
          <a:lstStyle/>
          <a:p>
            <a:r>
              <a:rPr lang="en-US" dirty="0"/>
              <a:t>Demo Time!</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91</TotalTime>
  <Words>283</Words>
  <Application>Microsoft Office PowerPoint</Application>
  <PresentationFormat>Widescreen</PresentationFormat>
  <Paragraphs>49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Euphemia</vt:lpstr>
      <vt:lpstr>Plantagenet Cherokee</vt:lpstr>
      <vt:lpstr>Wingdings</vt:lpstr>
      <vt:lpstr>Academic Literature 16x9</vt:lpstr>
      <vt:lpstr>First Rate Games</vt:lpstr>
      <vt:lpstr>Problem statement</vt:lpstr>
      <vt:lpstr>Project Objectives</vt:lpstr>
      <vt:lpstr>Project Plan</vt:lpstr>
      <vt:lpstr>Obstacles, Findings, and Learning Points</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Rate Games</dc:title>
  <dc:creator>Bao Vue</dc:creator>
  <cp:lastModifiedBy>Bao Vue</cp:lastModifiedBy>
  <cp:revision>16</cp:revision>
  <dcterms:created xsi:type="dcterms:W3CDTF">2016-11-12T23:56:25Z</dcterms:created>
  <dcterms:modified xsi:type="dcterms:W3CDTF">2016-11-16T23:05:07Z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