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7" r:id="rId4"/>
    <p:sldId id="279" r:id="rId5"/>
    <p:sldId id="280" r:id="rId6"/>
    <p:sldId id="283" r:id="rId7"/>
    <p:sldId id="268" r:id="rId8"/>
    <p:sldId id="284" r:id="rId9"/>
    <p:sldId id="271" r:id="rId10"/>
    <p:sldId id="270" r:id="rId11"/>
    <p:sldId id="281" r:id="rId12"/>
    <p:sldId id="282" r:id="rId13"/>
    <p:sldId id="285" r:id="rId14"/>
    <p:sldId id="274" r:id="rId15"/>
    <p:sldId id="27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47" autoAdjust="0"/>
  </p:normalViewPr>
  <p:slideViewPr>
    <p:cSldViewPr snapToGrid="0" showGuides="1">
      <p:cViewPr varScale="1">
        <p:scale>
          <a:sx n="65" d="100"/>
          <a:sy n="65" d="100"/>
        </p:scale>
        <p:origin x="-1560" y="-10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5035A-5756-47E5-B3E0-81E041EAC0B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6B1A-3945-4559-9E05-FA8F1E4F0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新安東京海上產險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76B1A-3945-4559-9E05-FA8F1E4F02B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2019/3/30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D1973154-8DCE-44CE-88B3-CC19571619FB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4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23008"/>
            <a:ext cx="7543801" cy="402336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286605"/>
            <a:ext cx="7543800" cy="65355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2019/3/30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 2">
            <a:extLst>
              <a:ext uri="{FF2B5EF4-FFF2-40B4-BE49-F238E27FC236}">
                <a16:creationId xmlns:a16="http://schemas.microsoft.com/office/drawing/2014/main" xmlns="" id="{BA2C57A3-4F07-485C-8A51-807B5E4EF0F3}"/>
              </a:ext>
            </a:extLst>
          </p:cNvPr>
          <p:cNvCxnSpPr>
            <a:cxnSpLocks/>
          </p:cNvCxnSpPr>
          <p:nvPr userDrawn="1"/>
        </p:nvCxnSpPr>
        <p:spPr>
          <a:xfrm>
            <a:off x="0" y="1063565"/>
            <a:ext cx="9144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055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2019/3/30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1F23C3F2-7F9F-4810-85B0-86871B012879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33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2019/3/30</a:t>
            </a:fld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708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1279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2019/3/30</a:t>
            </a:fld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31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13867" y="1304823"/>
            <a:ext cx="8153615" cy="4258850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lang="zh-TW" altLang="en-US" sz="3200" kern="1200" dirty="0">
                <a:solidFill>
                  <a:schemeClr val="accent3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>
              <a:lnSpc>
                <a:spcPct val="150000"/>
              </a:lnSpc>
              <a:buClrTx/>
              <a:buFont typeface="Wingdings" pitchFamily="2" charset="2"/>
              <a:buChar char="ü"/>
              <a:defRPr lang="zh-TW" altLang="en-US" sz="2400" kern="12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2019/3/30</a:t>
            </a:fld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0EC211D-BA33-4534-892F-E68DAA58D6D4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BA2C57A3-4F07-485C-8A51-807B5E4EF0F3}"/>
              </a:ext>
            </a:extLst>
          </p:cNvPr>
          <p:cNvCxnSpPr>
            <a:cxnSpLocks/>
          </p:cNvCxnSpPr>
          <p:nvPr userDrawn="1"/>
        </p:nvCxnSpPr>
        <p:spPr>
          <a:xfrm>
            <a:off x="0" y="1127960"/>
            <a:ext cx="9144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8717" y="157815"/>
            <a:ext cx="7543800" cy="88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2019/3/30</a:t>
            </a:fld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0EC211D-BA33-4534-892F-E68DAA58D6D4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BA2C57A3-4F07-485C-8A51-807B5E4EF0F3}"/>
              </a:ext>
            </a:extLst>
          </p:cNvPr>
          <p:cNvCxnSpPr>
            <a:cxnSpLocks/>
          </p:cNvCxnSpPr>
          <p:nvPr userDrawn="1"/>
        </p:nvCxnSpPr>
        <p:spPr>
          <a:xfrm>
            <a:off x="0" y="818866"/>
            <a:ext cx="9144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1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6396225"/>
            <a:ext cx="9144001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47963"/>
            <a:ext cx="9144001" cy="65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8BE7E5-3A71-4B06-A751-E013422F0A5A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EBD0042E-6B75-41B0-BC98-661E8D36EA14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30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brain.trendmicro.com.tw/Competitions/Details/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C28478-5F8A-4471-B080-F54147B3C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464109"/>
            <a:ext cx="7543800" cy="1290967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dirty="0" smtClean="0"/>
              <a:t>T-Brain AI</a:t>
            </a:r>
            <a:r>
              <a:rPr lang="zh-TW" altLang="en-US" sz="4400" dirty="0" smtClean="0"/>
              <a:t>實戰吧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-</a:t>
            </a:r>
            <a:r>
              <a:rPr lang="zh-TW" altLang="en-US" sz="4400" dirty="0" smtClean="0"/>
              <a:t>客戶續約金額預測實戰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63207198-C0FE-4ADB-B212-5F0930011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566" y="4485118"/>
            <a:ext cx="4853091" cy="64732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主講人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薛百惠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2019/03/29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947" y="3634846"/>
            <a:ext cx="39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心得分享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60490" y="2949677"/>
            <a:ext cx="4218039" cy="3179520"/>
            <a:chOff x="2846418" y="1163915"/>
            <a:chExt cx="3672408" cy="3856867"/>
          </a:xfrm>
        </p:grpSpPr>
        <p:pic>
          <p:nvPicPr>
            <p:cNvPr id="6" name="Picture 3" descr="C:\BigDataSpark\image\download (2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418" y="1163915"/>
              <a:ext cx="3672408" cy="3856867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185184" y="2139702"/>
              <a:ext cx="3166715" cy="212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rgbClr val="FF0000"/>
                  </a:solidFill>
                </a:rPr>
                <a:t>重要的不是排名而是願意踏出</a:t>
              </a:r>
              <a:endParaRPr lang="en-US" altLang="zh-TW" sz="3600" b="1" dirty="0" smtClean="0">
                <a:solidFill>
                  <a:srgbClr val="FF0000"/>
                </a:solidFill>
              </a:endParaRPr>
            </a:p>
            <a:p>
              <a:r>
                <a:rPr lang="en-US" altLang="zh-TW" sz="3600" b="1" dirty="0" smtClean="0">
                  <a:solidFill>
                    <a:srgbClr val="FF0000"/>
                  </a:solidFill>
                </a:rPr>
                <a:t>      </a:t>
              </a:r>
              <a:r>
                <a:rPr lang="zh-TW" altLang="en-US" sz="3600" b="1" dirty="0" smtClean="0">
                  <a:solidFill>
                    <a:srgbClr val="FF0000"/>
                  </a:solidFill>
                </a:rPr>
                <a:t>第一步</a:t>
              </a:r>
              <a:endParaRPr lang="en-US" altLang="zh-TW" sz="36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812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定義問題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pic>
        <p:nvPicPr>
          <p:cNvPr id="4" name="Picture 3" descr="D:\PPT Format\allppt\image\f_2376518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36" y="1946365"/>
            <a:ext cx="8679627" cy="43891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01783" y="5329645"/>
            <a:ext cx="2821578" cy="666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3" name="Picture 7" descr="C:\Users\Administrator\AppData\Local\Microsoft\Windows\Temporary Internet Files\Content.IE5\N581GR8H\cartoon-3082809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750" y="5176683"/>
            <a:ext cx="1533655" cy="113905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資料處理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特徵萃取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筆</a:t>
            </a:r>
            <a:r>
              <a:rPr lang="zh-TW" altLang="en-US" dirty="0" smtClean="0"/>
              <a:t>數不一致</a:t>
            </a:r>
            <a:r>
              <a:rPr lang="en-US" altLang="zh-TW" dirty="0" smtClean="0"/>
              <a:t>?</a:t>
            </a:r>
            <a:r>
              <a:rPr lang="zh-TW" altLang="en-US" dirty="0" smtClean="0"/>
              <a:t>資料整併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處理</a:t>
            </a:r>
            <a:r>
              <a:rPr lang="en-US" altLang="zh-TW" dirty="0" err="1" smtClean="0"/>
              <a:t>na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性別</a:t>
            </a:r>
            <a:r>
              <a:rPr lang="en-US" altLang="zh-TW" dirty="0" smtClean="0"/>
              <a:t>,</a:t>
            </a:r>
            <a:r>
              <a:rPr lang="zh-TW" altLang="en-US" dirty="0" smtClean="0"/>
              <a:t>婚姻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處理及轉換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生日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年紀 </a:t>
            </a:r>
            <a:r>
              <a:rPr lang="en-US" altLang="zh-TW" dirty="0" smtClean="0"/>
              <a:t>(mean,9-104?)</a:t>
            </a:r>
          </a:p>
          <a:p>
            <a:pPr lvl="1"/>
            <a:r>
              <a:rPr lang="zh-TW" altLang="en-US" dirty="0" smtClean="0"/>
              <a:t>計算車子的年齡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廠牌車型代號 </a:t>
            </a:r>
            <a:r>
              <a:rPr lang="en-US" altLang="zh-TW" dirty="0" err="1" smtClean="0"/>
              <a:t>LabelEncoder</a:t>
            </a:r>
            <a:endParaRPr lang="zh-TW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49893" y="1275327"/>
            <a:ext cx="3704172" cy="42588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84048" marR="0" lvl="1" indent="-18288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計算該年度的保險金額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84048" marR="0" lvl="1" indent="-18288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計算各保險種類的保額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84048" marR="0" lvl="1" indent="-18288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理賠次數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金額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自負額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513867" y="1304822"/>
            <a:ext cx="8153615" cy="48600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回歸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en-US" altLang="zh-TW" dirty="0" err="1" smtClean="0"/>
              <a:t>callbacks.EarlyStopping</a:t>
            </a:r>
            <a:r>
              <a:rPr lang="en-US" altLang="zh-TW" dirty="0" smtClean="0"/>
              <a:t>(monitor='</a:t>
            </a:r>
            <a:r>
              <a:rPr lang="en-US" altLang="zh-TW" dirty="0" err="1" smtClean="0"/>
              <a:t>val_loss</a:t>
            </a:r>
            <a:r>
              <a:rPr lang="en-US" altLang="zh-TW" dirty="0" smtClean="0"/>
              <a:t>', patience=10,mode='min')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 </a:t>
            </a:r>
            <a:r>
              <a:rPr lang="en-US" altLang="zh-TW" dirty="0" err="1" smtClean="0"/>
              <a:t>XGboost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LightGBM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http://lightgbm.apachecn.org/#/</a:t>
            </a:r>
          </a:p>
          <a:p>
            <a:pPr lvl="1"/>
            <a:r>
              <a:rPr lang="en-US" altLang="zh-TW" dirty="0" smtClean="0"/>
              <a:t>https://blog.csdn.net/luanpeng825485697/article/details/80236759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pic>
        <p:nvPicPr>
          <p:cNvPr id="4" name="Picture 2" descr="C:\Users\Administrator\AppData\Local\Microsoft\Windows\Temporary Internet Files\Content.IE5\5442XY8D\480px-Hand_left_font_awesome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88139" y="1673550"/>
            <a:ext cx="1131346" cy="1276128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2521970" y="1828800"/>
            <a:ext cx="4837470" cy="722672"/>
          </a:xfrm>
          <a:prstGeom prst="wedgeRectCallout">
            <a:avLst>
              <a:gd name="adj1" fmla="val -60504"/>
              <a:gd name="adj2" fmla="val -4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向他人學習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資料預處理與特徵萃取</a:t>
            </a:r>
            <a:r>
              <a:rPr lang="en-US" altLang="zh-TW" dirty="0" smtClean="0"/>
              <a:t>,</a:t>
            </a:r>
            <a:r>
              <a:rPr lang="zh-TW" altLang="en-US" dirty="0" smtClean="0"/>
              <a:t>佔</a:t>
            </a:r>
            <a:r>
              <a:rPr lang="en-US" altLang="zh-TW" dirty="0" smtClean="0"/>
              <a:t>70-80%</a:t>
            </a:r>
          </a:p>
          <a:p>
            <a:r>
              <a:rPr lang="zh-TW" altLang="en-US" dirty="0" smtClean="0"/>
              <a:t>特徵萃取</a:t>
            </a:r>
            <a:r>
              <a:rPr lang="en-US" altLang="zh-TW" dirty="0" smtClean="0"/>
              <a:t>,</a:t>
            </a:r>
            <a:r>
              <a:rPr lang="zh-TW" altLang="en-US" dirty="0" smtClean="0"/>
              <a:t>垃圾進垃圾出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影響訓練結果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專業領域知識</a:t>
            </a:r>
          </a:p>
          <a:p>
            <a:pPr lvl="1"/>
            <a:r>
              <a:rPr lang="zh-TW" altLang="en-US" dirty="0" smtClean="0"/>
              <a:t>創意</a:t>
            </a:r>
            <a:endParaRPr lang="en-US" altLang="zh-TW" dirty="0" smtClean="0"/>
          </a:p>
          <a:p>
            <a:r>
              <a:rPr lang="zh-TW" altLang="en-US" dirty="0" smtClean="0"/>
              <a:t>可多了解不同的演算法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各參數的意義</a:t>
            </a:r>
            <a:endParaRPr lang="en-US" altLang="zh-TW" dirty="0" smtClean="0"/>
          </a:p>
          <a:p>
            <a:r>
              <a:rPr lang="zh-TW" altLang="en-US" dirty="0" smtClean="0"/>
              <a:t>當用很多演算法訓練效果都不佳時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應回頭思考資料</a:t>
            </a:r>
            <a:r>
              <a:rPr lang="zh-TW" altLang="en-US" dirty="0" smtClean="0"/>
              <a:t>面的</a:t>
            </a:r>
            <a:r>
              <a:rPr lang="zh-TW" altLang="en-US" dirty="0" smtClean="0"/>
              <a:t>問題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 descr="D:\PPT Format\allppt\image\q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239" y="900649"/>
            <a:ext cx="5133703" cy="3416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D:\PPT Format\allppt\image\imag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91" y="1374782"/>
            <a:ext cx="4721406" cy="2905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197C92C7-481A-43B6-ACFA-4A6249535606}"/>
              </a:ext>
            </a:extLst>
          </p:cNvPr>
          <p:cNvSpPr txBox="1"/>
          <p:nvPr/>
        </p:nvSpPr>
        <p:spPr>
          <a:xfrm>
            <a:off x="482533" y="495993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C040A11-3CDF-4B24-879D-99E8F0E347B5}"/>
              </a:ext>
            </a:extLst>
          </p:cNvPr>
          <p:cNvSpPr txBox="1"/>
          <p:nvPr/>
        </p:nvSpPr>
        <p:spPr>
          <a:xfrm>
            <a:off x="581470" y="1505642"/>
            <a:ext cx="46085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薛百惠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Cady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建準電機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資訊室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長庚大學工商管理系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 Data, Machine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CNN,RNN,LSTM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420" y="1528353"/>
            <a:ext cx="2923631" cy="45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8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競賽主題說明</a:t>
            </a:r>
            <a:endParaRPr lang="en-US" altLang="zh-TW" dirty="0" smtClean="0"/>
          </a:p>
          <a:p>
            <a:r>
              <a:rPr lang="zh-TW" altLang="en-US" dirty="0" smtClean="0"/>
              <a:t>競賽資料說明</a:t>
            </a:r>
            <a:endParaRPr lang="en-US" altLang="zh-TW" dirty="0" smtClean="0"/>
          </a:p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跨國產險公司提供近一年的客戶特徵與續約金額狀況，找出有效預測既有客戶的續約金額模型或方法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開發新客戶所需要的成本是維護既有客戶的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倍</a:t>
            </a:r>
          </a:p>
          <a:p>
            <a:pPr lvl="1"/>
            <a:r>
              <a:rPr lang="zh-TW" altLang="en-US" dirty="0" smtClean="0"/>
              <a:t>掌握影響客戶續約或流失，為企業經營的重要課題</a:t>
            </a:r>
            <a:endParaRPr lang="en-US" altLang="zh-TW" dirty="0" smtClean="0"/>
          </a:p>
          <a:p>
            <a:pPr lvl="1"/>
            <a:r>
              <a:rPr lang="en-US" altLang="zh-TW" sz="2000" dirty="0" smtClean="0">
                <a:hlinkClick r:id="rId3"/>
              </a:rPr>
              <a:t>https://tbrain.trendmicro.com.tw/Competitions/Details/3</a:t>
            </a:r>
            <a:endParaRPr lang="zh-TW" alt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競賽主題說明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268" y="4513004"/>
            <a:ext cx="5011719" cy="178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MAE (Mean Absolute Error)</a:t>
            </a:r>
            <a:r>
              <a:rPr lang="zh-TW" altLang="en-US" dirty="0" smtClean="0"/>
              <a:t>平均絕對誤差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競賽主題說明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27" y="2433178"/>
            <a:ext cx="8731045" cy="389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513867" y="1304823"/>
            <a:ext cx="8153615" cy="483050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競賽規則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得獎隊伍</a:t>
            </a:r>
            <a:r>
              <a:rPr lang="zh-TW" altLang="en-US" u="sng" dirty="0" smtClean="0"/>
              <a:t>需分享實作程式及設計文件</a:t>
            </a:r>
            <a:r>
              <a:rPr lang="zh-TW" altLang="en-US" dirty="0" smtClean="0"/>
              <a:t>，否則喪失領獎資格</a:t>
            </a:r>
          </a:p>
          <a:p>
            <a:pPr lvl="1"/>
            <a:r>
              <a:rPr lang="zh-TW" altLang="en-US" dirty="0" smtClean="0"/>
              <a:t>測試結果</a:t>
            </a:r>
            <a:r>
              <a:rPr lang="zh-TW" altLang="en-US" u="sng" dirty="0" smtClean="0"/>
              <a:t>每日只能提交</a:t>
            </a:r>
            <a:r>
              <a:rPr lang="en-US" altLang="zh-TW" u="sng" dirty="0" smtClean="0"/>
              <a:t>2</a:t>
            </a:r>
            <a:r>
              <a:rPr lang="zh-TW" altLang="en-US" u="sng" dirty="0" smtClean="0"/>
              <a:t>次</a:t>
            </a:r>
          </a:p>
          <a:p>
            <a:pPr lvl="1"/>
            <a:r>
              <a:rPr lang="zh-TW" altLang="en-US" dirty="0" smtClean="0"/>
              <a:t>務必使用</a:t>
            </a:r>
            <a:r>
              <a:rPr lang="en-US" altLang="zh-TW" dirty="0" smtClean="0"/>
              <a:t>Machine Learning</a:t>
            </a:r>
            <a:r>
              <a:rPr lang="zh-TW" altLang="en-US" dirty="0" smtClean="0"/>
              <a:t>來進行辨識與分類，禁止使用任何人工標記</a:t>
            </a:r>
          </a:p>
          <a:p>
            <a:pPr lvl="1"/>
            <a:r>
              <a:rPr lang="zh-TW" altLang="en-US" u="sng" dirty="0" smtClean="0"/>
              <a:t>不可私下共享程式及特徵值</a:t>
            </a:r>
            <a:r>
              <a:rPr lang="zh-TW" altLang="en-US" dirty="0" smtClean="0"/>
              <a:t>，但可在官方討論區公開討論</a:t>
            </a:r>
          </a:p>
          <a:p>
            <a:pPr lvl="1"/>
            <a:r>
              <a:rPr lang="zh-TW" altLang="en-US" dirty="0" smtClean="0"/>
              <a:t>不可使用非主辦單位提供的訓練及測試資料集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競賽主題說明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競賽資料說明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122" y="1300777"/>
            <a:ext cx="3202686" cy="49672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0883" y="1312606"/>
            <a:ext cx="5258338" cy="49407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來看一下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競賽資料說明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很有臨場感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的功力會更上一層樓</a:t>
            </a:r>
            <a:endParaRPr lang="en-US" altLang="zh-TW" dirty="0" smtClean="0"/>
          </a:p>
          <a:p>
            <a:r>
              <a:rPr lang="zh-TW" altLang="en-US" dirty="0" smtClean="0"/>
              <a:t>更了解整個機器學習的流程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1391</TotalTime>
  <Words>343</Words>
  <Application>Microsoft Office PowerPoint</Application>
  <PresentationFormat>On-screen Show (4:3)</PresentationFormat>
  <Paragraphs>86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回顧</vt:lpstr>
      <vt:lpstr>T-Brain AI實戰吧  -客戶續約金額預測實戰</vt:lpstr>
      <vt:lpstr>Slide 2</vt:lpstr>
      <vt:lpstr>Outline</vt:lpstr>
      <vt:lpstr>競賽主題說明</vt:lpstr>
      <vt:lpstr>競賽主題說明</vt:lpstr>
      <vt:lpstr>競賽主題說明</vt:lpstr>
      <vt:lpstr>競賽資料說明</vt:lpstr>
      <vt:lpstr>競賽資料說明</vt:lpstr>
      <vt:lpstr>心得分享</vt:lpstr>
      <vt:lpstr>心得分享</vt:lpstr>
      <vt:lpstr>心得分享</vt:lpstr>
      <vt:lpstr>心得分享</vt:lpstr>
      <vt:lpstr>心得分享</vt:lpstr>
      <vt:lpstr>summary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東笙 陳</dc:creator>
  <cp:lastModifiedBy>Administrator</cp:lastModifiedBy>
  <cp:revision>144</cp:revision>
  <dcterms:created xsi:type="dcterms:W3CDTF">2019-02-17T08:24:53Z</dcterms:created>
  <dcterms:modified xsi:type="dcterms:W3CDTF">2019-03-30T02:46:29Z</dcterms:modified>
</cp:coreProperties>
</file>