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67" r:id="rId4"/>
    <p:sldId id="279" r:id="rId5"/>
    <p:sldId id="280" r:id="rId6"/>
    <p:sldId id="283" r:id="rId7"/>
    <p:sldId id="268" r:id="rId8"/>
    <p:sldId id="284" r:id="rId9"/>
    <p:sldId id="271" r:id="rId10"/>
    <p:sldId id="270" r:id="rId11"/>
    <p:sldId id="281" r:id="rId12"/>
    <p:sldId id="285" r:id="rId13"/>
    <p:sldId id="282" r:id="rId14"/>
    <p:sldId id="274" r:id="rId15"/>
    <p:sldId id="276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247" autoAdjust="0"/>
  </p:normalViewPr>
  <p:slideViewPr>
    <p:cSldViewPr snapToGrid="0" showGuides="1">
      <p:cViewPr varScale="1">
        <p:scale>
          <a:sx n="65" d="100"/>
          <a:sy n="65" d="100"/>
        </p:scale>
        <p:origin x="-1560" y="-102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5035A-5756-47E5-B3E0-81E041EAC0B0}" type="datetimeFigureOut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76B1A-3945-4559-9E05-FA8F1E4F02B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新安東京海上產險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76B1A-3945-4559-9E05-FA8F1E4F02B9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BE7E5-3A71-4B06-A751-E013422F0A5A}" type="datetimeFigureOut">
              <a:rPr lang="zh-TW" altLang="en-US" smtClean="0"/>
              <a:pPr/>
              <a:t>2019/3/24</a:t>
            </a:fld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831A-9B4B-469A-9745-106B47E968A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D1973154-8DCE-44CE-88B3-CC19571619FB}"/>
              </a:ext>
            </a:extLst>
          </p:cNvPr>
          <p:cNvSpPr txBox="1"/>
          <p:nvPr userDrawn="1"/>
        </p:nvSpPr>
        <p:spPr>
          <a:xfrm>
            <a:off x="3353369" y="6479805"/>
            <a:ext cx="2924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baseline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bigDataSpark</a:t>
            </a:r>
            <a:r>
              <a:rPr lang="zh-TW" altLang="en-US" sz="14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大數據論壇</a:t>
            </a:r>
            <a:r>
              <a:rPr lang="en-US" altLang="zh-TW" sz="14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高雄區</a:t>
            </a:r>
            <a:r>
              <a:rPr lang="en-US" altLang="zh-TW" sz="14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b="1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744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923008"/>
            <a:ext cx="7543801" cy="4023360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2960" y="286605"/>
            <a:ext cx="7543800" cy="653554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BE7E5-3A71-4B06-A751-E013422F0A5A}" type="datetimeFigureOut">
              <a:rPr lang="zh-TW" altLang="en-US" smtClean="0"/>
              <a:pPr/>
              <a:t>2019/3/24</a:t>
            </a:fld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831A-9B4B-469A-9745-106B47E968A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7" name="直線接點 2">
            <a:extLst>
              <a:ext uri="{FF2B5EF4-FFF2-40B4-BE49-F238E27FC236}">
                <a16:creationId xmlns:a16="http://schemas.microsoft.com/office/drawing/2014/main" xmlns="" id="{BA2C57A3-4F07-485C-8A51-807B5E4EF0F3}"/>
              </a:ext>
            </a:extLst>
          </p:cNvPr>
          <p:cNvCxnSpPr>
            <a:cxnSpLocks/>
          </p:cNvCxnSpPr>
          <p:nvPr userDrawn="1"/>
        </p:nvCxnSpPr>
        <p:spPr>
          <a:xfrm>
            <a:off x="0" y="1063565"/>
            <a:ext cx="9144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3055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BE7E5-3A71-4B06-A751-E013422F0A5A}" type="datetimeFigureOut">
              <a:rPr lang="zh-TW" altLang="en-US" smtClean="0"/>
              <a:pPr/>
              <a:t>2019/3/24</a:t>
            </a:fld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831A-9B4B-469A-9745-106B47E968A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1F23C3F2-7F9F-4810-85B0-86871B012879}"/>
              </a:ext>
            </a:extLst>
          </p:cNvPr>
          <p:cNvSpPr txBox="1"/>
          <p:nvPr userDrawn="1"/>
        </p:nvSpPr>
        <p:spPr>
          <a:xfrm>
            <a:off x="3353369" y="6479805"/>
            <a:ext cx="2924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baseline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bigDataSpark</a:t>
            </a:r>
            <a:r>
              <a:rPr lang="zh-TW" altLang="en-US" sz="14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大數據論壇</a:t>
            </a:r>
            <a:r>
              <a:rPr lang="en-US" altLang="zh-TW" sz="14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高雄區</a:t>
            </a:r>
            <a:r>
              <a:rPr lang="en-US" altLang="zh-TW" sz="14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b="1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33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BE7E5-3A71-4B06-A751-E013422F0A5A}" type="datetimeFigureOut">
              <a:rPr lang="zh-TW" altLang="en-US" smtClean="0"/>
              <a:pPr/>
              <a:t>2019/3/24</a:t>
            </a:fld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831A-9B4B-469A-9745-106B47E968A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72708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BE7E5-3A71-4B06-A751-E013422F0A5A}" type="datetimeFigureOut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831A-9B4B-469A-9745-106B47E968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01279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BE7E5-3A71-4B06-A751-E013422F0A5A}" type="datetimeFigureOut">
              <a:rPr lang="zh-TW" altLang="en-US" smtClean="0"/>
              <a:pPr/>
              <a:t>2019/3/24</a:t>
            </a:fld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831A-9B4B-469A-9745-106B47E968A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2310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513867" y="1304823"/>
            <a:ext cx="8153615" cy="4258850"/>
          </a:xfrm>
        </p:spPr>
        <p:txBody>
          <a:bodyPr/>
          <a:lstStyle>
            <a:lvl1pPr>
              <a:buClrTx/>
              <a:buFont typeface="Wingdings" pitchFamily="2" charset="2"/>
              <a:buChar char="Ø"/>
              <a:defRPr lang="zh-TW" altLang="en-US" sz="3200" kern="1200" dirty="0">
                <a:solidFill>
                  <a:schemeClr val="accent3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>
              <a:lnSpc>
                <a:spcPct val="150000"/>
              </a:lnSpc>
              <a:buClrTx/>
              <a:buFont typeface="Wingdings" pitchFamily="2" charset="2"/>
              <a:buChar char="ü"/>
              <a:defRPr lang="zh-TW" altLang="en-US" sz="2400" kern="12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>
              <a:defRPr sz="2000">
                <a:solidFill>
                  <a:schemeClr val="accent1"/>
                </a:solidFill>
              </a:defRPr>
            </a:lvl3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altLang="zh-TW" dirty="0"/>
          </a:p>
        </p:txBody>
      </p:sp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BE7E5-3A71-4B06-A751-E013422F0A5A}" type="datetimeFigureOut">
              <a:rPr lang="zh-TW" altLang="en-US" smtClean="0"/>
              <a:pPr/>
              <a:t>2019/3/24</a:t>
            </a:fld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831A-9B4B-469A-9745-106B47E968A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10EC211D-BA33-4534-892F-E68DAA58D6D4}"/>
              </a:ext>
            </a:extLst>
          </p:cNvPr>
          <p:cNvSpPr txBox="1"/>
          <p:nvPr userDrawn="1"/>
        </p:nvSpPr>
        <p:spPr>
          <a:xfrm>
            <a:off x="3353369" y="6479805"/>
            <a:ext cx="2924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baseline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bigDataSpark</a:t>
            </a:r>
            <a:r>
              <a:rPr lang="zh-TW" altLang="en-US" sz="14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大數據論壇</a:t>
            </a:r>
            <a:r>
              <a:rPr lang="en-US" altLang="zh-TW" sz="14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高雄區</a:t>
            </a:r>
            <a:r>
              <a:rPr lang="en-US" altLang="zh-TW" sz="14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b="1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xmlns="" id="{BA2C57A3-4F07-485C-8A51-807B5E4EF0F3}"/>
              </a:ext>
            </a:extLst>
          </p:cNvPr>
          <p:cNvCxnSpPr>
            <a:cxnSpLocks/>
          </p:cNvCxnSpPr>
          <p:nvPr userDrawn="1"/>
        </p:nvCxnSpPr>
        <p:spPr>
          <a:xfrm>
            <a:off x="0" y="1127960"/>
            <a:ext cx="9144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48717" y="157815"/>
            <a:ext cx="7543800" cy="8853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18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BE7E5-3A71-4B06-A751-E013422F0A5A}" type="datetimeFigureOut">
              <a:rPr lang="zh-TW" altLang="en-US" smtClean="0"/>
              <a:pPr/>
              <a:t>2019/3/24</a:t>
            </a:fld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831A-9B4B-469A-9745-106B47E968A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10EC211D-BA33-4534-892F-E68DAA58D6D4}"/>
              </a:ext>
            </a:extLst>
          </p:cNvPr>
          <p:cNvSpPr txBox="1"/>
          <p:nvPr userDrawn="1"/>
        </p:nvSpPr>
        <p:spPr>
          <a:xfrm>
            <a:off x="3353369" y="6479805"/>
            <a:ext cx="2924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baseline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bigDataSpark</a:t>
            </a:r>
            <a:r>
              <a:rPr lang="zh-TW" altLang="en-US" sz="14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大數據論壇</a:t>
            </a:r>
            <a:r>
              <a:rPr lang="en-US" altLang="zh-TW" sz="14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高雄區</a:t>
            </a:r>
            <a:r>
              <a:rPr lang="en-US" altLang="zh-TW" sz="14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b="1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xmlns="" id="{BA2C57A3-4F07-485C-8A51-807B5E4EF0F3}"/>
              </a:ext>
            </a:extLst>
          </p:cNvPr>
          <p:cNvCxnSpPr>
            <a:cxnSpLocks/>
          </p:cNvCxnSpPr>
          <p:nvPr userDrawn="1"/>
        </p:nvCxnSpPr>
        <p:spPr>
          <a:xfrm>
            <a:off x="0" y="818866"/>
            <a:ext cx="9144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918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" y="6396225"/>
            <a:ext cx="9144001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47963"/>
            <a:ext cx="9144001" cy="6599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8BE7E5-3A71-4B06-A751-E013422F0A5A}" type="datetimeFigureOut">
              <a:rPr lang="zh-TW" altLang="en-US" smtClean="0"/>
              <a:pPr/>
              <a:t>2019/3/24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2D831A-9B4B-469A-9745-106B47E968A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EBD0042E-6B75-41B0-BC98-661E8D36EA14}"/>
              </a:ext>
            </a:extLst>
          </p:cNvPr>
          <p:cNvSpPr txBox="1"/>
          <p:nvPr userDrawn="1"/>
        </p:nvSpPr>
        <p:spPr>
          <a:xfrm>
            <a:off x="3353369" y="6479805"/>
            <a:ext cx="2924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baseline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bigDataSpark</a:t>
            </a:r>
            <a:r>
              <a:rPr lang="zh-TW" altLang="en-US" sz="14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大數據論壇</a:t>
            </a:r>
            <a:r>
              <a:rPr lang="en-US" altLang="zh-TW" sz="14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高雄區</a:t>
            </a:r>
            <a:r>
              <a:rPr lang="en-US" altLang="zh-TW" sz="14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b="1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630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brain.trendmicro.com.tw/Competitions/Details/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EC28478-5F8A-4471-B080-F54147B3C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1464109"/>
            <a:ext cx="7543800" cy="1290967"/>
          </a:xfrm>
        </p:spPr>
        <p:txBody>
          <a:bodyPr>
            <a:noAutofit/>
          </a:bodyPr>
          <a:lstStyle/>
          <a:p>
            <a:pPr algn="ctr"/>
            <a:r>
              <a:rPr lang="en-US" altLang="zh-TW" sz="4400" dirty="0" smtClean="0"/>
              <a:t>T-Brain AI</a:t>
            </a:r>
            <a:r>
              <a:rPr lang="zh-TW" altLang="en-US" sz="4400" dirty="0" smtClean="0"/>
              <a:t>實戰吧</a:t>
            </a:r>
            <a:r>
              <a:rPr lang="en-US" altLang="zh-TW" sz="4400" dirty="0" smtClean="0"/>
              <a:t/>
            </a:r>
            <a:br>
              <a:rPr lang="en-US" altLang="zh-TW" sz="4400" dirty="0" smtClean="0"/>
            </a:br>
            <a:r>
              <a:rPr lang="en-US" altLang="zh-TW" sz="4400" dirty="0" smtClean="0"/>
              <a:t/>
            </a:r>
            <a:br>
              <a:rPr lang="en-US" altLang="zh-TW" sz="4400" dirty="0" smtClean="0"/>
            </a:br>
            <a:r>
              <a:rPr lang="en-US" altLang="zh-TW" sz="4400" dirty="0" smtClean="0"/>
              <a:t>-</a:t>
            </a:r>
            <a:r>
              <a:rPr lang="zh-TW" altLang="en-US" sz="4400" dirty="0" smtClean="0"/>
              <a:t>客戶續約金額預測實戰</a:t>
            </a:r>
            <a:endParaRPr lang="zh-TW" altLang="en-US" sz="3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63207198-C0FE-4ADB-B212-5F09300116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主講人</a:t>
            </a:r>
            <a:r>
              <a:rPr lang="zh-TW" altLang="en-US" dirty="0" smtClean="0">
                <a:solidFill>
                  <a:schemeClr val="tx1"/>
                </a:solidFill>
              </a:rPr>
              <a:t>：薛百惠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51760" y="3605349"/>
            <a:ext cx="3971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心得分享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125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TW" altLang="en-US" dirty="0" smtClean="0"/>
              <a:t>定義問題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心得分享</a:t>
            </a:r>
            <a:endParaRPr lang="zh-TW" altLang="en-US" dirty="0"/>
          </a:p>
        </p:txBody>
      </p:sp>
      <p:pic>
        <p:nvPicPr>
          <p:cNvPr id="4" name="Picture 3" descr="D:\PPT Format\allppt\image\f_23765180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636" y="1946365"/>
            <a:ext cx="8679627" cy="438912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201783" y="5329645"/>
            <a:ext cx="2821578" cy="6662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03" name="Picture 7" descr="C:\Users\Administrator\AppData\Local\Microsoft\Windows\Temporary Internet Files\Content.IE5\N581GR8H\cartoon-3082809_960_72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4750" y="5176683"/>
            <a:ext cx="1533655" cy="113905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資料</a:t>
            </a:r>
            <a:r>
              <a:rPr lang="zh-TW" altLang="en-US" dirty="0" smtClean="0"/>
              <a:t>前處理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筆數不一致</a:t>
            </a:r>
            <a:r>
              <a:rPr lang="en-US" altLang="zh-TW" dirty="0" smtClean="0"/>
              <a:t>?</a:t>
            </a:r>
            <a:r>
              <a:rPr lang="zh-TW" altLang="en-US" dirty="0" smtClean="0"/>
              <a:t>資料</a:t>
            </a:r>
            <a:r>
              <a:rPr lang="zh-TW" altLang="en-US" dirty="0" smtClean="0"/>
              <a:t>整</a:t>
            </a:r>
            <a:r>
              <a:rPr lang="zh-TW" altLang="en-US" dirty="0" smtClean="0"/>
              <a:t>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處理</a:t>
            </a:r>
            <a:r>
              <a:rPr lang="en-US" altLang="zh-TW" dirty="0" err="1" smtClean="0"/>
              <a:t>na</a:t>
            </a:r>
            <a:r>
              <a:rPr lang="zh-TW" altLang="en-US" dirty="0" smtClean="0"/>
              <a:t>的值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性別</a:t>
            </a:r>
            <a:r>
              <a:rPr lang="en-US" altLang="zh-TW" dirty="0" smtClean="0"/>
              <a:t>,</a:t>
            </a:r>
            <a:r>
              <a:rPr lang="zh-TW" altLang="en-US" dirty="0" smtClean="0"/>
              <a:t>婚姻</a:t>
            </a:r>
            <a:r>
              <a:rPr lang="zh-TW" altLang="en-US" dirty="0" smtClean="0"/>
              <a:t>處理及轉換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生日 </a:t>
            </a:r>
            <a:r>
              <a:rPr lang="en-US" altLang="zh-TW" dirty="0" smtClean="0"/>
              <a:t>-&gt; </a:t>
            </a:r>
            <a:r>
              <a:rPr lang="zh-TW" altLang="en-US" dirty="0" smtClean="0"/>
              <a:t>年紀 </a:t>
            </a:r>
            <a:r>
              <a:rPr lang="en-US" altLang="zh-TW" dirty="0" smtClean="0"/>
              <a:t>(mean,9-104?)</a:t>
            </a:r>
          </a:p>
          <a:p>
            <a:pPr lvl="1"/>
            <a:r>
              <a:rPr lang="zh-TW" altLang="en-US" dirty="0" smtClean="0"/>
              <a:t>計算車子的年齡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廠牌車型代號 </a:t>
            </a:r>
            <a:r>
              <a:rPr lang="en-US" altLang="zh-TW" dirty="0" err="1" smtClean="0"/>
              <a:t>LabelEncoder</a:t>
            </a:r>
            <a:endParaRPr lang="zh-TW" alt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心得分享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TW" altLang="en-US" dirty="0" smtClean="0"/>
              <a:t>特徵</a:t>
            </a:r>
            <a:r>
              <a:rPr lang="zh-TW" altLang="en-US" dirty="0" smtClean="0"/>
              <a:t>萃取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計算該年度的保險金額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計算各保險種類的保險金額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理賠次數</a:t>
            </a:r>
            <a:r>
              <a:rPr lang="en-US" altLang="zh-TW" dirty="0" smtClean="0"/>
              <a:t>,</a:t>
            </a:r>
            <a:r>
              <a:rPr lang="zh-TW" altLang="en-US" dirty="0" smtClean="0"/>
              <a:t>金額</a:t>
            </a:r>
            <a:r>
              <a:rPr lang="en-US" altLang="zh-TW" dirty="0" smtClean="0"/>
              <a:t>,</a:t>
            </a:r>
            <a:r>
              <a:rPr lang="zh-TW" altLang="en-US" dirty="0" smtClean="0"/>
              <a:t>自負額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心得分享</a:t>
            </a:r>
            <a:endParaRPr lang="zh-TW" altLang="en-US" dirty="0"/>
          </a:p>
        </p:txBody>
      </p:sp>
      <p:pic>
        <p:nvPicPr>
          <p:cNvPr id="5122" name="Picture 2" descr="C:\Users\Administrator\AppData\Local\Microsoft\Windows\Temporary Internet Files\Content.IE5\5442XY8D\480px-Hand_left_font_awesome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83458" y="4911214"/>
            <a:ext cx="1032934" cy="1165122"/>
          </a:xfrm>
          <a:prstGeom prst="rect">
            <a:avLst/>
          </a:prstGeom>
          <a:noFill/>
        </p:spPr>
      </p:pic>
      <p:sp>
        <p:nvSpPr>
          <p:cNvPr id="5" name="Rectangular Callout 4"/>
          <p:cNvSpPr/>
          <p:nvPr/>
        </p:nvSpPr>
        <p:spPr>
          <a:xfrm>
            <a:off x="2020530" y="5117690"/>
            <a:ext cx="5648632" cy="707922"/>
          </a:xfrm>
          <a:prstGeom prst="wedgeRectCallout">
            <a:avLst>
              <a:gd name="adj1" fmla="val -60504"/>
              <a:gd name="adj2" fmla="val -4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學習別人是如何做的</a:t>
            </a:r>
            <a:endParaRPr lang="zh-TW" altLang="en-US" sz="40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>
          <a:xfrm>
            <a:off x="513867" y="1304822"/>
            <a:ext cx="8153615" cy="486000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zh-TW" altLang="en-US" dirty="0" smtClean="0"/>
              <a:t>機器學習</a:t>
            </a:r>
            <a:endParaRPr lang="en-US" altLang="zh-TW" dirty="0" smtClean="0"/>
          </a:p>
          <a:p>
            <a:pPr lvl="1">
              <a:lnSpc>
                <a:spcPct val="100000"/>
              </a:lnSpc>
            </a:pPr>
            <a:r>
              <a:rPr lang="zh-TW" altLang="en-US" dirty="0" smtClean="0"/>
              <a:t>分類</a:t>
            </a:r>
            <a:r>
              <a:rPr lang="en-US" altLang="zh-TW" dirty="0" smtClean="0"/>
              <a:t>,</a:t>
            </a:r>
            <a:r>
              <a:rPr lang="zh-TW" altLang="en-US" dirty="0" smtClean="0"/>
              <a:t>回歸</a:t>
            </a:r>
            <a:endParaRPr lang="en-US" altLang="zh-TW" dirty="0" smtClean="0"/>
          </a:p>
          <a:p>
            <a:pPr lvl="1">
              <a:lnSpc>
                <a:spcPct val="100000"/>
              </a:lnSpc>
            </a:pPr>
            <a:r>
              <a:rPr lang="en-US" altLang="zh-TW" dirty="0" err="1" smtClean="0"/>
              <a:t>callbacks.EarlyStopping</a:t>
            </a:r>
            <a:r>
              <a:rPr lang="en-US" altLang="zh-TW" dirty="0" smtClean="0"/>
              <a:t>(monitor='</a:t>
            </a:r>
            <a:r>
              <a:rPr lang="en-US" altLang="zh-TW" dirty="0" err="1" smtClean="0"/>
              <a:t>val_loss</a:t>
            </a:r>
            <a:r>
              <a:rPr lang="en-US" altLang="zh-TW" dirty="0" smtClean="0"/>
              <a:t>', patience=10,mode='min')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 </a:t>
            </a:r>
            <a:r>
              <a:rPr lang="en-US" altLang="zh-TW" dirty="0" err="1" smtClean="0"/>
              <a:t>XGboost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LightGBM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</a:t>
            </a:r>
            <a:r>
              <a:rPr lang="en-US" altLang="zh-TW" dirty="0" smtClean="0"/>
              <a:t>://lightgbm.apachecn.org/#/</a:t>
            </a:r>
          </a:p>
          <a:p>
            <a:pPr lvl="1"/>
            <a:r>
              <a:rPr lang="en-US" altLang="zh-TW" dirty="0" smtClean="0"/>
              <a:t>https://blog.csdn.net/luanpeng825485697/article/details/80236759</a:t>
            </a:r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心得分享</a:t>
            </a:r>
            <a:endParaRPr lang="zh-TW" altLang="en-US" dirty="0"/>
          </a:p>
        </p:txBody>
      </p:sp>
      <p:pic>
        <p:nvPicPr>
          <p:cNvPr id="4" name="Picture 2" descr="C:\Users\Administrator\AppData\Local\Microsoft\Windows\Temporary Internet Files\Content.IE5\5442XY8D\480px-Hand_left_font_awesome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648930" y="3045149"/>
            <a:ext cx="752168" cy="848425"/>
          </a:xfrm>
          <a:prstGeom prst="rect">
            <a:avLst/>
          </a:prstGeom>
          <a:noFill/>
        </p:spPr>
      </p:pic>
      <p:sp>
        <p:nvSpPr>
          <p:cNvPr id="5" name="Rectangular Callout 4"/>
          <p:cNvSpPr/>
          <p:nvPr/>
        </p:nvSpPr>
        <p:spPr>
          <a:xfrm>
            <a:off x="2050026" y="3156154"/>
            <a:ext cx="5987846" cy="589935"/>
          </a:xfrm>
          <a:prstGeom prst="wedgeRectCallout">
            <a:avLst>
              <a:gd name="adj1" fmla="val -60504"/>
              <a:gd name="adj2" fmla="val -4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學習別人是如何做的</a:t>
            </a:r>
            <a:endParaRPr lang="zh-TW" altLang="en-US" sz="40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資料預處理與特徵萃取</a:t>
            </a:r>
            <a:r>
              <a:rPr lang="en-US" altLang="zh-TW" dirty="0" smtClean="0"/>
              <a:t>,</a:t>
            </a:r>
            <a:r>
              <a:rPr lang="zh-TW" altLang="en-US" dirty="0" smtClean="0"/>
              <a:t>佔</a:t>
            </a:r>
            <a:r>
              <a:rPr lang="en-US" altLang="zh-TW" dirty="0" smtClean="0"/>
              <a:t>70-80%</a:t>
            </a:r>
          </a:p>
          <a:p>
            <a:r>
              <a:rPr lang="zh-TW" altLang="en-US" dirty="0" smtClean="0"/>
              <a:t>特徵萃取</a:t>
            </a:r>
            <a:r>
              <a:rPr lang="en-US" altLang="zh-TW" dirty="0" smtClean="0"/>
              <a:t>,</a:t>
            </a:r>
            <a:r>
              <a:rPr lang="zh-TW" altLang="en-US" dirty="0" smtClean="0"/>
              <a:t>垃圾進垃圾出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影響訓練結果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專業領域知識</a:t>
            </a:r>
          </a:p>
          <a:p>
            <a:pPr lvl="1"/>
            <a:r>
              <a:rPr lang="zh-TW" altLang="en-US" dirty="0" smtClean="0"/>
              <a:t>創意</a:t>
            </a:r>
            <a:endParaRPr lang="en-US" altLang="zh-TW" dirty="0" smtClean="0"/>
          </a:p>
          <a:p>
            <a:r>
              <a:rPr lang="zh-TW" altLang="en-US" dirty="0" smtClean="0"/>
              <a:t>可多了解不同的</a:t>
            </a:r>
            <a:r>
              <a:rPr lang="zh-TW" altLang="en-US" dirty="0" smtClean="0"/>
              <a:t>演算法</a:t>
            </a:r>
            <a:r>
              <a:rPr lang="en-US" altLang="zh-TW" dirty="0" smtClean="0"/>
              <a:t>,</a:t>
            </a:r>
            <a:r>
              <a:rPr lang="zh-TW" altLang="en-US" dirty="0" smtClean="0"/>
              <a:t>各參數的意義</a:t>
            </a:r>
            <a:endParaRPr lang="en-US" altLang="zh-TW" dirty="0" smtClean="0"/>
          </a:p>
          <a:p>
            <a:r>
              <a:rPr lang="zh-TW" altLang="en-US" dirty="0" smtClean="0"/>
              <a:t>當用很多演算法訓練效果都不佳時</a:t>
            </a:r>
            <a:r>
              <a:rPr lang="en-US" altLang="zh-TW" dirty="0" smtClean="0"/>
              <a:t>,</a:t>
            </a:r>
            <a:r>
              <a:rPr lang="zh-TW" altLang="en-US" dirty="0" smtClean="0"/>
              <a:t>資料面的問題占很大的原因</a:t>
            </a:r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218" name="Picture 2" descr="D:\PPT Format\allppt\image\q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0239" y="900649"/>
            <a:ext cx="5133703" cy="34162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 descr="D:\PPT Format\allppt\image\images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2091" y="1374782"/>
            <a:ext cx="4721406" cy="29054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197C92C7-481A-43B6-ACFA-4A6249535606}"/>
              </a:ext>
            </a:extLst>
          </p:cNvPr>
          <p:cNvSpPr txBox="1"/>
          <p:nvPr/>
        </p:nvSpPr>
        <p:spPr>
          <a:xfrm>
            <a:off x="482533" y="495993"/>
            <a:ext cx="2050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About Me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1C040A11-3CDF-4B24-879D-99E8F0E347B5}"/>
              </a:ext>
            </a:extLst>
          </p:cNvPr>
          <p:cNvSpPr txBox="1"/>
          <p:nvPr/>
        </p:nvSpPr>
        <p:spPr>
          <a:xfrm>
            <a:off x="581470" y="1505642"/>
            <a:ext cx="460851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薛百惠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Cady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建準電機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資訊室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PLM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Education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長庚大學工商管理系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endParaRPr lang="en-US" altLang="zh-TW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 Research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Big Data, Machine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Kaggle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CNN,RNN,LSTM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5420" y="1528353"/>
            <a:ext cx="2923631" cy="453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280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TW" altLang="en-US" dirty="0" smtClean="0"/>
              <a:t>競賽主題說明</a:t>
            </a:r>
            <a:endParaRPr lang="en-US" altLang="zh-TW" dirty="0" smtClean="0"/>
          </a:p>
          <a:p>
            <a:r>
              <a:rPr lang="zh-TW" altLang="en-US" dirty="0" smtClean="0"/>
              <a:t>競賽資料說明</a:t>
            </a:r>
            <a:endParaRPr lang="en-US" altLang="zh-TW" dirty="0" smtClean="0"/>
          </a:p>
          <a:p>
            <a:r>
              <a:rPr lang="zh-TW" altLang="en-US" dirty="0" smtClean="0"/>
              <a:t>心得分享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528266" y="2091547"/>
            <a:ext cx="4032448" cy="3816424"/>
            <a:chOff x="2483767" y="1059582"/>
            <a:chExt cx="3672408" cy="3856867"/>
          </a:xfrm>
        </p:grpSpPr>
        <p:pic>
          <p:nvPicPr>
            <p:cNvPr id="5" name="Picture 3" descr="C:\BigDataSpark\image\download (2)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83767" y="1059582"/>
              <a:ext cx="3672408" cy="3856867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2771800" y="2139702"/>
              <a:ext cx="3168352" cy="1772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b="1" dirty="0" smtClean="0">
                  <a:solidFill>
                    <a:srgbClr val="FF0000"/>
                  </a:solidFill>
                </a:rPr>
                <a:t>重要的不是排名</a:t>
              </a:r>
              <a:r>
                <a:rPr lang="zh-TW" altLang="en-US" sz="3600" b="1" dirty="0" smtClean="0">
                  <a:solidFill>
                    <a:srgbClr val="FF0000"/>
                  </a:solidFill>
                </a:rPr>
                <a:t>而是願意踏</a:t>
              </a:r>
              <a:r>
                <a:rPr lang="zh-TW" altLang="en-US" sz="3600" b="1" dirty="0" smtClean="0">
                  <a:solidFill>
                    <a:srgbClr val="FF0000"/>
                  </a:solidFill>
                </a:rPr>
                <a:t>出</a:t>
              </a:r>
              <a:endParaRPr lang="en-US" altLang="zh-TW" sz="3600" b="1" dirty="0" smtClean="0">
                <a:solidFill>
                  <a:srgbClr val="FF0000"/>
                </a:solidFill>
              </a:endParaRPr>
            </a:p>
            <a:p>
              <a:r>
                <a:rPr lang="en-US" altLang="zh-TW" sz="3600" b="1" dirty="0" smtClean="0">
                  <a:solidFill>
                    <a:srgbClr val="FF0000"/>
                  </a:solidFill>
                </a:rPr>
                <a:t>      </a:t>
              </a:r>
              <a:r>
                <a:rPr lang="zh-TW" altLang="en-US" sz="3600" b="1" dirty="0" smtClean="0">
                  <a:solidFill>
                    <a:srgbClr val="FF0000"/>
                  </a:solidFill>
                </a:rPr>
                <a:t>第一步</a:t>
              </a:r>
              <a:endParaRPr lang="en-US" altLang="zh-TW" sz="3600" b="1" dirty="0" smtClean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跨國產險公司提供近一年的客戶特徵與續約金額狀況，找出有效預測既有客戶的續約金額模型或方法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開發新客戶所需要的成本是維護既有客戶的</a:t>
            </a:r>
            <a:r>
              <a:rPr lang="en-US" altLang="zh-TW" dirty="0" smtClean="0"/>
              <a:t>5</a:t>
            </a:r>
            <a:r>
              <a:rPr lang="zh-TW" altLang="en-US" dirty="0" smtClean="0"/>
              <a:t>倍</a:t>
            </a:r>
          </a:p>
          <a:p>
            <a:pPr lvl="1"/>
            <a:r>
              <a:rPr lang="zh-TW" altLang="en-US" dirty="0" smtClean="0"/>
              <a:t>掌握影響客戶續約或流失，為企業經營的重要課題</a:t>
            </a:r>
            <a:endParaRPr lang="en-US" altLang="zh-TW" dirty="0" smtClean="0"/>
          </a:p>
          <a:p>
            <a:pPr lvl="1"/>
            <a:r>
              <a:rPr lang="en-US" altLang="zh-TW" sz="2000" dirty="0" smtClean="0">
                <a:hlinkClick r:id="rId3"/>
              </a:rPr>
              <a:t>https://tbrain.trendmicro.com.tw/Competitions/Details/3</a:t>
            </a:r>
            <a:endParaRPr lang="zh-TW" alt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競賽主題說明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64268" y="4513004"/>
            <a:ext cx="5011719" cy="178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TW" altLang="en-US" dirty="0" smtClean="0"/>
              <a:t>評分方式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MAE (Mean Absolute Error)</a:t>
            </a:r>
            <a:r>
              <a:rPr lang="zh-TW" altLang="en-US" dirty="0" smtClean="0"/>
              <a:t>平均絕對誤差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競賽主題說明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727" y="2433178"/>
            <a:ext cx="8731045" cy="3893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>
          <a:xfrm>
            <a:off x="513867" y="1304823"/>
            <a:ext cx="8153615" cy="483050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競賽規則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得獎隊伍</a:t>
            </a:r>
            <a:r>
              <a:rPr lang="zh-TW" altLang="en-US" u="sng" dirty="0" smtClean="0"/>
              <a:t>需分享實作程式及設計文件</a:t>
            </a:r>
            <a:r>
              <a:rPr lang="zh-TW" altLang="en-US" dirty="0" smtClean="0"/>
              <a:t>，否則喪失領獎資格</a:t>
            </a:r>
          </a:p>
          <a:p>
            <a:pPr lvl="1"/>
            <a:r>
              <a:rPr lang="zh-TW" altLang="en-US" dirty="0" smtClean="0"/>
              <a:t>測試結果</a:t>
            </a:r>
            <a:r>
              <a:rPr lang="zh-TW" altLang="en-US" u="sng" dirty="0" smtClean="0"/>
              <a:t>每日只能提交</a:t>
            </a:r>
            <a:r>
              <a:rPr lang="en-US" altLang="zh-TW" u="sng" dirty="0" smtClean="0"/>
              <a:t>2</a:t>
            </a:r>
            <a:r>
              <a:rPr lang="zh-TW" altLang="en-US" u="sng" dirty="0" smtClean="0"/>
              <a:t>次</a:t>
            </a:r>
          </a:p>
          <a:p>
            <a:pPr lvl="1"/>
            <a:r>
              <a:rPr lang="zh-TW" altLang="en-US" dirty="0" smtClean="0"/>
              <a:t>務必使用</a:t>
            </a:r>
            <a:r>
              <a:rPr lang="en-US" altLang="zh-TW" dirty="0" smtClean="0"/>
              <a:t>Machine Learning</a:t>
            </a:r>
            <a:r>
              <a:rPr lang="zh-TW" altLang="en-US" dirty="0" smtClean="0"/>
              <a:t>來進行辨識與分類，禁止使用任何人工標記</a:t>
            </a:r>
          </a:p>
          <a:p>
            <a:pPr lvl="1"/>
            <a:r>
              <a:rPr lang="zh-TW" altLang="en-US" u="sng" dirty="0" smtClean="0"/>
              <a:t>不可私下共享程式及特徵值</a:t>
            </a:r>
            <a:r>
              <a:rPr lang="zh-TW" altLang="en-US" dirty="0" smtClean="0"/>
              <a:t>，但可在官方討論區公開討論</a:t>
            </a:r>
          </a:p>
          <a:p>
            <a:pPr lvl="1"/>
            <a:r>
              <a:rPr lang="zh-TW" altLang="en-US" dirty="0" smtClean="0"/>
              <a:t>不可使用非主辦單位提供的訓練及測試資料集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競賽主題說明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競賽資料說明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122" y="1300777"/>
            <a:ext cx="3202686" cy="4967288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0883" y="1312606"/>
            <a:ext cx="5258338" cy="494071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TW" altLang="en-US" dirty="0" smtClean="0"/>
              <a:t>來看一下資料吧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競賽資料說明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TW" altLang="en-US" dirty="0" smtClean="0"/>
              <a:t>很有臨場感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的功力會更上一層樓</a:t>
            </a:r>
            <a:endParaRPr lang="en-US" altLang="zh-TW" dirty="0" smtClean="0"/>
          </a:p>
          <a:p>
            <a:r>
              <a:rPr lang="zh-TW" altLang="en-US" dirty="0" smtClean="0"/>
              <a:t>更了解整個機器學習的流程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心得分享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1269</TotalTime>
  <Words>353</Words>
  <Application>Microsoft Office PowerPoint</Application>
  <PresentationFormat>On-screen Show (4:3)</PresentationFormat>
  <Paragraphs>81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回顧</vt:lpstr>
      <vt:lpstr>T-Brain AI實戰吧  -客戶續約金額預測實戰</vt:lpstr>
      <vt:lpstr>Slide 2</vt:lpstr>
      <vt:lpstr>Outline</vt:lpstr>
      <vt:lpstr>競賽主題說明</vt:lpstr>
      <vt:lpstr>競賽主題說明</vt:lpstr>
      <vt:lpstr>競賽主題說明</vt:lpstr>
      <vt:lpstr>競賽資料說明</vt:lpstr>
      <vt:lpstr>競賽資料說明</vt:lpstr>
      <vt:lpstr>心得分享</vt:lpstr>
      <vt:lpstr>心得分享</vt:lpstr>
      <vt:lpstr>心得分享</vt:lpstr>
      <vt:lpstr>心得分享</vt:lpstr>
      <vt:lpstr>心得分享</vt:lpstr>
      <vt:lpstr>summary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東笙 陳</dc:creator>
  <cp:lastModifiedBy>Administrator</cp:lastModifiedBy>
  <cp:revision>138</cp:revision>
  <dcterms:created xsi:type="dcterms:W3CDTF">2019-02-17T08:24:53Z</dcterms:created>
  <dcterms:modified xsi:type="dcterms:W3CDTF">2019-03-24T15:22:16Z</dcterms:modified>
</cp:coreProperties>
</file>