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</p:sldMasterIdLst>
  <p:notesMasterIdLst>
    <p:notesMasterId r:id="rId34"/>
  </p:notesMasterIdLst>
  <p:handoutMasterIdLst>
    <p:handoutMasterId r:id="rId35"/>
  </p:handoutMasterIdLst>
  <p:sldIdLst>
    <p:sldId id="256" r:id="rId3"/>
    <p:sldId id="300" r:id="rId4"/>
    <p:sldId id="305" r:id="rId5"/>
    <p:sldId id="312" r:id="rId6"/>
    <p:sldId id="327" r:id="rId7"/>
    <p:sldId id="306" r:id="rId8"/>
    <p:sldId id="335" r:id="rId9"/>
    <p:sldId id="321" r:id="rId10"/>
    <p:sldId id="308" r:id="rId11"/>
    <p:sldId id="330" r:id="rId12"/>
    <p:sldId id="332" r:id="rId13"/>
    <p:sldId id="316" r:id="rId14"/>
    <p:sldId id="333" r:id="rId15"/>
    <p:sldId id="317" r:id="rId16"/>
    <p:sldId id="318" r:id="rId17"/>
    <p:sldId id="334" r:id="rId18"/>
    <p:sldId id="319" r:id="rId19"/>
    <p:sldId id="311" r:id="rId20"/>
    <p:sldId id="323" r:id="rId21"/>
    <p:sldId id="325" r:id="rId22"/>
    <p:sldId id="320" r:id="rId23"/>
    <p:sldId id="313" r:id="rId24"/>
    <p:sldId id="314" r:id="rId25"/>
    <p:sldId id="301" r:id="rId26"/>
    <p:sldId id="302" r:id="rId27"/>
    <p:sldId id="303" r:id="rId28"/>
    <p:sldId id="304" r:id="rId29"/>
    <p:sldId id="322" r:id="rId30"/>
    <p:sldId id="328" r:id="rId31"/>
    <p:sldId id="299" r:id="rId32"/>
    <p:sldId id="295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58" autoAdjust="0"/>
  </p:normalViewPr>
  <p:slideViewPr>
    <p:cSldViewPr showGuides="1">
      <p:cViewPr>
        <p:scale>
          <a:sx n="80" d="100"/>
          <a:sy n="80" d="100"/>
        </p:scale>
        <p:origin x="-1086" y="-7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重點 即在於「預測」，若能期事情將如何發展企業或個人早投資以開 創新商機、或是迴避重大風險的發生。</a:t>
            </a:r>
          </a:p>
          <a:p>
            <a:r>
              <a:rPr lang="en-US" altLang="zh-TW" dirty="0" smtClean="0"/>
              <a:t>• </a:t>
            </a:r>
            <a:r>
              <a:rPr lang="zh-TW" altLang="en-US" dirty="0" smtClean="0"/>
              <a:t>預測 使用者行為來調整 商業行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根據用戶喜好推薦商品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預測機器損壞的時間</a:t>
            </a:r>
          </a:p>
          <a:p>
            <a:r>
              <a:rPr lang="en-US" altLang="zh-TW" dirty="0" smtClean="0"/>
              <a:t>• </a:t>
            </a:r>
            <a:r>
              <a:rPr lang="zh-TW" altLang="en-US" dirty="0" smtClean="0"/>
              <a:t>分類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判斷信件是否為 垃圾郵件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判斷客戶是否會續約</a:t>
            </a:r>
          </a:p>
          <a:p>
            <a:r>
              <a:rPr lang="en-US" altLang="zh-TW" dirty="0" smtClean="0"/>
              <a:t>• </a:t>
            </a:r>
            <a:r>
              <a:rPr lang="zh-TW" altLang="en-US" dirty="0" smtClean="0"/>
              <a:t>分群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社群網路區分性質相近的會員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精準廣告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https://www.stockfeel.com.tw/%E4%BA%BA%E5%B7%A5%E6%99%BA%E6%85%A7%E7%9A%84%E9%BB%83%E9%87%91%E5%B9%B4%E4%BB%A3%EF%BC%9A%E6%A9%9F%E5%99%A8%E5%AD%B8%E7%BF%92/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線性迴歸、邏輯迴歸、</a:t>
            </a:r>
            <a:r>
              <a:rPr lang="en-US" altLang="zh-TW" dirty="0" smtClean="0"/>
              <a:t>CART</a:t>
            </a:r>
            <a:r>
              <a:rPr lang="zh-TW" altLang="en-US" dirty="0" smtClean="0"/>
              <a:t>、樸素貝葉斯和 </a:t>
            </a:r>
            <a:r>
              <a:rPr lang="en-US" altLang="zh-TW" dirty="0" smtClean="0"/>
              <a:t>KNN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Apriori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K-means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和主成分分析 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https://kknews.cc/tech/aolgyj.html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http://mropengate.blogspot.com/2015/05/ai-supervised-learning.html</a:t>
            </a:r>
          </a:p>
          <a:p>
            <a:r>
              <a:rPr lang="en-US" altLang="zh-TW" dirty="0" smtClean="0"/>
              <a:t>https://kknews.cc/tech/m66gzpp.html</a:t>
            </a:r>
          </a:p>
          <a:p>
            <a:r>
              <a:rPr lang="en-US" altLang="zh-TW" dirty="0" smtClean="0"/>
              <a:t>https://kknews.cc/education/lkxk5a2.html</a:t>
            </a:r>
          </a:p>
          <a:p>
            <a:r>
              <a:rPr lang="en-US" altLang="zh-TW" dirty="0" smtClean="0"/>
              <a:t>https:/ /kknews.cc/tech/ovo8zom.html   </a:t>
            </a:r>
          </a:p>
          <a:p>
            <a:r>
              <a:rPr lang="en-US" altLang="zh-TW" dirty="0" smtClean="0"/>
              <a:t>https://kknews.cc/tech/zo6gpa.html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https://itw01.com/ANEGODP.html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鐵達尼號上共有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人得救，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1514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人罹難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total : 2224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020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15058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39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93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9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e-eXJ6Hgk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datasciencedojo.com/demo/titanic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3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7549" r="17549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4299942"/>
            <a:ext cx="9143999" cy="20755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2018/10/25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 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cady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sz="4800" dirty="0" smtClean="0">
                <a:solidFill>
                  <a:schemeClr val="accent4"/>
                </a:solidFill>
              </a:rPr>
              <a:t>主題</a:t>
            </a:r>
            <a:r>
              <a:rPr lang="zh-TW" altLang="en-US" sz="4800" dirty="0" smtClean="0">
                <a:solidFill>
                  <a:schemeClr val="accent4"/>
                </a:solidFill>
              </a:rPr>
              <a:t>分享</a:t>
            </a:r>
            <a:r>
              <a:rPr lang="en-US" altLang="zh-TW" sz="4800" dirty="0" smtClean="0">
                <a:solidFill>
                  <a:schemeClr val="accent4"/>
                </a:solidFill>
              </a:rPr>
              <a:t>:</a:t>
            </a:r>
            <a:r>
              <a:rPr lang="zh-TW" altLang="en-US" sz="4800" dirty="0" smtClean="0">
                <a:solidFill>
                  <a:schemeClr val="accent4"/>
                </a:solidFill>
              </a:rPr>
              <a:t>機器學習簡介</a:t>
            </a:r>
            <a:endParaRPr lang="ko-KR" altLang="en-US" sz="4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監督式學習</a:t>
            </a:r>
            <a:r>
              <a:rPr lang="en-US" altLang="zh-TW" dirty="0" smtClean="0"/>
              <a:t>(2/8)</a:t>
            </a:r>
            <a:endParaRPr lang="zh-TW" alt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43558"/>
            <a:ext cx="6840760" cy="3813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Process 9"/>
          <p:cNvSpPr/>
          <p:nvPr/>
        </p:nvSpPr>
        <p:spPr>
          <a:xfrm>
            <a:off x="3995936" y="1851670"/>
            <a:ext cx="1512168" cy="50405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監督式學習</a:t>
            </a:r>
            <a:r>
              <a:rPr lang="en-US" altLang="zh-TW" dirty="0" smtClean="0"/>
              <a:t>(3/8)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865406"/>
            <a:ext cx="653447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可解決分類問題或迴歸的問題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Classification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分類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如果你的問題 能夠以 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Yes/No 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來回答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Regression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迴歸分析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如果你的期望解答是一個數值</a:t>
            </a:r>
            <a:endParaRPr lang="en-US" altLang="zh-TW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演算法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線性迴歸、邏輯迴歸、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CART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、樸素貝葉斯、</a:t>
            </a:r>
            <a:endParaRPr lang="en-US" altLang="zh-TW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KNN</a:t>
            </a:r>
            <a:endParaRPr lang="en-US" altLang="zh-TW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非監督式學習</a:t>
            </a:r>
            <a:r>
              <a:rPr lang="en-US" altLang="zh-TW" dirty="0" smtClean="0"/>
              <a:t>(4/8)</a:t>
            </a:r>
            <a:endParaRPr lang="zh-TW" altLang="en-US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15566"/>
            <a:ext cx="648072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owchart: Process 4"/>
          <p:cNvSpPr/>
          <p:nvPr/>
        </p:nvSpPr>
        <p:spPr>
          <a:xfrm>
            <a:off x="3203848" y="1827920"/>
            <a:ext cx="1728192" cy="36004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非監督式學習</a:t>
            </a:r>
            <a:r>
              <a:rPr lang="en-US" altLang="zh-TW" dirty="0" smtClean="0"/>
              <a:t>(5/8)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1131590"/>
            <a:ext cx="6534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解決無法先定義出答案的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希望電腦幫你找出規則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 indent="-457200">
              <a:buFont typeface="Wingdings" pitchFamily="2" charset="2"/>
              <a:buChar char="ü"/>
            </a:pP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Clustering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分群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2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如果你想將俱相同特性的資料群集分類</a:t>
            </a:r>
          </a:p>
          <a:p>
            <a:pPr lvl="1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關聯規則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購物籃分析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1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降維度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演算法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lvl="2"/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k-Means 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sz="24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Apriori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 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PCA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半監督式學習</a:t>
            </a:r>
            <a:r>
              <a:rPr lang="en-US" altLang="zh-TW" dirty="0" smtClean="0"/>
              <a:t>(6/8)</a:t>
            </a:r>
            <a:endParaRPr lang="zh-TW" altLang="en-US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43558"/>
            <a:ext cx="6408712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強化學習</a:t>
            </a:r>
            <a:r>
              <a:rPr lang="en-US" altLang="zh-TW" dirty="0" smtClean="0"/>
              <a:t>(7/8)</a:t>
            </a:r>
            <a:endParaRPr lang="zh-TW" altLang="en-US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7574"/>
            <a:ext cx="6696744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owchart: Process 5"/>
          <p:cNvSpPr/>
          <p:nvPr/>
        </p:nvSpPr>
        <p:spPr>
          <a:xfrm>
            <a:off x="3923928" y="1827920"/>
            <a:ext cx="864096" cy="36004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Flowchart: Process 6"/>
          <p:cNvSpPr/>
          <p:nvPr/>
        </p:nvSpPr>
        <p:spPr>
          <a:xfrm>
            <a:off x="3059832" y="2475992"/>
            <a:ext cx="1728192" cy="2880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Flowchart: Process 8"/>
          <p:cNvSpPr/>
          <p:nvPr/>
        </p:nvSpPr>
        <p:spPr>
          <a:xfrm>
            <a:off x="5508104" y="2211710"/>
            <a:ext cx="1728192" cy="2880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(8/8)</a:t>
            </a:r>
            <a:endParaRPr lang="zh-TW" altLang="en-US" dirty="0"/>
          </a:p>
        </p:txBody>
      </p:sp>
      <p:pic>
        <p:nvPicPr>
          <p:cNvPr id="105475" name="Picture 3" descr="C:\BigDataSpark\image\image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71550"/>
            <a:ext cx="7488832" cy="4227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來看電影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71392" y="2787774"/>
            <a:ext cx="5472608" cy="197606"/>
          </a:xfrm>
        </p:spPr>
        <p:txBody>
          <a:bodyPr/>
          <a:lstStyle/>
          <a:p>
            <a:r>
              <a:rPr lang="en-US" altLang="zh-TW" dirty="0" smtClean="0">
                <a:hlinkClick r:id="rId3"/>
              </a:rPr>
              <a:t>https://www.youtube.com/watch?v=2e-eXJ6HgkQ</a:t>
            </a:r>
            <a:endParaRPr lang="zh-TW" altLang="en-US" dirty="0" smtClean="0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xmlns="" id="{EA4B759D-ED49-4936-BA4A-D77AFFC65B29}"/>
              </a:ext>
            </a:extLst>
          </p:cNvPr>
          <p:cNvSpPr/>
          <p:nvPr/>
        </p:nvSpPr>
        <p:spPr>
          <a:xfrm>
            <a:off x="2411760" y="1995686"/>
            <a:ext cx="1080120" cy="9361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20359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你會怎麼做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預測 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Rose and Jack</a:t>
            </a: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 的存活機率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如何做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20748" y="1491630"/>
          <a:ext cx="4104456" cy="3445924"/>
        </p:xfrm>
        <a:graphic>
          <a:graphicData uri="http://schemas.openxmlformats.org/drawingml/2006/table">
            <a:tbl>
              <a:tblPr/>
              <a:tblGrid>
                <a:gridCol w="1212679"/>
                <a:gridCol w="2891777"/>
              </a:tblGrid>
              <a:tr h="253295"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欄位說明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survival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是否生存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 </a:t>
                      </a:r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= No, 1 = Yes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11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 err="1">
                          <a:latin typeface="微軟正黑體" pitchFamily="34" charset="-120"/>
                          <a:ea typeface="微軟正黑體" pitchFamily="34" charset="-120"/>
                        </a:rPr>
                        <a:t>pclass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艙等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fontAlgn="t"/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= 1st, 2 = 2nd, 3 = 3rd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sex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性別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age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年齡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sibsp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在同船上手足或配偶數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parch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在同船上父母或子女數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20072" y="1491630"/>
          <a:ext cx="3816424" cy="3436980"/>
        </p:xfrm>
        <a:graphic>
          <a:graphicData uri="http://schemas.openxmlformats.org/drawingml/2006/table">
            <a:tbl>
              <a:tblPr/>
              <a:tblGrid>
                <a:gridCol w="1541248"/>
                <a:gridCol w="2275176"/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zh-TW" altLang="en-US" sz="2000" b="1" kern="1200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欄位</a:t>
                      </a:r>
                      <a:endParaRPr lang="en-US" altLang="en-US" sz="2000" b="1" kern="1200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zh-TW" altLang="en-US" sz="2000" b="1" kern="1200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欄位說明</a:t>
                      </a:r>
                      <a:endParaRPr lang="en-US" altLang="en-US" sz="2000" b="1" kern="1200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45218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ticket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船票號碼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fare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票價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cabin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艙位號碼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958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embarked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登船港口</a:t>
                      </a:r>
                      <a:endParaRPr lang="en-US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fontAlgn="t"/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= Cherbourg</a:t>
                      </a:r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</a:p>
                    <a:p>
                      <a:pPr fontAlgn="t"/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Q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= </a:t>
                      </a:r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Queenstown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S = Southampton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84355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你會怎麼做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zh-TW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zh-TW" altLang="en-US" dirty="0"/>
          </a:p>
        </p:txBody>
      </p:sp>
      <p:sp>
        <p:nvSpPr>
          <p:cNvPr id="35" name="타원 100"/>
          <p:cNvSpPr/>
          <p:nvPr/>
        </p:nvSpPr>
        <p:spPr>
          <a:xfrm>
            <a:off x="539552" y="1563638"/>
            <a:ext cx="2736304" cy="1944216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4"/>
          <p:cNvSpPr/>
          <p:nvPr/>
        </p:nvSpPr>
        <p:spPr>
          <a:xfrm>
            <a:off x="857869" y="1712366"/>
            <a:ext cx="2345979" cy="1651472"/>
          </a:xfrm>
          <a:prstGeom prst="ellipse">
            <a:avLst/>
          </a:prstGeom>
          <a:solidFill>
            <a:schemeClr val="bg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6"/>
          <p:cNvSpPr/>
          <p:nvPr/>
        </p:nvSpPr>
        <p:spPr>
          <a:xfrm>
            <a:off x="3345584" y="1786018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37"/>
          <p:cNvSpPr/>
          <p:nvPr/>
        </p:nvSpPr>
        <p:spPr>
          <a:xfrm>
            <a:off x="3488460" y="2362535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8"/>
          <p:cNvSpPr/>
          <p:nvPr/>
        </p:nvSpPr>
        <p:spPr>
          <a:xfrm>
            <a:off x="3345584" y="2931126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9"/>
          <p:cNvSpPr/>
          <p:nvPr/>
        </p:nvSpPr>
        <p:spPr>
          <a:xfrm>
            <a:off x="3059832" y="3507854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0"/>
          <p:cNvSpPr/>
          <p:nvPr/>
        </p:nvSpPr>
        <p:spPr>
          <a:xfrm>
            <a:off x="3059832" y="1196654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51920" y="1203598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34" charset="-120"/>
              </a:rPr>
              <a:t>何謂機器學習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 Unicode MS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4739" y="1813231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傳統程式 </a:t>
            </a:r>
            <a:r>
              <a:rPr kumimoji="1" lang="en-US" altLang="zh-TW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vs</a:t>
            </a:r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機器學習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17616" y="2389748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機器如何學習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4740" y="2947706"/>
            <a:ext cx="421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案例說明</a:t>
            </a:r>
            <a:endParaRPr kumimoji="1"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8987" y="3524435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業界應用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grpSp>
        <p:nvGrpSpPr>
          <p:cNvPr id="48" name="그룹 86"/>
          <p:cNvGrpSpPr/>
          <p:nvPr/>
        </p:nvGrpSpPr>
        <p:grpSpPr>
          <a:xfrm>
            <a:off x="3036019" y="1157544"/>
            <a:ext cx="742956" cy="557217"/>
            <a:chOff x="2104977" y="4186242"/>
            <a:chExt cx="1285884" cy="1285884"/>
          </a:xfrm>
        </p:grpSpPr>
        <p:sp>
          <p:nvSpPr>
            <p:cNvPr id="49" name="타원 84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도넛 85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29603" y="12642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그룹 87"/>
          <p:cNvGrpSpPr/>
          <p:nvPr/>
        </p:nvGrpSpPr>
        <p:grpSpPr>
          <a:xfrm>
            <a:off x="3293196" y="1761195"/>
            <a:ext cx="742956" cy="557217"/>
            <a:chOff x="2104977" y="4186242"/>
            <a:chExt cx="1285884" cy="1285884"/>
          </a:xfrm>
        </p:grpSpPr>
        <p:sp>
          <p:nvSpPr>
            <p:cNvPr id="53" name="타원 88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6100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508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도넛 8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91"/>
          <p:cNvGrpSpPr/>
          <p:nvPr/>
        </p:nvGrpSpPr>
        <p:grpSpPr>
          <a:xfrm>
            <a:off x="3455123" y="2336271"/>
            <a:ext cx="742956" cy="557217"/>
            <a:chOff x="2104977" y="4186242"/>
            <a:chExt cx="1285884" cy="1285884"/>
          </a:xfrm>
        </p:grpSpPr>
        <p:sp>
          <p:nvSpPr>
            <p:cNvPr id="56" name="타원 92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6100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도넛 93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94"/>
          <p:cNvGrpSpPr/>
          <p:nvPr/>
        </p:nvGrpSpPr>
        <p:grpSpPr>
          <a:xfrm>
            <a:off x="3302721" y="2904204"/>
            <a:ext cx="742956" cy="557217"/>
            <a:chOff x="2104977" y="4186242"/>
            <a:chExt cx="1285884" cy="1285884"/>
          </a:xfrm>
        </p:grpSpPr>
        <p:sp>
          <p:nvSpPr>
            <p:cNvPr id="59" name="타원 95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6100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도넛 96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97"/>
          <p:cNvGrpSpPr/>
          <p:nvPr/>
        </p:nvGrpSpPr>
        <p:grpSpPr>
          <a:xfrm>
            <a:off x="3016969" y="3479280"/>
            <a:ext cx="742956" cy="557217"/>
            <a:chOff x="2104977" y="4186242"/>
            <a:chExt cx="1285884" cy="1285884"/>
          </a:xfrm>
        </p:grpSpPr>
        <p:sp>
          <p:nvSpPr>
            <p:cNvPr id="62" name="타원 98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61000">
                  <a:schemeClr val="accent6">
                    <a:lumMod val="75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도넛 9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97143" y="18601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39173" y="24358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8178" y="29981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02708" y="35805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Donut 24">
            <a:extLst>
              <a:ext uri="{FF2B5EF4-FFF2-40B4-BE49-F238E27FC236}">
                <a16:creationId xmlns:a16="http://schemas.microsoft.com/office/drawing/2014/main" xmlns="" id="{C58EBA12-2054-425D-A85F-8A564D3EB1A7}"/>
              </a:ext>
            </a:extLst>
          </p:cNvPr>
          <p:cNvSpPr/>
          <p:nvPr/>
        </p:nvSpPr>
        <p:spPr>
          <a:xfrm>
            <a:off x="1403648" y="1923678"/>
            <a:ext cx="1440160" cy="122413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059582"/>
            <a:ext cx="7560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預測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Roes and Jack</a:t>
            </a: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的存活機率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/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http://demos.datasciencedojo.com/demo/titanic/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7704" y="2067694"/>
          <a:ext cx="4608511" cy="2876021"/>
        </p:xfrm>
        <a:graphic>
          <a:graphicData uri="http://schemas.openxmlformats.org/drawingml/2006/table">
            <a:tbl>
              <a:tblPr/>
              <a:tblGrid>
                <a:gridCol w="1293617"/>
                <a:gridCol w="1586703"/>
                <a:gridCol w="1728191"/>
              </a:tblGrid>
              <a:tr h="253295"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Rose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Jack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411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 err="1">
                          <a:latin typeface="微軟正黑體" pitchFamily="34" charset="-120"/>
                          <a:ea typeface="微軟正黑體" pitchFamily="34" charset="-120"/>
                        </a:rPr>
                        <a:t>pclass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1st</a:t>
                      </a:r>
                      <a:endParaRPr lang="en-US" sz="18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3rd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sex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男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age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20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23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 err="1">
                          <a:latin typeface="微軟正黑體" pitchFamily="34" charset="-120"/>
                          <a:ea typeface="微軟正黑體" pitchFamily="34" charset="-120"/>
                        </a:rPr>
                        <a:t>sibsp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parch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fare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987574"/>
            <a:ext cx="6840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如何做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即利用「機器學習」方式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將所有鐵達尼號乘客的資料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(Data + Results) 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拿來作輸入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經過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ML(Machine Learning) 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的學習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得到新的預測技能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(skill/model/program)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987574"/>
            <a:ext cx="7528772" cy="3960441"/>
            <a:chOff x="1547664" y="956767"/>
            <a:chExt cx="6096000" cy="4055329"/>
          </a:xfrm>
        </p:grpSpPr>
        <p:sp>
          <p:nvSpPr>
            <p:cNvPr id="6" name="Freeform 5"/>
            <p:cNvSpPr/>
            <p:nvPr/>
          </p:nvSpPr>
          <p:spPr>
            <a:xfrm>
              <a:off x="1547664" y="956767"/>
              <a:ext cx="6096000" cy="1990797"/>
            </a:xfrm>
            <a:custGeom>
              <a:avLst/>
              <a:gdLst>
                <a:gd name="connsiteX0" fmla="*/ 0 w 6096000"/>
                <a:gd name="connsiteY0" fmla="*/ 266444 h 1598631"/>
                <a:gd name="connsiteX1" fmla="*/ 78040 w 6096000"/>
                <a:gd name="connsiteY1" fmla="*/ 78040 h 1598631"/>
                <a:gd name="connsiteX2" fmla="*/ 266445 w 6096000"/>
                <a:gd name="connsiteY2" fmla="*/ 1 h 1598631"/>
                <a:gd name="connsiteX3" fmla="*/ 5829556 w 6096000"/>
                <a:gd name="connsiteY3" fmla="*/ 0 h 1598631"/>
                <a:gd name="connsiteX4" fmla="*/ 6017960 w 6096000"/>
                <a:gd name="connsiteY4" fmla="*/ 78040 h 1598631"/>
                <a:gd name="connsiteX5" fmla="*/ 6095999 w 6096000"/>
                <a:gd name="connsiteY5" fmla="*/ 266445 h 1598631"/>
                <a:gd name="connsiteX6" fmla="*/ 6096000 w 6096000"/>
                <a:gd name="connsiteY6" fmla="*/ 1332187 h 1598631"/>
                <a:gd name="connsiteX7" fmla="*/ 6017960 w 6096000"/>
                <a:gd name="connsiteY7" fmla="*/ 1520591 h 1598631"/>
                <a:gd name="connsiteX8" fmla="*/ 5829556 w 6096000"/>
                <a:gd name="connsiteY8" fmla="*/ 1598631 h 1598631"/>
                <a:gd name="connsiteX9" fmla="*/ 266444 w 6096000"/>
                <a:gd name="connsiteY9" fmla="*/ 1598631 h 1598631"/>
                <a:gd name="connsiteX10" fmla="*/ 78040 w 6096000"/>
                <a:gd name="connsiteY10" fmla="*/ 1520591 h 1598631"/>
                <a:gd name="connsiteX11" fmla="*/ 1 w 6096000"/>
                <a:gd name="connsiteY11" fmla="*/ 1332186 h 1598631"/>
                <a:gd name="connsiteX12" fmla="*/ 0 w 6096000"/>
                <a:gd name="connsiteY12" fmla="*/ 266444 h 159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0" h="1598631">
                  <a:moveTo>
                    <a:pt x="0" y="266444"/>
                  </a:moveTo>
                  <a:cubicBezTo>
                    <a:pt x="0" y="195779"/>
                    <a:pt x="28072" y="128008"/>
                    <a:pt x="78040" y="78040"/>
                  </a:cubicBezTo>
                  <a:cubicBezTo>
                    <a:pt x="128008" y="28072"/>
                    <a:pt x="195779" y="1"/>
                    <a:pt x="266445" y="1"/>
                  </a:cubicBezTo>
                  <a:lnTo>
                    <a:pt x="5829556" y="0"/>
                  </a:lnTo>
                  <a:cubicBezTo>
                    <a:pt x="5900221" y="0"/>
                    <a:pt x="5967992" y="28072"/>
                    <a:pt x="6017960" y="78040"/>
                  </a:cubicBezTo>
                  <a:cubicBezTo>
                    <a:pt x="6067928" y="128008"/>
                    <a:pt x="6095999" y="195779"/>
                    <a:pt x="6095999" y="266445"/>
                  </a:cubicBezTo>
                  <a:cubicBezTo>
                    <a:pt x="6095999" y="621692"/>
                    <a:pt x="6096000" y="976940"/>
                    <a:pt x="6096000" y="1332187"/>
                  </a:cubicBezTo>
                  <a:cubicBezTo>
                    <a:pt x="6096000" y="1402852"/>
                    <a:pt x="6067928" y="1470623"/>
                    <a:pt x="6017960" y="1520591"/>
                  </a:cubicBezTo>
                  <a:cubicBezTo>
                    <a:pt x="5967992" y="1570559"/>
                    <a:pt x="5900221" y="1598631"/>
                    <a:pt x="5829556" y="1598631"/>
                  </a:cubicBezTo>
                  <a:lnTo>
                    <a:pt x="266444" y="1598631"/>
                  </a:lnTo>
                  <a:cubicBezTo>
                    <a:pt x="195779" y="1598631"/>
                    <a:pt x="128008" y="1570559"/>
                    <a:pt x="78040" y="1520591"/>
                  </a:cubicBezTo>
                  <a:cubicBezTo>
                    <a:pt x="28072" y="1470623"/>
                    <a:pt x="0" y="1402852"/>
                    <a:pt x="1" y="1332186"/>
                  </a:cubicBezTo>
                  <a:cubicBezTo>
                    <a:pt x="1" y="976939"/>
                    <a:pt x="0" y="621691"/>
                    <a:pt x="0" y="26644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289" tIns="173289" rIns="173289" bIns="173289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5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547664" y="2555400"/>
              <a:ext cx="6096000" cy="414000"/>
            </a:xfrm>
            <a:custGeom>
              <a:avLst/>
              <a:gdLst>
                <a:gd name="connsiteX0" fmla="*/ 0 w 6096000"/>
                <a:gd name="connsiteY0" fmla="*/ 0 h 414000"/>
                <a:gd name="connsiteX1" fmla="*/ 6096000 w 6096000"/>
                <a:gd name="connsiteY1" fmla="*/ 0 h 414000"/>
                <a:gd name="connsiteX2" fmla="*/ 6096000 w 6096000"/>
                <a:gd name="connsiteY2" fmla="*/ 414000 h 414000"/>
                <a:gd name="connsiteX3" fmla="*/ 0 w 6096000"/>
                <a:gd name="connsiteY3" fmla="*/ 414000 h 414000"/>
                <a:gd name="connsiteX4" fmla="*/ 0 w 6096000"/>
                <a:gd name="connsiteY4" fmla="*/ 0 h 4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414000">
                  <a:moveTo>
                    <a:pt x="0" y="0"/>
                  </a:moveTo>
                  <a:lnTo>
                    <a:pt x="6096000" y="0"/>
                  </a:lnTo>
                  <a:lnTo>
                    <a:pt x="6096000" y="414000"/>
                  </a:lnTo>
                  <a:lnTo>
                    <a:pt x="0" y="414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3548" tIns="31750" rIns="177800" bIns="3175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zh-TW" altLang="en-US" sz="2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47664" y="3043134"/>
              <a:ext cx="6096000" cy="1968962"/>
            </a:xfrm>
            <a:custGeom>
              <a:avLst/>
              <a:gdLst>
                <a:gd name="connsiteX0" fmla="*/ 0 w 6096000"/>
                <a:gd name="connsiteY0" fmla="*/ 259166 h 1554963"/>
                <a:gd name="connsiteX1" fmla="*/ 75908 w 6096000"/>
                <a:gd name="connsiteY1" fmla="*/ 75908 h 1554963"/>
                <a:gd name="connsiteX2" fmla="*/ 259166 w 6096000"/>
                <a:gd name="connsiteY2" fmla="*/ 0 h 1554963"/>
                <a:gd name="connsiteX3" fmla="*/ 5836834 w 6096000"/>
                <a:gd name="connsiteY3" fmla="*/ 0 h 1554963"/>
                <a:gd name="connsiteX4" fmla="*/ 6020092 w 6096000"/>
                <a:gd name="connsiteY4" fmla="*/ 75908 h 1554963"/>
                <a:gd name="connsiteX5" fmla="*/ 6096000 w 6096000"/>
                <a:gd name="connsiteY5" fmla="*/ 259166 h 1554963"/>
                <a:gd name="connsiteX6" fmla="*/ 6096000 w 6096000"/>
                <a:gd name="connsiteY6" fmla="*/ 1295797 h 1554963"/>
                <a:gd name="connsiteX7" fmla="*/ 6020092 w 6096000"/>
                <a:gd name="connsiteY7" fmla="*/ 1479055 h 1554963"/>
                <a:gd name="connsiteX8" fmla="*/ 5836834 w 6096000"/>
                <a:gd name="connsiteY8" fmla="*/ 1554963 h 1554963"/>
                <a:gd name="connsiteX9" fmla="*/ 259166 w 6096000"/>
                <a:gd name="connsiteY9" fmla="*/ 1554963 h 1554963"/>
                <a:gd name="connsiteX10" fmla="*/ 75908 w 6096000"/>
                <a:gd name="connsiteY10" fmla="*/ 1479055 h 1554963"/>
                <a:gd name="connsiteX11" fmla="*/ 0 w 6096000"/>
                <a:gd name="connsiteY11" fmla="*/ 1295797 h 1554963"/>
                <a:gd name="connsiteX12" fmla="*/ 0 w 6096000"/>
                <a:gd name="connsiteY12" fmla="*/ 259166 h 155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0" h="1554963">
                  <a:moveTo>
                    <a:pt x="0" y="259166"/>
                  </a:moveTo>
                  <a:cubicBezTo>
                    <a:pt x="0" y="190431"/>
                    <a:pt x="27305" y="124511"/>
                    <a:pt x="75908" y="75908"/>
                  </a:cubicBezTo>
                  <a:cubicBezTo>
                    <a:pt x="124511" y="27305"/>
                    <a:pt x="190431" y="0"/>
                    <a:pt x="259166" y="0"/>
                  </a:cubicBezTo>
                  <a:lnTo>
                    <a:pt x="5836834" y="0"/>
                  </a:lnTo>
                  <a:cubicBezTo>
                    <a:pt x="5905569" y="0"/>
                    <a:pt x="5971489" y="27305"/>
                    <a:pt x="6020092" y="75908"/>
                  </a:cubicBezTo>
                  <a:cubicBezTo>
                    <a:pt x="6068695" y="124511"/>
                    <a:pt x="6096000" y="190431"/>
                    <a:pt x="6096000" y="259166"/>
                  </a:cubicBezTo>
                  <a:lnTo>
                    <a:pt x="6096000" y="1295797"/>
                  </a:lnTo>
                  <a:cubicBezTo>
                    <a:pt x="6096000" y="1364532"/>
                    <a:pt x="6068695" y="1430452"/>
                    <a:pt x="6020092" y="1479055"/>
                  </a:cubicBezTo>
                  <a:cubicBezTo>
                    <a:pt x="5971489" y="1527658"/>
                    <a:pt x="5905569" y="1554963"/>
                    <a:pt x="5836834" y="1554963"/>
                  </a:cubicBezTo>
                  <a:lnTo>
                    <a:pt x="259166" y="1554963"/>
                  </a:lnTo>
                  <a:cubicBezTo>
                    <a:pt x="190431" y="1554963"/>
                    <a:pt x="124511" y="1527658"/>
                    <a:pt x="75908" y="1479055"/>
                  </a:cubicBezTo>
                  <a:cubicBezTo>
                    <a:pt x="27305" y="1430452"/>
                    <a:pt x="0" y="1364532"/>
                    <a:pt x="0" y="1295797"/>
                  </a:cubicBezTo>
                  <a:lnTo>
                    <a:pt x="0" y="25916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228904"/>
                <a:satOff val="1276"/>
                <a:lumOff val="24191"/>
                <a:alphaOff val="0"/>
              </a:schemeClr>
            </a:fillRef>
            <a:effectRef idx="0">
              <a:schemeClr val="accent2">
                <a:shade val="80000"/>
                <a:hueOff val="228904"/>
                <a:satOff val="1276"/>
                <a:lumOff val="24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157" tIns="171157" rIns="171157" bIns="171157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5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47664" y="4524363"/>
              <a:ext cx="6096000" cy="414000"/>
            </a:xfrm>
            <a:custGeom>
              <a:avLst/>
              <a:gdLst>
                <a:gd name="connsiteX0" fmla="*/ 0 w 6096000"/>
                <a:gd name="connsiteY0" fmla="*/ 0 h 414000"/>
                <a:gd name="connsiteX1" fmla="*/ 6096000 w 6096000"/>
                <a:gd name="connsiteY1" fmla="*/ 0 h 414000"/>
                <a:gd name="connsiteX2" fmla="*/ 6096000 w 6096000"/>
                <a:gd name="connsiteY2" fmla="*/ 414000 h 414000"/>
                <a:gd name="connsiteX3" fmla="*/ 0 w 6096000"/>
                <a:gd name="connsiteY3" fmla="*/ 414000 h 414000"/>
                <a:gd name="connsiteX4" fmla="*/ 0 w 6096000"/>
                <a:gd name="connsiteY4" fmla="*/ 0 h 4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414000">
                  <a:moveTo>
                    <a:pt x="0" y="0"/>
                  </a:moveTo>
                  <a:lnTo>
                    <a:pt x="6096000" y="0"/>
                  </a:lnTo>
                  <a:lnTo>
                    <a:pt x="6096000" y="414000"/>
                  </a:lnTo>
                  <a:lnTo>
                    <a:pt x="0" y="414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3548" tIns="31750" rIns="177800" bIns="3175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zh-TW" altLang="en-US" sz="2000" kern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1680" y="10595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 smtClean="0"/>
              <a:t>訓練</a:t>
            </a:r>
            <a:r>
              <a:rPr lang="en-US" altLang="zh-TW" dirty="0" smtClean="0"/>
              <a:t>(Training)</a:t>
            </a:r>
            <a:endParaRPr lang="zh-TW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307580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 smtClean="0"/>
              <a:t>預測</a:t>
            </a:r>
            <a:r>
              <a:rPr lang="en-US" altLang="zh-TW" dirty="0" smtClean="0"/>
              <a:t>(Predict)</a:t>
            </a:r>
            <a:endParaRPr lang="zh-TW" altLang="en-US" dirty="0" smtClean="0"/>
          </a:p>
        </p:txBody>
      </p:sp>
      <p:sp>
        <p:nvSpPr>
          <p:cNvPr id="13" name="Flowchart: Document 12"/>
          <p:cNvSpPr/>
          <p:nvPr/>
        </p:nvSpPr>
        <p:spPr>
          <a:xfrm>
            <a:off x="1547664" y="1707654"/>
            <a:ext cx="1224136" cy="720080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訓練資料</a:t>
            </a:r>
            <a:endParaRPr lang="zh-TW" altLang="en-US" b="1" dirty="0"/>
          </a:p>
        </p:txBody>
      </p:sp>
      <p:sp>
        <p:nvSpPr>
          <p:cNvPr id="14" name="Flowchart: Document 13"/>
          <p:cNvSpPr/>
          <p:nvPr/>
        </p:nvSpPr>
        <p:spPr>
          <a:xfrm>
            <a:off x="1547664" y="3651870"/>
            <a:ext cx="1224136" cy="720080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新資料</a:t>
            </a:r>
            <a:endParaRPr lang="zh-TW" altLang="en-US" b="1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753624" y="1347614"/>
            <a:ext cx="1224136" cy="576064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Label</a:t>
            </a:r>
            <a:endParaRPr lang="zh-TW" altLang="en-US" b="1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3750196" y="2067694"/>
            <a:ext cx="1224136" cy="576064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Feature</a:t>
            </a:r>
            <a:endParaRPr lang="zh-TW" altLang="en-US" b="1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5508104" y="1419622"/>
            <a:ext cx="1368152" cy="115212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機器學習</a:t>
            </a:r>
            <a:endParaRPr lang="en-US" altLang="zh-TW" b="1" dirty="0" smtClean="0"/>
          </a:p>
          <a:p>
            <a:pPr algn="ctr"/>
            <a:r>
              <a:rPr lang="zh-TW" altLang="en-US" b="1" dirty="0" smtClean="0"/>
              <a:t>演算法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3753624" y="3723878"/>
            <a:ext cx="1224136" cy="576064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Feature</a:t>
            </a:r>
            <a:endParaRPr lang="zh-TW" altLang="en-US" b="1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5594970" y="3651870"/>
            <a:ext cx="1296144" cy="7200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模型</a:t>
            </a:r>
            <a:endParaRPr lang="zh-TW" altLang="en-US" b="1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7596336" y="3651870"/>
            <a:ext cx="1224136" cy="72008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預測結果</a:t>
            </a:r>
            <a:endParaRPr lang="zh-TW" altLang="en-US" b="1" dirty="0"/>
          </a:p>
        </p:txBody>
      </p:sp>
      <p:cxnSp>
        <p:nvCxnSpPr>
          <p:cNvPr id="23" name="Straight Arrow Connector 22"/>
          <p:cNvCxnSpPr>
            <a:stCxn id="13" idx="3"/>
            <a:endCxn id="15" idx="1"/>
          </p:cNvCxnSpPr>
          <p:nvPr/>
        </p:nvCxnSpPr>
        <p:spPr>
          <a:xfrm flipV="1">
            <a:off x="2771800" y="1635646"/>
            <a:ext cx="981824" cy="4320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6" idx="1"/>
          </p:cNvCxnSpPr>
          <p:nvPr/>
        </p:nvCxnSpPr>
        <p:spPr>
          <a:xfrm>
            <a:off x="2771800" y="2067694"/>
            <a:ext cx="978396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9" idx="1"/>
          </p:cNvCxnSpPr>
          <p:nvPr/>
        </p:nvCxnSpPr>
        <p:spPr>
          <a:xfrm>
            <a:off x="2771800" y="4011910"/>
            <a:ext cx="98182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1"/>
          </p:cNvCxnSpPr>
          <p:nvPr/>
        </p:nvCxnSpPr>
        <p:spPr>
          <a:xfrm>
            <a:off x="5004048" y="4011910"/>
            <a:ext cx="59092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21" idx="1"/>
          </p:cNvCxnSpPr>
          <p:nvPr/>
        </p:nvCxnSpPr>
        <p:spPr>
          <a:xfrm>
            <a:off x="6891114" y="4011910"/>
            <a:ext cx="70522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04048" y="1707654"/>
            <a:ext cx="50405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04048" y="2355726"/>
            <a:ext cx="50405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5802992" y="2643758"/>
            <a:ext cx="792088" cy="10081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</a:t>
            </a:r>
            <a:endParaRPr lang="zh-TW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76256" y="40839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預測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228545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資料預處理特徵萃取</a:t>
            </a:r>
            <a:endParaRPr lang="zh-TW" alt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6444208" y="2931790"/>
            <a:ext cx="2088232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評估模型準確率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參數調整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55776" y="422967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資料預處理特徵萃取</a:t>
            </a:r>
            <a:endParaRPr lang="zh-TW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475656" y="55552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如何做</a:t>
            </a:r>
            <a:endParaRPr lang="zh-TW" altLang="en-US" sz="2400" b="1" dirty="0">
              <a:solidFill>
                <a:schemeClr val="accent3">
                  <a:lumMod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403648" y="1347614"/>
            <a:ext cx="576064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6" name="Oval 65"/>
          <p:cNvSpPr/>
          <p:nvPr/>
        </p:nvSpPr>
        <p:spPr>
          <a:xfrm>
            <a:off x="6516216" y="2211710"/>
            <a:ext cx="576064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67" name="Oval 66"/>
          <p:cNvSpPr/>
          <p:nvPr/>
        </p:nvSpPr>
        <p:spPr>
          <a:xfrm>
            <a:off x="6516216" y="3363838"/>
            <a:ext cx="576064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34" grpId="0" animBg="1"/>
      <p:bldP spid="48" grpId="0"/>
      <p:bldP spid="52" grpId="0"/>
      <p:bldP spid="62" grpId="0"/>
      <p:bldP spid="63" grpId="0"/>
      <p:bldP spid="65" grpId="0" animBg="1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https://www.kaggle.com/startupsci/titanic-data-science-solutions</a:t>
            </a:r>
            <a:endParaRPr lang="zh-TW" altLang="en-US" dirty="0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xmlns="" id="{EA4B759D-ED49-4936-BA4A-D77AFFC65B29}"/>
              </a:ext>
            </a:extLst>
          </p:cNvPr>
          <p:cNvSpPr/>
          <p:nvPr/>
        </p:nvSpPr>
        <p:spPr>
          <a:xfrm>
            <a:off x="2411760" y="1995686"/>
            <a:ext cx="1080120" cy="9361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業界應用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品質偵測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131590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3">
                    <a:lumMod val="50000"/>
                  </a:schemeClr>
                </a:solidFill>
              </a:rPr>
              <a:t>挑戰</a:t>
            </a:r>
            <a:endParaRPr lang="en-US" altLang="zh-TW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亮度</a:t>
            </a:r>
            <a:endParaRPr lang="en-US" altLang="zh-TW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模糊化</a:t>
            </a:r>
            <a:endParaRPr lang="en-US" altLang="zh-TW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資料不足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3AF8613-8B73-4EE7-835E-64B897E21D25}"/>
              </a:ext>
            </a:extLst>
          </p:cNvPr>
          <p:cNvSpPr/>
          <p:nvPr/>
        </p:nvSpPr>
        <p:spPr>
          <a:xfrm rot="18900000">
            <a:off x="1681661" y="1235761"/>
            <a:ext cx="299311" cy="50297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亮度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48072"/>
            <a:ext cx="7562850" cy="429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資料不足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91694"/>
            <a:ext cx="4752528" cy="423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實際運作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71550"/>
            <a:ext cx="7488832" cy="424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Summary(1/2)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15566"/>
            <a:ext cx="69847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機器學習其實跟我們人類一樣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你餵給它什麼資料就學什麼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前提一定要先有資料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資料預處理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占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70-80%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專業領域知識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要了解不同的演算法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創意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如何報告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Summary(2/2)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15566"/>
            <a:ext cx="69847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何時需要機器學習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當人們無法定義出所有可能的規則時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當沒有簡單、甚或不完全的解法方案時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 語音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視覺識別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需要超快速的判斷時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如極短線股票交易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或是資料量大到人為經驗亦無法負荷的程度 或是資料量大到人為經驗亦無法負荷的程度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何謂機器學習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810" y="1131590"/>
            <a:ext cx="80581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1403648" y="4443958"/>
            <a:ext cx="720080" cy="4320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491880" y="4443958"/>
            <a:ext cx="720080" cy="4320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580112" y="4443958"/>
            <a:ext cx="720080" cy="4320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0510" y="225425"/>
            <a:ext cx="9144000" cy="776530"/>
          </a:xfrm>
        </p:spPr>
        <p:txBody>
          <a:bodyPr/>
          <a:lstStyle/>
          <a:p>
            <a:r>
              <a:rPr lang="en-US" altLang="ko-KR" sz="8000" dirty="0" smtClean="0">
                <a:solidFill>
                  <a:schemeClr val="accent3"/>
                </a:solidFill>
              </a:rPr>
              <a:t> </a:t>
            </a:r>
            <a:endParaRPr lang="ko-KR" altLang="en-US" sz="8000" dirty="0"/>
          </a:p>
        </p:txBody>
      </p:sp>
      <p:pic>
        <p:nvPicPr>
          <p:cNvPr id="8" name="Picture Placeholder 7" descr="a5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828" b="828"/>
          <a:stretch>
            <a:fillRect/>
          </a:stretch>
        </p:blipFill>
        <p:spPr>
          <a:xfrm>
            <a:off x="1112838" y="1806575"/>
            <a:ext cx="2700337" cy="1989138"/>
          </a:xfrm>
        </p:spPr>
      </p:pic>
      <p:sp>
        <p:nvSpPr>
          <p:cNvPr id="27" name="Title 6"/>
          <p:cNvSpPr txBox="1">
            <a:spLocks/>
          </p:cNvSpPr>
          <p:nvPr/>
        </p:nvSpPr>
        <p:spPr>
          <a:xfrm>
            <a:off x="4427984" y="2139702"/>
            <a:ext cx="4320480" cy="1224136"/>
          </a:xfrm>
          <a:prstGeom prst="rect">
            <a:avLst/>
          </a:prstGeom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Q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 &amp; 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A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7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2" name="Picture 4" descr="D:\PPT Format\allppt\image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013703" cy="1890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306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何謂機器學習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915566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透過演算法將收集到的資料進行分類或預測模型訓練，在未來中，當得到新的資料時，可以透過訓練出的模型進行預測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55776" y="1059582"/>
            <a:ext cx="4032448" cy="3816424"/>
            <a:chOff x="2483768" y="1059582"/>
            <a:chExt cx="3672408" cy="3856867"/>
          </a:xfrm>
        </p:grpSpPr>
        <p:pic>
          <p:nvPicPr>
            <p:cNvPr id="3075" name="Picture 3" descr="C:\BigDataSpark\image\download (2)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1059582"/>
              <a:ext cx="3672408" cy="385686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2771800" y="2139702"/>
              <a:ext cx="3168352" cy="166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讓電腦能夠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從資料中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自行學會技能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何謂機器學習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771550"/>
            <a:ext cx="7184280" cy="40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491880" y="1851670"/>
            <a:ext cx="2808312" cy="2880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ounded Rectangle 8"/>
          <p:cNvSpPr/>
          <p:nvPr/>
        </p:nvSpPr>
        <p:spPr>
          <a:xfrm>
            <a:off x="6084168" y="1059582"/>
            <a:ext cx="25202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372200" y="1995686"/>
            <a:ext cx="2520280" cy="2664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187624" y="2067694"/>
            <a:ext cx="2160240" cy="2664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傳統程式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792570"/>
            <a:ext cx="8100392" cy="405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傳統程式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771550"/>
            <a:ext cx="7481799" cy="41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傳統程式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13314" name="Picture 2" descr="D:\PPT Format\allppt\image\dat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71550"/>
            <a:ext cx="7569762" cy="42484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From:bigDataSpark</a:t>
            </a:r>
            <a:r>
              <a:rPr lang="zh-TW" altLang="en-US" sz="1000" dirty="0" smtClean="0"/>
              <a:t>社團</a:t>
            </a:r>
            <a:endParaRPr lang="zh-TW" altLang="en-US" sz="1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59632" y="3291830"/>
            <a:ext cx="763284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(1/8)</a:t>
            </a:r>
            <a:endParaRPr lang="zh-TW" altLang="en-US" dirty="0"/>
          </a:p>
        </p:txBody>
      </p:sp>
      <p:pic>
        <p:nvPicPr>
          <p:cNvPr id="3" name="Picture 3" descr="D:\PPT Format\allppt\image\f_2376518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7534"/>
            <a:ext cx="8244408" cy="4515966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1691680" y="1790172"/>
            <a:ext cx="302433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59196" y="1862180"/>
            <a:ext cx="165618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11538" y="3569352"/>
            <a:ext cx="302433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1331640" y="1419622"/>
            <a:ext cx="432048" cy="43204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5580112" y="1491630"/>
            <a:ext cx="432048" cy="43204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4932040" y="3219822"/>
            <a:ext cx="432048" cy="43204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833</Words>
  <Application>Microsoft Office PowerPoint</Application>
  <PresentationFormat>On-screen Show (16:9)</PresentationFormat>
  <Paragraphs>206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Cover and End Slide Master</vt:lpstr>
      <vt:lpstr>Section Break Slide Master</vt:lpstr>
      <vt:lpstr>主題分享:機器學習簡介</vt:lpstr>
      <vt:lpstr>Agenda</vt:lpstr>
      <vt:lpstr>何謂機器學習(1/3)</vt:lpstr>
      <vt:lpstr>何謂機器學習(2/3)</vt:lpstr>
      <vt:lpstr>何謂機器學習(3/3)</vt:lpstr>
      <vt:lpstr>傳統程式 vs 機器學習(1/3)</vt:lpstr>
      <vt:lpstr>傳統程式 vs 機器學習(2/3)</vt:lpstr>
      <vt:lpstr>傳統程式 vs 機器學習(3/3)</vt:lpstr>
      <vt:lpstr>機器如何學習(1/8)</vt:lpstr>
      <vt:lpstr>機器如何學習-監督式學習(2/8)</vt:lpstr>
      <vt:lpstr>機器如何學習-監督式學習(3/8)</vt:lpstr>
      <vt:lpstr>機器如何學習-非監督式學習(4/8)</vt:lpstr>
      <vt:lpstr>機器如何學習-非監督式學習(5/8)</vt:lpstr>
      <vt:lpstr>機器如何學習-半監督式學習(6/8)</vt:lpstr>
      <vt:lpstr>機器如何學習-強化學習(7/8)</vt:lpstr>
      <vt:lpstr>機器如何學習(8/8)</vt:lpstr>
      <vt:lpstr>來看電影</vt:lpstr>
      <vt:lpstr>鐵達尼生還預測(1/5)</vt:lpstr>
      <vt:lpstr>鐵達尼生還預測(2/5)</vt:lpstr>
      <vt:lpstr>鐵達尼生還預測(3/5)</vt:lpstr>
      <vt:lpstr>鐵達尼生還預測(4/5)</vt:lpstr>
      <vt:lpstr>鐵達尼生還預測(5/5)</vt:lpstr>
      <vt:lpstr>程式Demo</vt:lpstr>
      <vt:lpstr>業界應用-品質偵測</vt:lpstr>
      <vt:lpstr>亮度</vt:lpstr>
      <vt:lpstr>資料不足</vt:lpstr>
      <vt:lpstr>實際運作</vt:lpstr>
      <vt:lpstr>Summary(1/2)</vt:lpstr>
      <vt:lpstr>Summary(2/2)</vt:lpstr>
      <vt:lpstr> </vt:lpstr>
      <vt:lpstr>Slide 31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Administrator</cp:lastModifiedBy>
  <cp:revision>365</cp:revision>
  <dcterms:created xsi:type="dcterms:W3CDTF">2016-11-15T01:04:21Z</dcterms:created>
  <dcterms:modified xsi:type="dcterms:W3CDTF">2018-10-09T05:37:45Z</dcterms:modified>
</cp:coreProperties>
</file>