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5"/>
  </p:notesMasterIdLst>
  <p:sldIdLst>
    <p:sldId id="256" r:id="rId2"/>
    <p:sldId id="286" r:id="rId3"/>
    <p:sldId id="257" r:id="rId4"/>
    <p:sldId id="265" r:id="rId5"/>
    <p:sldId id="266" r:id="rId6"/>
    <p:sldId id="287" r:id="rId7"/>
    <p:sldId id="288" r:id="rId8"/>
    <p:sldId id="259" r:id="rId9"/>
    <p:sldId id="261" r:id="rId10"/>
    <p:sldId id="264" r:id="rId11"/>
    <p:sldId id="267" r:id="rId12"/>
    <p:sldId id="269" r:id="rId13"/>
    <p:sldId id="270" r:id="rId14"/>
    <p:sldId id="273" r:id="rId15"/>
    <p:sldId id="274" r:id="rId16"/>
    <p:sldId id="272" r:id="rId17"/>
    <p:sldId id="275" r:id="rId18"/>
    <p:sldId id="262" r:id="rId19"/>
    <p:sldId id="276" r:id="rId20"/>
    <p:sldId id="278" r:id="rId21"/>
    <p:sldId id="280" r:id="rId22"/>
    <p:sldId id="291" r:id="rId23"/>
    <p:sldId id="293" r:id="rId24"/>
    <p:sldId id="294" r:id="rId25"/>
    <p:sldId id="295" r:id="rId26"/>
    <p:sldId id="289" r:id="rId27"/>
    <p:sldId id="290" r:id="rId28"/>
    <p:sldId id="281" r:id="rId29"/>
    <p:sldId id="282" r:id="rId30"/>
    <p:sldId id="283" r:id="rId31"/>
    <p:sldId id="296" r:id="rId32"/>
    <p:sldId id="298" r:id="rId33"/>
    <p:sldId id="297" r:id="rId34"/>
    <p:sldId id="299" r:id="rId35"/>
    <p:sldId id="300" r:id="rId36"/>
    <p:sldId id="284" r:id="rId37"/>
    <p:sldId id="302" r:id="rId38"/>
    <p:sldId id="301" r:id="rId39"/>
    <p:sldId id="303" r:id="rId40"/>
    <p:sldId id="304" r:id="rId41"/>
    <p:sldId id="305" r:id="rId42"/>
    <p:sldId id="306" r:id="rId43"/>
    <p:sldId id="307" r:id="rId44"/>
    <p:sldId id="313" r:id="rId45"/>
    <p:sldId id="314" r:id="rId46"/>
    <p:sldId id="285" r:id="rId47"/>
    <p:sldId id="308" r:id="rId48"/>
    <p:sldId id="309" r:id="rId49"/>
    <p:sldId id="310" r:id="rId50"/>
    <p:sldId id="311" r:id="rId51"/>
    <p:sldId id="315" r:id="rId52"/>
    <p:sldId id="316" r:id="rId53"/>
    <p:sldId id="27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64922-5082-42A6-9B0D-C2E549FD304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E6A7-109D-4E12-BD2F-C7D043CCC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AE6A7-109D-4E12-BD2F-C7D043CCC7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8316416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ELECTRONICS AND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>DESIGN OF REAL TIME SPEECH RECOGNITION SYSTEM</a:t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VIII SEMESTER</a:t>
            </a:r>
            <a:b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SESSION: JAN – JUN 2017</a:t>
            </a:r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920880" cy="18722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SUBMITTED BY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DHANANJAY  KUMAR K L (1PI13EC030)                    Dr.MANIKANDAN J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KARAN G BARHANPUR (1PI13EC039)                         Professor, ECE Dept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KIRAN UDAY PAI  (1PI13EC041)</a:t>
            </a:r>
          </a:p>
        </p:txBody>
      </p:sp>
      <p:pic>
        <p:nvPicPr>
          <p:cNvPr id="4" name="Picture 3" descr="Z:\circuits\downlo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237626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MFCC FLOWCHART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 descr="Screenshot (61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100" y="1268760"/>
            <a:ext cx="7499350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PRE-EMPHASIS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Designed to increase  the magnitude of some higher frequencies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  lower  frequency components it  improves the overall signal-to-noise ratio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equation for the filter is given by  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Y[n] is output signal and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be 0.9 to 1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Z transformation found to be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Screenshot (62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3365" y="4005064"/>
            <a:ext cx="4077269" cy="432048"/>
          </a:xfrm>
          <a:prstGeom prst="rect">
            <a:avLst/>
          </a:prstGeom>
        </p:spPr>
      </p:pic>
      <p:pic>
        <p:nvPicPr>
          <p:cNvPr id="7" name="Picture 6" descr="Screenshot (62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5229200"/>
            <a:ext cx="3324689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FRAMING AND WINDOWING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frame the signal into 25ms frames  with 10ms of overlapping. 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Windowing is done using Hamming window.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frame is multiplied with the window.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in a frame is denoted by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f[n], n = 0,…N-1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the signal after Hamming windowing is,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where w [n] is the Hamming window defined by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62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437112"/>
            <a:ext cx="6106378" cy="1008112"/>
          </a:xfrm>
          <a:prstGeom prst="rect">
            <a:avLst/>
          </a:prstGeom>
        </p:spPr>
      </p:pic>
      <p:pic>
        <p:nvPicPr>
          <p:cNvPr id="5" name="Picture 4" descr="Screenshot (62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5733256"/>
            <a:ext cx="6839905" cy="86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DFT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Windowed signal is further converted into frequency domain using DFT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 f(n)  represents n number of frames and K is the length of the DFT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Screenshot (62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5995" y="2564904"/>
            <a:ext cx="5792009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POWER CALCULATION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periodogram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-based power spectral estimate for the speech frame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(n) is given by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absolute value of the complex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fourier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transform is taken and squared.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512 point FFT is performed but only the first 257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coefficents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kept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c526edb9d52e631812798237ea3f2beea496d181-11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636912"/>
            <a:ext cx="4176463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DESIGN OF MEL FILTER BANKS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Mel scale relates perceived frequency of a pure tone to its actual measured frequency.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Mel spaced filter bank is a set of 26 triangular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is a representation of the short-term power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of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sound.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Screenshot (61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365104"/>
            <a:ext cx="7956376" cy="249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MFCC FILTER BANKS AND THEIR CORRESPONDING FREQUENCIES</a:t>
            </a:r>
            <a:endParaRPr lang="en-US" sz="24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Screenshot (60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166035"/>
            <a:ext cx="5832648" cy="53628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DESIGN OF MEL FILTER BANKS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Formula to create filter banks</a:t>
            </a: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the number of filters we want, and f( )  is the list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m+2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Mel-spaced frequencies.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420889"/>
            <a:ext cx="5760640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MEL FILTER BANK 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elfil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340768"/>
            <a:ext cx="8100392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MFCC Coefficients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Multiply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periodogram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power spectral estimate with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filter banks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After multiplication we have a matrix of number of frames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26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coefficients,i.e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each frame has 26 coefficients 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develop an automatic speech recognizer.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critically review literature related to Speech recognition.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implement an isolated word speech recognizer that is capable of recognizing and responding to speech.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develop real time speaker recognition system using feature extraction algorithms.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design a real time home automation model.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DISCRETE COSINE TRANSFORM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Discrete Cosine Transform (DCT) of the 26 log filter bank energies is taken to give 26 cepstral coefficients.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project  we keep 12 of the 26 coefficients are kept.</a:t>
            </a:r>
          </a:p>
          <a:p>
            <a:endParaRPr lang="en-US" dirty="0"/>
          </a:p>
        </p:txBody>
      </p:sp>
      <p:pic>
        <p:nvPicPr>
          <p:cNvPr id="4" name="Picture 3" descr="Screenshot (62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708920"/>
            <a:ext cx="8028384" cy="2116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DELTA COEFFICIENTS CALCULATION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Delta coefficients are calculated using the formula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where i varies from 1 to 26 and t represents frame number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At last we have 25 features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62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348880"/>
            <a:ext cx="3772427" cy="752580"/>
          </a:xfrm>
          <a:prstGeom prst="rect">
            <a:avLst/>
          </a:prstGeom>
        </p:spPr>
      </p:pic>
      <p:pic>
        <p:nvPicPr>
          <p:cNvPr id="5" name="Picture 4" descr="Screenshot (62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5301208"/>
            <a:ext cx="7956376" cy="1133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FILTER BANKS AS FEATURE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Filter bank which has maximum power for    each Frame is computed.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For every frame if the power is above some threshold we retain the filter bank number.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Else set the filter bank number to zero.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Now this data is stored as a array of frames.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We use this array as the reference matrix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FILTERBANK ARRAY FOR DIGIT ZERO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045952"/>
            <a:ext cx="7499350" cy="3604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FILTERBANK ARRAY FOR      DIGIT ONE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045952"/>
            <a:ext cx="7674818" cy="3604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FILTERBANK ARRAY FOR OTHER DIGITS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3744416" cy="2376264"/>
          </a:xfrm>
        </p:spPr>
      </p:pic>
      <p:pic>
        <p:nvPicPr>
          <p:cNvPr id="5" name="Picture 4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556792"/>
            <a:ext cx="3960440" cy="2232248"/>
          </a:xfrm>
          <a:prstGeom prst="rect">
            <a:avLst/>
          </a:prstGeom>
        </p:spPr>
      </p:pic>
      <p:pic>
        <p:nvPicPr>
          <p:cNvPr id="6" name="Picture 5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3861048"/>
            <a:ext cx="3816424" cy="2557409"/>
          </a:xfrm>
          <a:prstGeom prst="rect">
            <a:avLst/>
          </a:prstGeom>
        </p:spPr>
      </p:pic>
      <p:pic>
        <p:nvPicPr>
          <p:cNvPr id="7" name="Picture 6" descr="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9544" y="3861048"/>
            <a:ext cx="3990443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 classification Using SVM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SVM is a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supervised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learning 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Support Vector Machine is a discriminative classifier formally defined by a separating hyper plane. In other words, given labeled training data (supervised learning), the algorithm outputs an optimal hyper plane which categorizes new examples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SVM MODEL LINEAR AND NON-LINEAR DATASETS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01_svm-dataset-optimal-hyperplan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80799" y="2348880"/>
            <a:ext cx="3411851" cy="3384376"/>
          </a:xfrm>
        </p:spPr>
      </p:pic>
      <p:pic>
        <p:nvPicPr>
          <p:cNvPr id="6" name="Content Placeholder 5" descr="non-linear-support-vector-machin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92080" y="2420888"/>
            <a:ext cx="3657600" cy="2877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PHONEMES</a:t>
            </a:r>
            <a:endParaRPr lang="en-US" sz="36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 phoneme is a unit of sound in speech.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phoneme doesn't have any inherent meaning by itself.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when you put phonemes together, they can make words.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third technique is based on this approach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PHONEMES FOR DIGITS</a:t>
            </a:r>
            <a:endParaRPr lang="en-US" sz="36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5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7" y="1065011"/>
            <a:ext cx="5546858" cy="51646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Methodolog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5100" y="1412776"/>
            <a:ext cx="7240588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DIGIT RECOGNITION USING PHONETIC APPROACH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Here we use two SVM classifiers.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One to extract the phonemes.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Second to detect the digits based on the extracted phonemes.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 total of 17 phonemes are detected for digits 0 to 9.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Our first classifier detects the phonemes from the speech. 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Second classifier then detects the digits based on the phonemes obtained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PHONEMES EXTRACTION PROCEDURE </a:t>
            </a:r>
            <a:endParaRPr lang="en-US" sz="32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ZERO=ZE_IY_RO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1988840"/>
            <a:ext cx="8100392" cy="4248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Phoneme Extraction procedures 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pre recorded audio signal is played in both wasp and matlab.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small section of input audio signal is played in wasp software and corresponding frequencies are noted.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store 25 features like 12 MFCC, 12 Delta, 1 Energy of respective frames 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phoneme we have 20 different samples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ONE</a:t>
            </a:r>
            <a:endParaRPr lang="en-US" sz="36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980728"/>
            <a:ext cx="7499350" cy="5184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Phonemes pattern for digit Zero for ten Utterances 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0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447800"/>
            <a:ext cx="5832648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TWO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Screenshot (61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680860"/>
            <a:ext cx="5575998" cy="43344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We Extended the approach for home automation commands</a:t>
            </a:r>
          </a:p>
          <a:p>
            <a:pPr>
              <a:buNone/>
            </a:pPr>
            <a:endParaRPr lang="en-GB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BLUE LIGHT ON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BLUE LIGHT OFF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RED LIGHT ON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RED LIGHT OFF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FAN ON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FAN OFF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Training and Testing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EUCLIDEAN CLASSIFIER USING FILTERBANKS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Euclidean distance is calculated using the   formula</a:t>
            </a:r>
          </a:p>
          <a:p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obtained array is compared with the reference matrix.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index of the array with minimum distance is displayed.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efficiency was found to be 65-70%</a:t>
            </a: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(62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348880"/>
            <a:ext cx="6182588" cy="162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SVM classifier using Filter banks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Filter bank which has maximum power for    each Frame is computed.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For every frame if the power is above some threshold we retain the filter bank number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Then we trained the dataset with SVM classifier 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Accuracies of different approaches</a:t>
            </a:r>
            <a:endParaRPr lang="en-US" sz="40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412776"/>
            <a:ext cx="672840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END POINT DETECTION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Speech Recognition system first addresses  the issue of finding the endpoints of speech in a waveform.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algorithm finds the start and end of speech in a given waveform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algorithm gives the entire region where speech exists in an input signal.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HARDWARE COMPONENTS</a:t>
            </a:r>
            <a:endParaRPr lang="en-US" sz="36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Arduino Uno  Board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 Tx-Rx module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8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ICL293D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Dc Motor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RTS module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31640" y="1556792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arduino.cc/en/uploads/Main/ArduinoUno_r2_front450p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571900" cy="250033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115616" y="3284984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1.The Arduino Uno is a microcontroller board based on             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the ATMEGA328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2.It has 14 digital input/output pins  &amp;  6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inputs.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3.The board can operate on an external supply of 6 to 20   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volts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03648" y="26064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IN" sz="2800" u="sng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Uno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0"/>
            <a:ext cx="53285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RF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Tx-Rx module: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1412777"/>
            <a:ext cx="5382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433 MHz frequency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Operating voltage 5V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3.. Range approx 100 meters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Kumar\Desktop\1393_RF-500x500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3068960"/>
            <a:ext cx="4762500" cy="2741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60648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3)IC L293D</a:t>
            </a:r>
            <a:endParaRPr lang="en-US" sz="2800" dirty="0"/>
          </a:p>
        </p:txBody>
      </p:sp>
      <p:pic>
        <p:nvPicPr>
          <p:cNvPr id="3" name="Picture 2" descr="http://blog.jayroboticsclub.in/wp-content/uploads/2014/09/how-ic-l293d-runs-a-moto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857233"/>
            <a:ext cx="7560840" cy="29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403648" y="3717031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1.L293D is a typical Motor driver or Motor Driver IC which allows DC motor to drive on either direction.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 L293D is a 16-pin IC which can control a set of two DC motors simultaneously in any direction.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en-GB" sz="2800" dirty="0" smtClean="0">
                <a:effectLst/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GB" sz="2800" u="sng" dirty="0" smtClean="0">
                <a:effectLst/>
                <a:latin typeface="Times New Roman" pitchFamily="18" charset="0"/>
                <a:cs typeface="Times New Roman" pitchFamily="18" charset="0"/>
              </a:rPr>
              <a:t>LEDs and DC motor </a:t>
            </a:r>
            <a:endParaRPr lang="en-US" sz="28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1556792"/>
            <a:ext cx="2952328" cy="23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844824"/>
            <a:ext cx="27051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91680" y="4077072"/>
            <a:ext cx="67687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have used a DC motor in our home automation part to act as a Fan.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LEDs of two different colours are used for two different commands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GB" sz="2800" u="sng" dirty="0" smtClean="0">
                <a:effectLst/>
                <a:latin typeface="Times New Roman" pitchFamily="18" charset="0"/>
                <a:cs typeface="Times New Roman" pitchFamily="18" charset="0"/>
              </a:rPr>
              <a:t>LCD and RTC module</a:t>
            </a:r>
            <a:endParaRPr lang="en-US" sz="2800" u="sng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23762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556792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59632" y="3861048"/>
            <a:ext cx="727280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LCD </a:t>
            </a:r>
            <a:r>
              <a:rPr lang="en-US" sz="2600" dirty="0" smtClean="0"/>
              <a:t>is used to </a:t>
            </a:r>
            <a:r>
              <a:rPr lang="en-US" sz="2600" dirty="0" smtClean="0"/>
              <a:t>display the date and time for the home automation part of our project. 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GB" sz="2600" dirty="0" smtClean="0"/>
              <a:t>It is also used to display the command spoken by the user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RTC </a:t>
            </a:r>
            <a:r>
              <a:rPr lang="en-US" sz="2600" dirty="0" smtClean="0"/>
              <a:t>module keeps accurate time for years using a tiny coin-cell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INTERFACING DIAGRAM</a:t>
            </a:r>
            <a:endParaRPr lang="en-US" sz="40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(6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47800"/>
            <a:ext cx="7128792" cy="3421360"/>
          </a:xfrm>
        </p:spPr>
      </p:pic>
      <p:sp>
        <p:nvSpPr>
          <p:cNvPr id="4" name="Rectangle 3"/>
          <p:cNvSpPr/>
          <p:nvPr/>
        </p:nvSpPr>
        <p:spPr>
          <a:xfrm>
            <a:off x="1475656" y="5085184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Interfacing part of our project has two divisions: </a:t>
            </a:r>
            <a:endParaRPr lang="en-US" sz="2400" dirty="0" smtClean="0"/>
          </a:p>
          <a:p>
            <a:pPr algn="just"/>
            <a:r>
              <a:rPr lang="en-GB" sz="2400" dirty="0" smtClean="0"/>
              <a:t>1.The transmitter end.</a:t>
            </a:r>
          </a:p>
          <a:p>
            <a:pPr algn="just"/>
            <a:r>
              <a:rPr lang="en-GB" sz="2400" dirty="0" smtClean="0"/>
              <a:t>2.The receiver end.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TRANSMITTER END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3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5486" y="1833736"/>
            <a:ext cx="6618578" cy="425956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RECEIVER 1 CONNECTIONS  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3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723440"/>
            <a:ext cx="7499350" cy="4249320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RECEIVER 2 CONNECTIONS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605428"/>
            <a:ext cx="7499350" cy="448534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288032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FLOWCHART</a:t>
            </a:r>
            <a:endParaRPr lang="en-US" sz="32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7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764704"/>
            <a:ext cx="6480720" cy="58326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Commands and their respective Codes:</a:t>
            </a:r>
            <a:endParaRPr lang="en-US" sz="36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738018"/>
            <a:ext cx="5328592" cy="464331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</a:t>
            </a:r>
            <a:r>
              <a:rPr lang="en-GB" sz="44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4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UDAYPAI\Pictures\Screenshots\Screenshot (87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7850" y="1447800"/>
            <a:ext cx="5753849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  </a:t>
            </a:r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images show us the output observed when the respective commands are spoken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command spoken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displayed on the LCD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HELLO command is spoken the system replies back with GOOD MORNING ,GOOD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AFTERNOON……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674056" cy="2520280"/>
          </a:xfrm>
        </p:spPr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Waveforms</a:t>
            </a:r>
            <a:endParaRPr lang="en-US" dirty="0"/>
          </a:p>
        </p:txBody>
      </p:sp>
      <p:pic>
        <p:nvPicPr>
          <p:cNvPr id="4" name="Content Placeholder 3" descr="gmenp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412776"/>
            <a:ext cx="7499350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Waveforms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gmen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100" y="1340768"/>
            <a:ext cx="7499350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Waveforms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men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7818834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MFCC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Frame the signal into short frames.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frame calculate the periodogram estimate of the power spectrum.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Apply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filterbank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the power spectra, sum the energy in each filter.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the logarithm of all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filterbank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energies.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the DCT of the log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filterbank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energies.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Keep DCT coefficients 2-13, discard the rest.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5679</TotalTime>
  <Words>935</Words>
  <Application>Microsoft Office PowerPoint</Application>
  <PresentationFormat>On-screen Show (4:3)</PresentationFormat>
  <Paragraphs>220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Solstice</vt:lpstr>
      <vt:lpstr>                DEPARTMENT OF ELECTRONICS AND COMMUNICATION  DESIGN OF REAL TIME SPEECH RECOGNITION SYSTEM  VIII SEMESTER SESSION: JAN – JUN 2017</vt:lpstr>
      <vt:lpstr>Objective</vt:lpstr>
      <vt:lpstr>Methodology</vt:lpstr>
      <vt:lpstr>    END POINT DETECTION</vt:lpstr>
      <vt:lpstr>END POINT DETECTION FLOWCHART</vt:lpstr>
      <vt:lpstr>End Point Detection Waveforms</vt:lpstr>
      <vt:lpstr>End Point Detection Waveforms</vt:lpstr>
      <vt:lpstr>End Point Detection Waveforms</vt:lpstr>
      <vt:lpstr>FEATURE EXTRACTION</vt:lpstr>
      <vt:lpstr>MFCC FLOWCHART</vt:lpstr>
      <vt:lpstr>PRE-EMPHASIS</vt:lpstr>
      <vt:lpstr>FRAMING AND WINDOWING</vt:lpstr>
      <vt:lpstr>DFT</vt:lpstr>
      <vt:lpstr>POWER CALCULATION</vt:lpstr>
      <vt:lpstr>DESIGN OF MEL FILTER BANKS</vt:lpstr>
      <vt:lpstr>MFCC FILTER BANKS AND THEIR CORRESPONDING FREQUENCIES</vt:lpstr>
      <vt:lpstr>DESIGN OF MEL FILTER BANKS</vt:lpstr>
      <vt:lpstr>MEL FILTER BANK </vt:lpstr>
      <vt:lpstr>MFCC Coefficients</vt:lpstr>
      <vt:lpstr>DISCRETE COSINE TRANSFORM</vt:lpstr>
      <vt:lpstr>DELTA COEFFICIENTS CALCULATION</vt:lpstr>
      <vt:lpstr>FILTER BANKS AS FEATURE</vt:lpstr>
      <vt:lpstr>FILTERBANK ARRAY FOR DIGIT ZERO</vt:lpstr>
      <vt:lpstr>FILTERBANK ARRAY FOR      DIGIT ONE</vt:lpstr>
      <vt:lpstr>FILTERBANK ARRAY FOR OTHER DIGITS</vt:lpstr>
      <vt:lpstr>Feature classification Using SVM</vt:lpstr>
      <vt:lpstr>SVM MODEL LINEAR AND NON-LINEAR DATASETS</vt:lpstr>
      <vt:lpstr>PHONEMES</vt:lpstr>
      <vt:lpstr> PHONEMES FOR DIGITS</vt:lpstr>
      <vt:lpstr>DIGIT RECOGNITION USING PHONETIC APPROACH</vt:lpstr>
      <vt:lpstr>PHONEMES EXTRACTION PROCEDURE </vt:lpstr>
      <vt:lpstr>Phoneme Extraction procedures </vt:lpstr>
      <vt:lpstr>ONE</vt:lpstr>
      <vt:lpstr>Phonemes pattern for digit Zero for ten Utterances </vt:lpstr>
      <vt:lpstr>TWO</vt:lpstr>
      <vt:lpstr>          APPLICATION</vt:lpstr>
      <vt:lpstr>Training and Testing</vt:lpstr>
      <vt:lpstr>SVM classifier using Filter banks</vt:lpstr>
      <vt:lpstr>Accuracies of different approaches</vt:lpstr>
      <vt:lpstr>HARDWARE COMPONENTS</vt:lpstr>
      <vt:lpstr>Slide 41</vt:lpstr>
      <vt:lpstr>Slide 42</vt:lpstr>
      <vt:lpstr>Slide 43</vt:lpstr>
      <vt:lpstr>4)LEDs and DC motor </vt:lpstr>
      <vt:lpstr>5)LCD and RTC module</vt:lpstr>
      <vt:lpstr>INTERFACING DIAGRAM</vt:lpstr>
      <vt:lpstr> TRANSMITTER END</vt:lpstr>
      <vt:lpstr>RECEIVER 1 CONNECTIONS  </vt:lpstr>
      <vt:lpstr>RECEIVER 2 CONNECTIONS</vt:lpstr>
      <vt:lpstr>Commands and their respective Codes:</vt:lpstr>
      <vt:lpstr>               RESULTS</vt:lpstr>
      <vt:lpstr>    RESULTS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 FINAL YEAR PROJECT VIII SEMESTER SESSION: JAN – JUN 2017</dc:title>
  <dc:creator>Kumar</dc:creator>
  <cp:lastModifiedBy>UDAYPAI</cp:lastModifiedBy>
  <cp:revision>20</cp:revision>
  <dcterms:created xsi:type="dcterms:W3CDTF">2017-01-28T04:57:04Z</dcterms:created>
  <dcterms:modified xsi:type="dcterms:W3CDTF">2017-05-07T06:45:48Z</dcterms:modified>
</cp:coreProperties>
</file>